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85" r:id="rId3"/>
    <p:sldId id="266" r:id="rId4"/>
    <p:sldId id="257" r:id="rId5"/>
    <p:sldId id="267" r:id="rId6"/>
    <p:sldId id="287" r:id="rId7"/>
    <p:sldId id="264" r:id="rId8"/>
    <p:sldId id="258" r:id="rId9"/>
    <p:sldId id="268" r:id="rId10"/>
    <p:sldId id="278" r:id="rId11"/>
    <p:sldId id="286" r:id="rId12"/>
    <p:sldId id="271" r:id="rId13"/>
    <p:sldId id="272" r:id="rId14"/>
    <p:sldId id="273" r:id="rId15"/>
    <p:sldId id="280" r:id="rId16"/>
    <p:sldId id="279" r:id="rId17"/>
    <p:sldId id="274" r:id="rId18"/>
    <p:sldId id="262" r:id="rId19"/>
    <p:sldId id="263" r:id="rId20"/>
    <p:sldId id="275" r:id="rId21"/>
    <p:sldId id="282" r:id="rId22"/>
    <p:sldId id="276" r:id="rId23"/>
    <p:sldId id="261" r:id="rId24"/>
    <p:sldId id="284" r:id="rId25"/>
    <p:sldId id="277" r:id="rId26"/>
    <p:sldId id="283" r:id="rId27"/>
    <p:sldId id="281" r:id="rId2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B3FA"/>
    <a:srgbClr val="E6AF00"/>
    <a:srgbClr val="BE02A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04B829-4D0C-4154-ACB7-E6E26157EE84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8C4B8-0556-4304-9F97-D8058A8DB85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446121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Pourquoi un tel sujet ? </a:t>
            </a:r>
          </a:p>
          <a:p>
            <a:pPr>
              <a:buFontTx/>
              <a:buChar char="-"/>
            </a:pPr>
            <a:r>
              <a:rPr lang="fr-FR" dirty="0" smtClean="0"/>
              <a:t>1</a:t>
            </a:r>
            <a:r>
              <a:rPr lang="fr-FR" baseline="30000" dirty="0" smtClean="0"/>
              <a:t>ère</a:t>
            </a:r>
            <a:r>
              <a:rPr lang="fr-FR" dirty="0" smtClean="0"/>
              <a:t> raison</a:t>
            </a:r>
            <a:r>
              <a:rPr lang="fr-FR" baseline="0" dirty="0" smtClean="0"/>
              <a:t> : le vieillissement croissant de la population. Un public avec lequel il faut déjà compter et surtout qu’il faudra prendre de plus en plus en compte dans un futur proche.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8C4B8-0556-4304-9F97-D8058A8DB857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baseline="0" dirty="0" smtClean="0"/>
              <a:t>2</a:t>
            </a:r>
            <a:r>
              <a:rPr lang="fr-FR" baseline="30000" dirty="0" smtClean="0"/>
              <a:t>ème</a:t>
            </a:r>
            <a:r>
              <a:rPr lang="fr-FR" baseline="0" dirty="0" smtClean="0"/>
              <a:t> raison : la particulière vulnérabilité des personnes âgées face aux évènements climatiques extrêmes : </a:t>
            </a:r>
            <a:r>
              <a:rPr lang="fr-FR" baseline="0" dirty="0" err="1" smtClean="0"/>
              <a:t>Katrina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Xynthia</a:t>
            </a:r>
            <a:r>
              <a:rPr lang="fr-FR" baseline="0" dirty="0" smtClean="0"/>
              <a:t>, la canicule…..</a:t>
            </a:r>
          </a:p>
          <a:p>
            <a:r>
              <a:rPr lang="fr-FR" baseline="0" dirty="0" smtClean="0"/>
              <a:t>Causes : faible mobilité mais aussi fort isolement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8C4B8-0556-4304-9F97-D8058A8DB857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Canicule 2003 : 14 802 victimes dont 70%</a:t>
            </a:r>
            <a:r>
              <a:rPr lang="fr-FR" baseline="0" dirty="0" smtClean="0"/>
              <a:t> étaient âgées de 75 ans et plus</a:t>
            </a:r>
          </a:p>
          <a:p>
            <a:r>
              <a:rPr lang="fr-FR" baseline="0" dirty="0" err="1" smtClean="0"/>
              <a:t>Katrina</a:t>
            </a:r>
            <a:r>
              <a:rPr lang="fr-FR" baseline="0" dirty="0" smtClean="0"/>
              <a:t> 2005 : plus de 57 % des victimes avaient 70 ans ou plus (11% de la population vivant à la Nouvelle Orléans avait 65 ans ou plus)</a:t>
            </a:r>
          </a:p>
          <a:p>
            <a:r>
              <a:rPr lang="fr-FR" baseline="0" dirty="0" err="1" smtClean="0"/>
              <a:t>Xynthia</a:t>
            </a:r>
            <a:r>
              <a:rPr lang="fr-FR" baseline="0" dirty="0" smtClean="0"/>
              <a:t> : 75% des victimes avaient  plus de 60 ans</a:t>
            </a:r>
          </a:p>
          <a:p>
            <a:r>
              <a:rPr lang="fr-FR" baseline="0" dirty="0" smtClean="0"/>
              <a:t>Var : 61 % avaient plus de 60 ans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8C4B8-0556-4304-9F97-D8058A8DB857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Importance de définir les termes de</a:t>
            </a:r>
            <a:r>
              <a:rPr lang="fr-FR" baseline="0" dirty="0" smtClean="0"/>
              <a:t> notre</a:t>
            </a:r>
            <a:r>
              <a:rPr lang="fr-FR" dirty="0" smtClean="0"/>
              <a:t> sujet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8C4B8-0556-4304-9F97-D8058A8DB857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8C4B8-0556-4304-9F97-D8058A8DB857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En interne : CCAS/service chargé des risques</a:t>
            </a:r>
          </a:p>
          <a:p>
            <a:r>
              <a:rPr lang="fr-FR" dirty="0" smtClean="0"/>
              <a:t>En externe</a:t>
            </a:r>
            <a:r>
              <a:rPr lang="fr-FR" baseline="0" dirty="0" smtClean="0"/>
              <a:t> : </a:t>
            </a:r>
            <a:r>
              <a:rPr lang="fr-FR" dirty="0" smtClean="0"/>
              <a:t>pour améliorer le taux d’inscription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8C4B8-0556-4304-9F97-D8058A8DB857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Enjeu : la</a:t>
            </a:r>
            <a:r>
              <a:rPr lang="fr-FR" baseline="0" dirty="0" smtClean="0"/>
              <a:t> population </a:t>
            </a:r>
            <a:r>
              <a:rPr lang="fr-FR" dirty="0" smtClean="0"/>
              <a:t>s’attend à ce que les politiques aient retiré les leçons de la canicule. Ils seront attendus au tournant en cas d’inondation</a:t>
            </a:r>
          </a:p>
          <a:p>
            <a:r>
              <a:rPr lang="fr-FR" dirty="0" smtClean="0"/>
              <a:t>Opportunité</a:t>
            </a:r>
            <a:r>
              <a:rPr lang="fr-FR" baseline="0" dirty="0" smtClean="0"/>
              <a:t> : vieillissement de la population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8C4B8-0556-4304-9F97-D8058A8DB857}" type="slidenum">
              <a:rPr lang="fr-FR" smtClean="0"/>
              <a:pPr/>
              <a:t>25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CA2D7EF-577B-4616-899A-9822D00F11D8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cteur droit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cteur droit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069ECB8-A8D6-424F-84E4-D87C39281C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CA2D7EF-577B-4616-899A-9822D00F11D8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069ECB8-A8D6-424F-84E4-D87C39281CC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CA2D7EF-577B-4616-899A-9822D00F11D8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cteur droit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cteur droit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cteur droit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069ECB8-A8D6-424F-84E4-D87C39281C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D7EF-577B-4616-899A-9822D00F11D8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9ECB8-A8D6-424F-84E4-D87C39281CC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D7EF-577B-4616-899A-9822D00F11D8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9ECB8-A8D6-424F-84E4-D87C39281CC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CA2D7EF-577B-4616-899A-9822D00F11D8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069ECB8-A8D6-424F-84E4-D87C39281CC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D7EF-577B-4616-899A-9822D00F11D8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9ECB8-A8D6-424F-84E4-D87C39281C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ce réservé du conten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CA2D7EF-577B-4616-899A-9822D00F11D8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069ECB8-A8D6-424F-84E4-D87C39281CC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3" name="Espace réservé du pied de pag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cteur droit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CA2D7EF-577B-4616-899A-9822D00F11D8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069ECB8-A8D6-424F-84E4-D87C39281CC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D7EF-577B-4616-899A-9822D00F11D8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9ECB8-A8D6-424F-84E4-D87C39281C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2D7EF-577B-4616-899A-9822D00F11D8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9ECB8-A8D6-424F-84E4-D87C39281C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CA2D7EF-577B-4616-899A-9822D00F11D8}" type="datetimeFigureOut">
              <a:rPr lang="fr-FR" smtClean="0"/>
              <a:pPr/>
              <a:t>26/11/2015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069ECB8-A8D6-424F-84E4-D87C39281CC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gif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67744" y="692696"/>
            <a:ext cx="6624736" cy="2669682"/>
          </a:xfrm>
        </p:spPr>
        <p:txBody>
          <a:bodyPr>
            <a:normAutofit fontScale="90000"/>
          </a:bodyPr>
          <a:lstStyle/>
          <a:p>
            <a:r>
              <a:rPr lang="fr-FR" sz="2600" dirty="0" smtClean="0"/>
              <a:t>LES PERSONNES ÂGÉES ET LA PRÉVENTION DU RISQUE D’INONDATION SUR LE TERRITOIRE FRANCILIEN</a:t>
            </a:r>
            <a:br>
              <a:rPr lang="fr-FR" sz="2600" dirty="0" smtClean="0"/>
            </a:br>
            <a:r>
              <a:rPr lang="fr-FR" sz="2600" dirty="0" smtClean="0"/>
              <a:t/>
            </a:r>
            <a:br>
              <a:rPr lang="fr-FR" sz="2600" dirty="0" smtClean="0"/>
            </a:br>
            <a:r>
              <a:rPr lang="fr-FR" sz="2600" b="0" dirty="0" smtClean="0"/>
              <a:t>ÉTAT DES LIEUX, PRÉCONISATIONS ET MISES EN ŒUVRE CONCRÈTES</a:t>
            </a:r>
            <a:endParaRPr lang="fr-FR" sz="2600" b="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411760" y="4293096"/>
            <a:ext cx="6480720" cy="2160240"/>
          </a:xfrm>
        </p:spPr>
        <p:txBody>
          <a:bodyPr>
            <a:normAutofit lnSpcReduction="10000"/>
          </a:bodyPr>
          <a:lstStyle/>
          <a:p>
            <a:r>
              <a:rPr lang="fr-FR" sz="2000" dirty="0" smtClean="0"/>
              <a:t>Marion CAUVIN</a:t>
            </a:r>
          </a:p>
          <a:p>
            <a:r>
              <a:rPr lang="fr-FR" sz="2000" dirty="0" smtClean="0"/>
              <a:t>Mastère GRT 2014-2015</a:t>
            </a:r>
          </a:p>
          <a:p>
            <a:endParaRPr lang="fr-FR" dirty="0" smtClean="0"/>
          </a:p>
          <a:p>
            <a:r>
              <a:rPr lang="fr-FR" sz="1600" dirty="0" smtClean="0"/>
              <a:t>Directeur de mémoire : Michel Perez –Ville de Gennevilliers</a:t>
            </a:r>
          </a:p>
          <a:p>
            <a:r>
              <a:rPr lang="fr-FR" sz="1600" dirty="0" smtClean="0"/>
              <a:t>Maître d’apprentissage : Frédéric Gache – EPTB Seine Grands Lacs.</a:t>
            </a:r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467600" cy="580926"/>
          </a:xfrm>
        </p:spPr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67544" y="1268760"/>
            <a:ext cx="7467600" cy="4873752"/>
          </a:xfrm>
        </p:spPr>
        <p:txBody>
          <a:bodyPr/>
          <a:lstStyle/>
          <a:p>
            <a:r>
              <a:rPr lang="fr-FR" dirty="0" smtClean="0"/>
              <a:t>Introduction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1</a:t>
            </a:r>
            <a:r>
              <a:rPr lang="fr-FR" baseline="30000" dirty="0" smtClean="0"/>
              <a:t>ère</a:t>
            </a:r>
            <a:r>
              <a:rPr lang="fr-FR" dirty="0" smtClean="0"/>
              <a:t> partie : personnes âgées et prévention du risque inondation : rappels théoriques et état des lieux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2</a:t>
            </a:r>
            <a:r>
              <a:rPr lang="fr-FR" baseline="30000" dirty="0" smtClean="0"/>
              <a:t>ème</a:t>
            </a:r>
            <a:r>
              <a:rPr lang="fr-FR" dirty="0" smtClean="0"/>
              <a:t> partie : de l’information préventive à l’auto-préparation citoyenne : des préconisations à l’action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Conclusion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496944" cy="580926"/>
          </a:xfrm>
        </p:spPr>
        <p:txBody>
          <a:bodyPr>
            <a:normAutofit/>
          </a:bodyPr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pic>
        <p:nvPicPr>
          <p:cNvPr id="19458" name="Picture 2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2132856"/>
            <a:ext cx="4124722" cy="4124723"/>
          </a:xfrm>
          <a:prstGeom prst="rect">
            <a:avLst/>
          </a:prstGeom>
          <a:noFill/>
        </p:spPr>
      </p:pic>
      <p:pic>
        <p:nvPicPr>
          <p:cNvPr id="5" name="Image 4" descr="Vieillissem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2060848"/>
            <a:ext cx="3659130" cy="412378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23528" y="1124744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Le vieillissement de la population s’accélère…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Xynth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01008"/>
            <a:ext cx="5868144" cy="2909416"/>
          </a:xfrm>
          <a:prstGeom prst="rect">
            <a:avLst/>
          </a:prstGeom>
        </p:spPr>
      </p:pic>
      <p:pic>
        <p:nvPicPr>
          <p:cNvPr id="6" name="Image 5" descr="Inondation P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556792"/>
            <a:ext cx="5400600" cy="2974986"/>
          </a:xfrm>
          <a:prstGeom prst="rect">
            <a:avLst/>
          </a:prstGeom>
        </p:spPr>
      </p:pic>
      <p:pic>
        <p:nvPicPr>
          <p:cNvPr id="7" name="Image 6" descr="Inondation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5976" y="2132856"/>
            <a:ext cx="3995936" cy="3580044"/>
          </a:xfrm>
          <a:prstGeom prst="rect">
            <a:avLst/>
          </a:prstGeom>
        </p:spPr>
      </p:pic>
      <p:pic>
        <p:nvPicPr>
          <p:cNvPr id="8" name="Image 7" descr="Katrina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55976" y="5157192"/>
            <a:ext cx="4644008" cy="1224136"/>
          </a:xfrm>
          <a:prstGeom prst="rect">
            <a:avLst/>
          </a:prstGeom>
        </p:spPr>
      </p:pic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76456" cy="50891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51520" y="692696"/>
            <a:ext cx="6952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La forte vulnérabilité des personnes âgées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http://understandingkatrina.ssrc.org/images/table-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340768"/>
            <a:ext cx="4284980" cy="2434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 4" descr="pyramide des âges Xynthia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19872" y="2060848"/>
            <a:ext cx="5328592" cy="4536504"/>
          </a:xfrm>
          <a:prstGeom prst="rect">
            <a:avLst/>
          </a:prstGeom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251520" y="0"/>
            <a:ext cx="8676456" cy="50891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23528" y="620688"/>
            <a:ext cx="6952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La forte vulnérabilité des personnes âgées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95536" y="908720"/>
            <a:ext cx="8424936" cy="5544616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Risque inondation = LE risque d’origine naturelle majeur en IDF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MAIS, la mémoire du risque s’est progressivement effacée…..</a:t>
            </a:r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76456" cy="50891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pic>
        <p:nvPicPr>
          <p:cNvPr id="5" name="Image 4" descr="2015_11_19_18_25_27_Greensho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1700808"/>
            <a:ext cx="5724128" cy="35435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 txBox="1">
            <a:spLocks/>
          </p:cNvSpPr>
          <p:nvPr/>
        </p:nvSpPr>
        <p:spPr>
          <a:xfrm>
            <a:off x="467544" y="1124744"/>
            <a:ext cx="8064896" cy="4320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 prévention du risque d’inondation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Définition</a:t>
            </a:r>
            <a:r>
              <a:rPr lang="fr-FR" sz="2400" dirty="0" smtClean="0"/>
              <a:t> retenue dans le cadre de ce mémoire : </a:t>
            </a:r>
            <a:r>
              <a:rPr lang="fr-FR" sz="2400" i="1" dirty="0"/>
              <a:t>e</a:t>
            </a:r>
            <a:r>
              <a:rPr lang="fr-FR" sz="2400" i="1" dirty="0" smtClean="0"/>
              <a:t>nsemble des mesures non-structurelles qui permettent d’améliorer la résilience individuelle et collective face à une inondation.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fr-FR" sz="2400" dirty="0" smtClean="0"/>
              <a:t>Focus : les actions d’information, de </a:t>
            </a:r>
            <a:r>
              <a:rPr lang="fr-FR" sz="2400" dirty="0"/>
              <a:t>sensibilisation et de préparation </a:t>
            </a:r>
            <a:r>
              <a:rPr lang="fr-FR" sz="2400" dirty="0" smtClean="0"/>
              <a:t>face </a:t>
            </a:r>
            <a:r>
              <a:rPr lang="fr-FR" sz="2400" dirty="0"/>
              <a:t>au risque </a:t>
            </a:r>
            <a:r>
              <a:rPr lang="fr-FR" sz="2400" dirty="0" smtClean="0"/>
              <a:t>d’inondation.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51520" y="188640"/>
            <a:ext cx="8676456" cy="508918"/>
          </a:xfrm>
          <a:prstGeom prst="rect">
            <a:avLst/>
          </a:prstGeom>
        </p:spPr>
        <p:txBody>
          <a:bodyPr vert="horz" anchor="b">
            <a:normAutofit fontScale="97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Introduction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51520" y="1628800"/>
            <a:ext cx="8352928" cy="30963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600" b="1" dirty="0" smtClean="0"/>
              <a:t>Qu’est ce qu’une personne âgée ?</a:t>
            </a:r>
          </a:p>
          <a:p>
            <a:pPr>
              <a:buNone/>
            </a:pPr>
            <a:endParaRPr lang="fr-FR" sz="2600" b="1" dirty="0" smtClean="0"/>
          </a:p>
          <a:p>
            <a:r>
              <a:rPr lang="fr-FR" sz="2600" b="1" dirty="0" smtClean="0"/>
              <a:t>OMS</a:t>
            </a:r>
            <a:r>
              <a:rPr lang="fr-FR" sz="2600" dirty="0" smtClean="0"/>
              <a:t> : « toute personne de 65 ans ou plus ».</a:t>
            </a:r>
          </a:p>
          <a:p>
            <a:pPr>
              <a:buNone/>
            </a:pPr>
            <a:endParaRPr lang="fr-FR" sz="2600" dirty="0" smtClean="0"/>
          </a:p>
          <a:p>
            <a:r>
              <a:rPr lang="fr-FR" sz="2600" dirty="0" smtClean="0"/>
              <a:t>Cas d’étude francilien : critère qualitatif retenu : degré de dépendance</a:t>
            </a:r>
          </a:p>
          <a:p>
            <a:pPr>
              <a:buNone/>
            </a:pPr>
            <a:endParaRPr lang="fr-FR" sz="2600" dirty="0" smtClean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395536" y="332656"/>
            <a:ext cx="5904656" cy="508918"/>
          </a:xfrm>
          <a:prstGeom prst="rect">
            <a:avLst/>
          </a:prstGeom>
        </p:spPr>
        <p:txBody>
          <a:bodyPr vert="horz" anchor="b">
            <a:normAutofit fontScale="97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Introduction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8136904" cy="2808312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	</a:t>
            </a:r>
            <a:r>
              <a:rPr lang="fr-FR" b="1" dirty="0" smtClean="0"/>
              <a:t>Problématique :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i="1" dirty="0" smtClean="0"/>
              <a:t>	Comment élaborer et impulser une démarche de prévention des inondations à la fois adaptée aux différentes catégories de personnes âgées et au territoire francilien ?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827584" y="4221088"/>
            <a:ext cx="7848872" cy="187220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fr-FR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 mémoire concret </a:t>
            </a:r>
            <a:r>
              <a:rPr lang="fr-FR" sz="2800" b="1" dirty="0" smtClean="0"/>
              <a:t>dont les propositions sont opérationnelles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395536" y="4725144"/>
            <a:ext cx="720080" cy="504056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179512" y="188640"/>
            <a:ext cx="8676456" cy="508918"/>
          </a:xfrm>
          <a:prstGeom prst="rect">
            <a:avLst/>
          </a:prstGeom>
        </p:spPr>
        <p:txBody>
          <a:bodyPr vert="horz" anchor="b">
            <a:normAutofit fontScale="97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Introduction</a:t>
            </a:r>
            <a:endParaRPr kumimoji="0" lang="fr-FR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80920" cy="2007096"/>
          </a:xfrm>
        </p:spPr>
        <p:txBody>
          <a:bodyPr>
            <a:normAutofit/>
          </a:bodyPr>
          <a:lstStyle/>
          <a:p>
            <a:r>
              <a:rPr lang="fr-FR" b="1" dirty="0" smtClean="0"/>
              <a:t>1</a:t>
            </a:r>
            <a:r>
              <a:rPr lang="fr-FR" b="1" baseline="30000" dirty="0" smtClean="0"/>
              <a:t>ère</a:t>
            </a:r>
            <a:r>
              <a:rPr lang="fr-FR" b="1" dirty="0" smtClean="0"/>
              <a:t> partie </a:t>
            </a:r>
            <a:r>
              <a:rPr lang="fr-FR" dirty="0" smtClean="0"/>
              <a:t>: personnes âgées et prévention du risque inondation : rappels théoriques et état des lieux</a:t>
            </a:r>
            <a:br>
              <a:rPr lang="fr-FR" dirty="0" smtClean="0"/>
            </a:b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95536" y="836712"/>
            <a:ext cx="8424936" cy="1036712"/>
          </a:xfrm>
        </p:spPr>
        <p:txBody>
          <a:bodyPr/>
          <a:lstStyle/>
          <a:p>
            <a:r>
              <a:rPr lang="fr-FR" b="1" dirty="0" smtClean="0"/>
              <a:t>Un</a:t>
            </a:r>
            <a:r>
              <a:rPr lang="fr-FR" dirty="0" smtClean="0"/>
              <a:t> public mais </a:t>
            </a:r>
            <a:r>
              <a:rPr lang="fr-FR" b="1" dirty="0" smtClean="0"/>
              <a:t>des</a:t>
            </a:r>
            <a:r>
              <a:rPr lang="fr-FR" dirty="0" smtClean="0"/>
              <a:t> réalités différentes :</a:t>
            </a:r>
          </a:p>
          <a:p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4320480" cy="576064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A) Rappels théoriques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467544" y="1700808"/>
          <a:ext cx="8064896" cy="4875988"/>
        </p:xfrm>
        <a:graphic>
          <a:graphicData uri="http://schemas.openxmlformats.org/drawingml/2006/table">
            <a:tbl>
              <a:tblPr/>
              <a:tblGrid>
                <a:gridCol w="1656184"/>
                <a:gridCol w="2376264"/>
                <a:gridCol w="4032448"/>
              </a:tblGrid>
              <a:tr h="596638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Times New Roman"/>
                          <a:ea typeface="Calibri"/>
                          <a:cs typeface="Times New Roman"/>
                        </a:rPr>
                        <a:t>STRUCTURE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2B3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COMPETENCE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2B3FA"/>
                    </a:solidFill>
                  </a:tcPr>
                </a:tc>
              </a:tr>
              <a:tr h="596638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Times New Roman"/>
                          <a:ea typeface="Calibri"/>
                          <a:cs typeface="Times New Roman"/>
                        </a:rPr>
                        <a:t>EHPAD</a:t>
                      </a:r>
                      <a:endParaRPr lang="fr-FR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Times New Roman"/>
                          <a:ea typeface="Calibri"/>
                          <a:cs typeface="Times New Roman"/>
                        </a:rPr>
                        <a:t>ARS + Conseil départemental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638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latin typeface="Times New Roman"/>
                          <a:ea typeface="Calibri"/>
                          <a:cs typeface="Times New Roman"/>
                        </a:rPr>
                        <a:t>Foyers-logement/EHPA</a:t>
                      </a:r>
                      <a:endParaRPr lang="fr-FR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latin typeface="Times New Roman"/>
                          <a:ea typeface="Calibri"/>
                          <a:cs typeface="Times New Roman"/>
                        </a:rPr>
                        <a:t>Conseil départemental + Commune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35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Foyers travailleurs migrants</a:t>
                      </a:r>
                      <a:endParaRPr lang="fr-FR" sz="18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Times New Roman"/>
                          <a:ea typeface="Calibri"/>
                          <a:cs typeface="Times New Roman"/>
                        </a:rPr>
                        <a:t>Commune</a:t>
                      </a:r>
                      <a:endParaRPr lang="fr-FR" sz="18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638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kumimoji="0" lang="fr-FR" sz="1800" b="1" kern="1200" dirty="0" smtClean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8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Personnes âgées vivant à domicile</a:t>
                      </a:r>
                      <a:endParaRPr kumimoji="0" lang="fr-FR" sz="1800" b="1" kern="12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Personnes malades « diffuses » (malades HRV/Dialysés/HAD)</a:t>
                      </a:r>
                      <a:endParaRPr lang="fr-FR" sz="18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Times New Roman"/>
                          <a:ea typeface="Calibri"/>
                          <a:cs typeface="Times New Roman"/>
                        </a:rPr>
                        <a:t>ARS</a:t>
                      </a:r>
                      <a:endParaRPr lang="fr-FR" sz="18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638">
                <a:tc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Personnes avec soutien</a:t>
                      </a:r>
                      <a:endParaRPr lang="fr-FR" sz="18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latin typeface="Times New Roman"/>
                          <a:ea typeface="Calibri"/>
                          <a:cs typeface="Times New Roman"/>
                        </a:rPr>
                        <a:t>Commune</a:t>
                      </a:r>
                      <a:endParaRPr lang="fr-F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638">
                <a:tc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kumimoji="0" lang="fr-FR" sz="1800" b="1" kern="1200" dirty="0">
                        <a:solidFill>
                          <a:schemeClr val="tx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0" kern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Personnes « isolées 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smtClean="0">
                          <a:latin typeface="Times New Roman"/>
                          <a:ea typeface="Calibri"/>
                          <a:cs typeface="Times New Roman"/>
                        </a:rPr>
                        <a:t>Commune</a:t>
                      </a:r>
                      <a:endParaRPr lang="fr-FR" sz="18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23528" y="1052736"/>
            <a:ext cx="4104456" cy="417646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r-FR" i="1" dirty="0" smtClean="0"/>
              <a:t>	« Toute personne concourt par son comportement à la sécurité civile… »</a:t>
            </a:r>
          </a:p>
          <a:p>
            <a:pPr>
              <a:buNone/>
            </a:pPr>
            <a:endParaRPr lang="fr-FR" i="1" dirty="0" smtClean="0"/>
          </a:p>
          <a:p>
            <a:pPr>
              <a:buNone/>
            </a:pPr>
            <a:r>
              <a:rPr lang="fr-FR" i="1" dirty="0" smtClean="0"/>
              <a:t>	« ….et veille à prévenir les services de secours et à prendre les premières dispositions nécessaires en fonction des situations auxquelles elle est confrontée et </a:t>
            </a:r>
            <a:r>
              <a:rPr lang="fr-FR" i="1" u="sng" dirty="0" smtClean="0"/>
              <a:t>dans la mesure de ses possibilités</a:t>
            </a:r>
            <a:r>
              <a:rPr lang="fr-FR" i="1" dirty="0" smtClean="0"/>
              <a:t> ».</a:t>
            </a:r>
            <a:endParaRPr lang="fr-FR" dirty="0" smtClean="0"/>
          </a:p>
          <a:p>
            <a:pPr>
              <a:buNone/>
            </a:pPr>
            <a:endParaRPr lang="fr-FR" i="1" dirty="0" smtClean="0"/>
          </a:p>
          <a:p>
            <a:pPr>
              <a:buNone/>
            </a:pPr>
            <a:endParaRPr lang="fr-FR" i="1" dirty="0" smtClean="0"/>
          </a:p>
          <a:p>
            <a:pPr>
              <a:buNone/>
            </a:pPr>
            <a:endParaRPr lang="fr-FR" i="1" dirty="0" smtClean="0"/>
          </a:p>
          <a:p>
            <a:pPr>
              <a:buNone/>
            </a:pPr>
            <a:endParaRPr lang="fr-FR" i="1" dirty="0"/>
          </a:p>
        </p:txBody>
      </p:sp>
      <p:pic>
        <p:nvPicPr>
          <p:cNvPr id="4" name="Image 3" descr="Acteu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700808"/>
            <a:ext cx="4015165" cy="257382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043608" y="5517232"/>
            <a:ext cx="77048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 smtClean="0"/>
              <a:t>Dépend des capacités et de l’autonomie de chacun</a:t>
            </a:r>
            <a:endParaRPr lang="fr-FR" sz="2200" b="1" dirty="0"/>
          </a:p>
        </p:txBody>
      </p:sp>
      <p:sp>
        <p:nvSpPr>
          <p:cNvPr id="8" name="Flèche droite 7"/>
          <p:cNvSpPr/>
          <p:nvPr/>
        </p:nvSpPr>
        <p:spPr>
          <a:xfrm>
            <a:off x="179512" y="5517232"/>
            <a:ext cx="720080" cy="504056"/>
          </a:xfrm>
          <a:prstGeom prst="right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4320480" cy="576064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A) Rappels théoriques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80920" cy="576064"/>
          </a:xfrm>
        </p:spPr>
        <p:txBody>
          <a:bodyPr>
            <a:normAutofit/>
          </a:bodyPr>
          <a:lstStyle/>
          <a:p>
            <a:r>
              <a:rPr lang="fr-FR" dirty="0" smtClean="0"/>
              <a:t>A) Rappels théoriques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23528" y="1196752"/>
            <a:ext cx="8280920" cy="4824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dirty="0" smtClean="0"/>
              <a:t>	</a:t>
            </a:r>
            <a:r>
              <a:rPr lang="fr-FR" b="1" dirty="0" smtClean="0"/>
              <a:t>Pour prévenir et se préparer aux risques majeurs, des outils existent :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Pour les EHPAD : le plan bleu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Pour les personnes malades « diffuses » : listes recensant les HAD, les malades HRV et ceux sous </a:t>
            </a:r>
            <a:r>
              <a:rPr lang="fr-FR" dirty="0" err="1" smtClean="0"/>
              <a:t>dyalise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Pour les autres : PCS et registre des personnes vulnérables au niveau communal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064896" cy="49492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B) État des lieux des actions de prévention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67544" y="1268760"/>
            <a:ext cx="8064896" cy="4968552"/>
          </a:xfrm>
        </p:spPr>
        <p:txBody>
          <a:bodyPr>
            <a:normAutofit fontScale="92500"/>
          </a:bodyPr>
          <a:lstStyle/>
          <a:p>
            <a:r>
              <a:rPr lang="fr-FR" b="1" dirty="0" smtClean="0"/>
              <a:t>A l’échelle communale :</a:t>
            </a:r>
          </a:p>
          <a:p>
            <a:pPr lvl="1"/>
            <a:r>
              <a:rPr lang="fr-FR" dirty="0" smtClean="0"/>
              <a:t>Diagnostic de vulnérabilité inondation de 4 foyers-logements</a:t>
            </a:r>
          </a:p>
          <a:p>
            <a:pPr lvl="1"/>
            <a:r>
              <a:rPr lang="fr-FR" dirty="0" smtClean="0"/>
              <a:t>Sensibilisation intergénérationnelle aux risques majeurs</a:t>
            </a:r>
          </a:p>
          <a:p>
            <a:pPr lvl="1"/>
            <a:r>
              <a:rPr lang="fr-FR" dirty="0" smtClean="0"/>
              <a:t>Réalisation du PCA</a:t>
            </a:r>
          </a:p>
          <a:p>
            <a:pPr lvl="1"/>
            <a:endParaRPr lang="fr-FR" dirty="0" smtClean="0"/>
          </a:p>
          <a:p>
            <a:r>
              <a:rPr lang="fr-FR" b="1" dirty="0" smtClean="0"/>
              <a:t>A l’échelle départementale :</a:t>
            </a:r>
          </a:p>
          <a:p>
            <a:pPr lvl="1"/>
            <a:r>
              <a:rPr lang="fr-FR" dirty="0" smtClean="0"/>
              <a:t>Diffusion d’une plaquette d’information à destination des résidents et usagers vulnérables du CASVP</a:t>
            </a:r>
          </a:p>
          <a:p>
            <a:pPr lvl="1"/>
            <a:r>
              <a:rPr lang="fr-FR" dirty="0" smtClean="0"/>
              <a:t>Rencontres de sensibilisation des chefs d’EPHAD dans le Val-de-Marne</a:t>
            </a:r>
          </a:p>
          <a:p>
            <a:pPr lvl="1"/>
            <a:endParaRPr lang="fr-FR" dirty="0" smtClean="0"/>
          </a:p>
          <a:p>
            <a:r>
              <a:rPr lang="fr-FR" b="1" dirty="0" smtClean="0"/>
              <a:t>A l’échelle zonale :</a:t>
            </a:r>
          </a:p>
          <a:p>
            <a:pPr lvl="1"/>
            <a:r>
              <a:rPr lang="fr-FR" dirty="0" smtClean="0"/>
              <a:t>Groupes de travail ES/EMS dans le cadre du dispositif ORSEC</a:t>
            </a:r>
          </a:p>
          <a:p>
            <a:pPr lvl="1"/>
            <a:r>
              <a:rPr lang="fr-FR" dirty="0" smtClean="0"/>
              <a:t>Exercice EU SEQUANA 2016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064896" cy="494928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B) État des lieux des actions de prévention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"/>
          </p:nvPr>
        </p:nvSpPr>
        <p:spPr>
          <a:xfrm>
            <a:off x="467544" y="1052736"/>
            <a:ext cx="7848872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dirty="0" smtClean="0"/>
              <a:t>Cet état des lieux est :</a:t>
            </a:r>
          </a:p>
          <a:p>
            <a:pPr>
              <a:buNone/>
            </a:pPr>
            <a:endParaRPr lang="fr-FR" dirty="0" smtClean="0"/>
          </a:p>
          <a:p>
            <a:pPr lvl="0"/>
            <a:r>
              <a:rPr lang="fr-FR" dirty="0" smtClean="0"/>
              <a:t>Basé sur des échanges avec des acteurs de terrain : CCAS, ARS, Conseils départementaux, animateurs foyer-logement…</a:t>
            </a:r>
          </a:p>
          <a:p>
            <a:pPr lvl="0">
              <a:buNone/>
            </a:pPr>
            <a:endParaRPr lang="fr-FR" dirty="0" smtClean="0"/>
          </a:p>
          <a:p>
            <a:pPr lvl="0">
              <a:buNone/>
            </a:pPr>
            <a:endParaRPr lang="fr-FR" dirty="0" smtClean="0"/>
          </a:p>
          <a:p>
            <a:pPr lvl="0"/>
            <a:r>
              <a:rPr lang="fr-FR" dirty="0" smtClean="0"/>
              <a:t>…pour identifier les manques et les besoins et ainsi concevoir des actions utiles, efficaces et adaptées au public et au territoire.</a:t>
            </a:r>
          </a:p>
          <a:p>
            <a:pPr>
              <a:buNone/>
            </a:pP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2060848"/>
            <a:ext cx="8352928" cy="1656184"/>
          </a:xfrm>
        </p:spPr>
        <p:txBody>
          <a:bodyPr>
            <a:normAutofit/>
          </a:bodyPr>
          <a:lstStyle/>
          <a:p>
            <a:r>
              <a:rPr lang="fr-FR" b="1" dirty="0" smtClean="0"/>
              <a:t>2</a:t>
            </a:r>
            <a:r>
              <a:rPr lang="fr-FR" b="1" baseline="30000" dirty="0" smtClean="0"/>
              <a:t>ème</a:t>
            </a:r>
            <a:r>
              <a:rPr lang="fr-FR" b="1" dirty="0" smtClean="0"/>
              <a:t> partie : </a:t>
            </a:r>
            <a:r>
              <a:rPr lang="fr-FR" dirty="0" smtClean="0"/>
              <a:t>de l’information préventive à l’auto-préparation citoyenne : des préconisations à l’action.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23528" y="1484784"/>
            <a:ext cx="8136904" cy="4536504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fr-FR" b="1" dirty="0" smtClean="0"/>
          </a:p>
          <a:p>
            <a:r>
              <a:rPr lang="fr-FR" dirty="0" smtClean="0"/>
              <a:t>Le registre des personnes vulnérables : un travail de communication en interne et en externe</a:t>
            </a:r>
          </a:p>
          <a:p>
            <a:pPr>
              <a:buNone/>
            </a:pPr>
            <a:endParaRPr lang="fr-FR" dirty="0" smtClean="0"/>
          </a:p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fr-FR" sz="2400" dirty="0" smtClean="0"/>
              <a:t>Réalisation d’une plaquette d’information, </a:t>
            </a:r>
            <a:r>
              <a:rPr lang="fr-FR" sz="2400" i="1" dirty="0" smtClean="0"/>
              <a:t>« Préparons-nous aux risques majeurs »</a:t>
            </a:r>
            <a:r>
              <a:rPr lang="fr-FR" sz="2400" dirty="0" smtClean="0"/>
              <a:t> </a:t>
            </a:r>
          </a:p>
          <a:p>
            <a:pPr marL="548640" lvl="2">
              <a:spcBef>
                <a:spcPts val="600"/>
              </a:spcBef>
              <a:buSzPct val="70000"/>
            </a:pPr>
            <a:r>
              <a:rPr lang="fr-FR" b="1" dirty="0" smtClean="0"/>
              <a:t>St-Maur des Fossés </a:t>
            </a:r>
            <a:r>
              <a:rPr lang="fr-FR" dirty="0" smtClean="0"/>
              <a:t>: journée des seniors en octobre 2015</a:t>
            </a:r>
          </a:p>
          <a:p>
            <a:pPr marL="548640" lvl="2">
              <a:spcBef>
                <a:spcPts val="600"/>
              </a:spcBef>
              <a:buSzPct val="70000"/>
            </a:pPr>
            <a:r>
              <a:rPr lang="fr-FR" b="1" dirty="0" smtClean="0"/>
              <a:t>Melun </a:t>
            </a:r>
            <a:r>
              <a:rPr lang="fr-FR" dirty="0" smtClean="0"/>
              <a:t>: colis de Noël 2015</a:t>
            </a:r>
          </a:p>
          <a:p>
            <a:pPr marL="548640" lvl="2">
              <a:spcBef>
                <a:spcPts val="600"/>
              </a:spcBef>
              <a:buSzPct val="70000"/>
            </a:pPr>
            <a:r>
              <a:rPr lang="fr-FR" b="1" dirty="0" smtClean="0"/>
              <a:t>Gennevilliers</a:t>
            </a:r>
            <a:r>
              <a:rPr lang="fr-FR" dirty="0" smtClean="0"/>
              <a:t> :  personnes inscrites sur fichier « festif » printemps 2016</a:t>
            </a:r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748464" cy="108012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A) Des outils pour favoriser le recensement et la sensibilisation des personnes âgées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Mém Recto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520" y="548680"/>
            <a:ext cx="7931274" cy="5616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Mém Verso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528" y="692696"/>
            <a:ext cx="7920880" cy="5616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539552" y="1484784"/>
            <a:ext cx="8208912" cy="1080120"/>
          </a:xfrm>
        </p:spPr>
        <p:txBody>
          <a:bodyPr/>
          <a:lstStyle/>
          <a:p>
            <a:r>
              <a:rPr lang="fr-FR" dirty="0" smtClean="0"/>
              <a:t>Conception et animation d’ateliers participatifs de prévention du risque d’inondation</a:t>
            </a:r>
            <a:endParaRPr lang="fr-FR" dirty="0"/>
          </a:p>
        </p:txBody>
      </p:sp>
      <p:pic>
        <p:nvPicPr>
          <p:cNvPr id="7170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36912"/>
            <a:ext cx="3768419" cy="2826314"/>
          </a:xfrm>
          <a:prstGeom prst="rect">
            <a:avLst/>
          </a:prstGeom>
          <a:noFill/>
        </p:spPr>
      </p:pic>
      <p:pic>
        <p:nvPicPr>
          <p:cNvPr id="7174" name="Picture 6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4365104"/>
            <a:ext cx="1562573" cy="2232248"/>
          </a:xfrm>
          <a:prstGeom prst="rect">
            <a:avLst/>
          </a:prstGeom>
          <a:noFill/>
        </p:spPr>
      </p:pic>
      <p:pic>
        <p:nvPicPr>
          <p:cNvPr id="7178" name="Picture 10" descr="Afficher l'image d'orig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2636912"/>
            <a:ext cx="3024336" cy="1515435"/>
          </a:xfrm>
          <a:prstGeom prst="rect">
            <a:avLst/>
          </a:prstGeom>
          <a:noFill/>
        </p:spPr>
      </p:pic>
      <p:pic>
        <p:nvPicPr>
          <p:cNvPr id="5122" name="Picture 2" descr="Afficher l'image d'origin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5517232"/>
            <a:ext cx="2291650" cy="1139949"/>
          </a:xfrm>
          <a:prstGeom prst="rect">
            <a:avLst/>
          </a:prstGeom>
          <a:noFill/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48464" cy="936104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A) Des outils pour favoriser le recensement et la sensibilisation des personnes âgées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fr-FR" dirty="0" smtClean="0"/>
          </a:p>
          <a:p>
            <a:r>
              <a:rPr lang="fr-FR" dirty="0" smtClean="0"/>
              <a:t>Parce que les collectivités ne peuvent pas tout</a:t>
            </a:r>
          </a:p>
          <a:p>
            <a:endParaRPr lang="fr-FR" dirty="0" smtClean="0"/>
          </a:p>
          <a:p>
            <a:r>
              <a:rPr lang="fr-FR" dirty="0" smtClean="0"/>
              <a:t>Parce que les associations ont un réseau solide, différent et une expertise forte en matière de prévention des risques</a:t>
            </a:r>
          </a:p>
          <a:p>
            <a:endParaRPr lang="fr-FR" dirty="0" smtClean="0"/>
          </a:p>
          <a:p>
            <a:r>
              <a:rPr lang="fr-FR" dirty="0" smtClean="0"/>
              <a:t>Parce que la prévention du risque inondation doit aussi s’inscrire dans une politique globale de lutte contre l’isolement</a:t>
            </a:r>
          </a:p>
          <a:p>
            <a:endParaRPr lang="fr-FR" dirty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651304" cy="1143000"/>
          </a:xfrm>
        </p:spPr>
        <p:txBody>
          <a:bodyPr>
            <a:normAutofit fontScale="90000"/>
          </a:bodyPr>
          <a:lstStyle/>
          <a:p>
            <a:pPr lvl="0"/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B) Le monde associatif : un soutien indispensable et complémentaire à l’action des collectivités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424936" cy="1196752"/>
          </a:xfrm>
        </p:spPr>
        <p:txBody>
          <a:bodyPr>
            <a:normAutofit fontScale="90000"/>
          </a:bodyPr>
          <a:lstStyle/>
          <a:p>
            <a:pPr lvl="0"/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B) Le monde associatif : un soutien indispensable et complémentaire à l’action des collectivités</a:t>
            </a:r>
            <a:endParaRPr lang="fr-FR" dirty="0"/>
          </a:p>
        </p:txBody>
      </p:sp>
      <p:pic>
        <p:nvPicPr>
          <p:cNvPr id="6146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3861048"/>
            <a:ext cx="2664296" cy="2641525"/>
          </a:xfrm>
          <a:prstGeom prst="rect">
            <a:avLst/>
          </a:prstGeom>
          <a:noFill/>
        </p:spPr>
      </p:pic>
      <p:pic>
        <p:nvPicPr>
          <p:cNvPr id="6148" name="Picture 4" descr="FORMATION CROIX ROU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628800"/>
            <a:ext cx="2694910" cy="1800200"/>
          </a:xfrm>
          <a:prstGeom prst="rect">
            <a:avLst/>
          </a:prstGeom>
          <a:noFill/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323528" y="2060848"/>
            <a:ext cx="5616624" cy="43204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1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lang="fr-FR" sz="2000" dirty="0" smtClean="0"/>
              <a:t>Les formations « </a:t>
            </a:r>
            <a:r>
              <a:rPr lang="fr-FR" sz="2000" b="1" dirty="0" smtClean="0"/>
              <a:t>Bien-être et Autonomie</a:t>
            </a:r>
            <a:r>
              <a:rPr lang="fr-FR" sz="2000" dirty="0" smtClean="0"/>
              <a:t> » (CRF) = une initiation à la réduction des risques</a:t>
            </a:r>
          </a:p>
          <a:p>
            <a:pPr marL="274320" marR="0" lvl="1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lang="fr-FR" sz="2000" dirty="0" smtClean="0"/>
          </a:p>
          <a:p>
            <a:pPr marL="274320" marR="0" lvl="1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lang="fr-FR" sz="2000" dirty="0" smtClean="0"/>
          </a:p>
          <a:p>
            <a:pPr marL="274320" marR="0" lvl="1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lang="fr-FR" sz="2000" dirty="0" smtClean="0"/>
          </a:p>
          <a:p>
            <a:pPr marL="274320" marR="0" lvl="1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lang="fr-FR" sz="2000" b="1" dirty="0" smtClean="0"/>
              <a:t>MONALISA</a:t>
            </a:r>
            <a:r>
              <a:rPr lang="fr-FR" sz="2000" dirty="0" smtClean="0"/>
              <a:t> ou Mobilisation nationale contre l’isolement des âgés = des équipes citoyennes à mobiliser sur la thématique du risque inondation</a:t>
            </a:r>
          </a:p>
          <a:p>
            <a:pPr marL="274320" marR="0" lvl="1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fr-FR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1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fr-FR" sz="21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2015_11_23_11_43_06_Greensho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836712"/>
            <a:ext cx="4608512" cy="602128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051720" y="5373216"/>
            <a:ext cx="460851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b="1" dirty="0" smtClean="0">
                <a:solidFill>
                  <a:srgbClr val="E6AF00"/>
                </a:solidFill>
                <a:latin typeface="Aharoni" pitchFamily="2" charset="-79"/>
                <a:cs typeface="Aharoni" pitchFamily="2" charset="-79"/>
              </a:rPr>
              <a:t>Soyons prêts, soyons attentifs entre Voisins </a:t>
            </a:r>
            <a:endParaRPr lang="fr-FR" sz="1700" b="1" dirty="0">
              <a:solidFill>
                <a:srgbClr val="E6AF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131840" y="5013176"/>
            <a:ext cx="237626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Risques Majeurs</a:t>
            </a:r>
          </a:p>
        </p:txBody>
      </p:sp>
      <p:sp>
        <p:nvSpPr>
          <p:cNvPr id="8" name="Ellipse 7"/>
          <p:cNvSpPr/>
          <p:nvPr/>
        </p:nvSpPr>
        <p:spPr>
          <a:xfrm>
            <a:off x="2267744" y="1052736"/>
            <a:ext cx="1728192" cy="115212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i="1" dirty="0" smtClean="0">
                <a:solidFill>
                  <a:schemeClr val="accent1">
                    <a:lumMod val="75000"/>
                  </a:schemeClr>
                </a:solidFill>
                <a:latin typeface="Aharoni" pitchFamily="2" charset="-79"/>
                <a:cs typeface="Aharoni" pitchFamily="2" charset="-79"/>
              </a:rPr>
              <a:t>AVANT D’EVACUER, AVEZ-VOUS PENSE A COUPER LE GAZ ET L’ELECTRICITE ?</a:t>
            </a:r>
            <a:endParaRPr lang="fr-FR" sz="900" i="1" dirty="0">
              <a:solidFill>
                <a:schemeClr val="accent1">
                  <a:lumMod val="7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4932040" y="2348880"/>
            <a:ext cx="1656184" cy="115212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50" i="1" dirty="0" smtClean="0">
                <a:solidFill>
                  <a:srgbClr val="BE02A8"/>
                </a:solidFill>
                <a:latin typeface="Aharoni" pitchFamily="2" charset="-79"/>
                <a:cs typeface="Aharoni" pitchFamily="2" charset="-79"/>
              </a:rPr>
              <a:t>JE SOUHAITERAIS ME TENIR INFORME SUR INTERNET DE L’EVOLUTION DE L’INONDATION, POURRIEZ-VOUS M’Y AIDER ?</a:t>
            </a:r>
            <a:endParaRPr lang="fr-FR" sz="850" i="1" dirty="0">
              <a:solidFill>
                <a:srgbClr val="BE02A8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4860032" y="1052736"/>
            <a:ext cx="1512168" cy="100811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i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SAVEZ-VOUS QUE NOTRE IMMEUBLE SE SITUE EN ZONE INONDABLE ?</a:t>
            </a:r>
            <a:endParaRPr lang="fr-FR" sz="1000" i="1" dirty="0">
              <a:solidFill>
                <a:srgbClr val="0070C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Ellipse 4"/>
          <p:cNvSpPr/>
          <p:nvPr/>
        </p:nvSpPr>
        <p:spPr>
          <a:xfrm>
            <a:off x="2195736" y="3140968"/>
            <a:ext cx="1512168" cy="115212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i="1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VOULEZ-VOUS QUE JE VOUS AIDE A PREPARER VOTRE KIT D’URGENCE ?</a:t>
            </a:r>
            <a:endParaRPr lang="fr-FR" sz="1000" i="1" dirty="0">
              <a:solidFill>
                <a:srgbClr val="7030A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3347864" y="2276872"/>
            <a:ext cx="1512168" cy="115212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50" i="1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MERCI DE M’AVOIR TENU COMPAGNIE PENDANT LA COUPURE D’ELECTRICITE !</a:t>
            </a:r>
            <a:endParaRPr lang="fr-FR" sz="950" i="1" dirty="0">
              <a:solidFill>
                <a:srgbClr val="00B05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5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51520" y="0"/>
            <a:ext cx="8352928" cy="1324744"/>
          </a:xfrm>
        </p:spPr>
        <p:txBody>
          <a:bodyPr/>
          <a:lstStyle/>
          <a:p>
            <a:pPr marL="274320" lvl="1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fr-FR" sz="2000" dirty="0" smtClean="0"/>
              <a:t>Tentative de lancement d’une opération </a:t>
            </a:r>
            <a:r>
              <a:rPr lang="fr-FR" sz="2000" b="1" dirty="0" smtClean="0"/>
              <a:t>« Soyons prêts, soyons attentifs »</a:t>
            </a:r>
            <a:r>
              <a:rPr lang="fr-FR" sz="2000" dirty="0" smtClean="0"/>
              <a:t> en partenariat avec le Réseau Voisins Solidaires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827584" y="980728"/>
          <a:ext cx="7560840" cy="5611552"/>
        </p:xfrm>
        <a:graphic>
          <a:graphicData uri="http://schemas.openxmlformats.org/drawingml/2006/table">
            <a:tbl>
              <a:tblPr/>
              <a:tblGrid>
                <a:gridCol w="3192391"/>
                <a:gridCol w="4368449"/>
              </a:tblGrid>
              <a:tr h="5406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Times New Roman"/>
                          <a:ea typeface="Calibri"/>
                          <a:cs typeface="Times New Roman"/>
                        </a:rPr>
                        <a:t>CATÉGORIE DE PERSONNES AGÉES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2B3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Times New Roman"/>
                          <a:ea typeface="Calibri"/>
                          <a:cs typeface="Times New Roman"/>
                        </a:rPr>
                        <a:t>ACTIONS POSSIBLES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2B3FA"/>
                    </a:solidFill>
                  </a:tcPr>
                </a:tc>
              </a:tr>
              <a:tr h="8109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Times New Roman"/>
                          <a:ea typeface="Calibri"/>
                          <a:cs typeface="Times New Roman"/>
                        </a:rPr>
                        <a:t>EHPAD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Times New Roman"/>
                          <a:ea typeface="Calibri"/>
                          <a:cs typeface="Times New Roman"/>
                        </a:rPr>
                        <a:t>- Réunion de sensibilisation des chefs d’établissement 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Times New Roman"/>
                          <a:ea typeface="Calibri"/>
                          <a:cs typeface="Times New Roman"/>
                        </a:rPr>
                        <a:t>- Sensibilisation des résidents et de leurs familles 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09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Times New Roman"/>
                          <a:ea typeface="Calibri"/>
                          <a:cs typeface="Times New Roman"/>
                        </a:rPr>
                        <a:t>Foyers-logement/EHPA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Times New Roman"/>
                          <a:ea typeface="Calibri"/>
                          <a:cs typeface="Times New Roman"/>
                        </a:rPr>
                        <a:t>- Plaquette d’information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Times New Roman"/>
                          <a:ea typeface="Calibri"/>
                          <a:cs typeface="Times New Roman"/>
                        </a:rPr>
                        <a:t>- Atelier de prévention au risque d’inondation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Times New Roman"/>
                          <a:ea typeface="Calibri"/>
                          <a:cs typeface="Times New Roman"/>
                        </a:rPr>
                        <a:t>- Formation « Bien-être et autonomie »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6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Times New Roman"/>
                          <a:ea typeface="Calibri"/>
                          <a:cs typeface="Times New Roman"/>
                        </a:rPr>
                        <a:t>Personnes diffuses (malades HRV/Dialysés/HAD)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Times New Roman"/>
                          <a:ea typeface="Calibri"/>
                          <a:cs typeface="Times New Roman"/>
                        </a:rPr>
                        <a:t>- Plaquette d’information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Times New Roman"/>
                          <a:ea typeface="Calibri"/>
                          <a:cs typeface="Times New Roman"/>
                        </a:rPr>
                        <a:t>- Opération Voisins Solidaires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12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Times New Roman"/>
                          <a:ea typeface="Calibri"/>
                          <a:cs typeface="Times New Roman"/>
                        </a:rPr>
                        <a:t>Foyers travailleurs migrants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Times New Roman"/>
                          <a:ea typeface="Calibri"/>
                          <a:cs typeface="Times New Roman"/>
                        </a:rPr>
                        <a:t>- Plaquette d’information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Times New Roman"/>
                          <a:ea typeface="Calibri"/>
                          <a:cs typeface="Times New Roman"/>
                        </a:rPr>
                        <a:t>- Opération Voisins Solidaires  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Times New Roman"/>
                          <a:ea typeface="Calibri"/>
                          <a:cs typeface="Times New Roman"/>
                        </a:rPr>
                        <a:t>- Atelier de prévention au risque d’inondation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Times New Roman"/>
                          <a:ea typeface="Calibri"/>
                          <a:cs typeface="Times New Roman"/>
                        </a:rPr>
                        <a:t>- Formation « Bien-être et autonomie »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12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latin typeface="Times New Roman"/>
                          <a:ea typeface="Calibri"/>
                          <a:cs typeface="Times New Roman"/>
                        </a:rPr>
                        <a:t>Personnes âgées vivant à domicile</a:t>
                      </a:r>
                      <a:endParaRPr lang="fr-FR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Times New Roman"/>
                          <a:ea typeface="Calibri"/>
                          <a:cs typeface="Times New Roman"/>
                        </a:rPr>
                        <a:t>- Plaquette d’information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Times New Roman"/>
                          <a:ea typeface="Calibri"/>
                          <a:cs typeface="Times New Roman"/>
                        </a:rPr>
                        <a:t>- Opération Voisins Solidaires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Times New Roman"/>
                          <a:ea typeface="Calibri"/>
                          <a:cs typeface="Times New Roman"/>
                        </a:rPr>
                        <a:t>- Atelier de prévention au risque d’inondation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latin typeface="Times New Roman"/>
                          <a:ea typeface="Calibri"/>
                          <a:cs typeface="Times New Roman"/>
                        </a:rPr>
                        <a:t>- Formation « Bien-être et autonomie »</a:t>
                      </a:r>
                      <a:endParaRPr lang="fr-F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444" marR="564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899592" y="188640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Tableau proposant des actions concrètes à mettre en œuvre en </a:t>
            </a:r>
          </a:p>
          <a:p>
            <a:pPr algn="ctr"/>
            <a:r>
              <a:rPr lang="fr-FR" dirty="0" smtClean="0"/>
              <a:t>fonction de la catégorie de la personne âgée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7467600" cy="580926"/>
          </a:xfrm>
        </p:spPr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23528" y="1268760"/>
            <a:ext cx="7632848" cy="5040560"/>
          </a:xfrm>
        </p:spPr>
        <p:txBody>
          <a:bodyPr>
            <a:normAutofit/>
          </a:bodyPr>
          <a:lstStyle/>
          <a:p>
            <a:r>
              <a:rPr lang="fr-FR" dirty="0" smtClean="0"/>
              <a:t>La prévention du risque d’inondation pour les personnes âgées :</a:t>
            </a:r>
          </a:p>
          <a:p>
            <a:pPr lvl="1"/>
            <a:r>
              <a:rPr lang="fr-FR" dirty="0" smtClean="0"/>
              <a:t>un enjeu stratégique : </a:t>
            </a:r>
          </a:p>
          <a:p>
            <a:pPr lvl="2"/>
            <a:r>
              <a:rPr lang="fr-FR" dirty="0" smtClean="0"/>
              <a:t>personnes vulnérables </a:t>
            </a:r>
          </a:p>
          <a:p>
            <a:pPr lvl="2"/>
            <a:r>
              <a:rPr lang="fr-FR" dirty="0" smtClean="0"/>
              <a:t>retenir les leçons des drames passés (canicule, </a:t>
            </a:r>
            <a:r>
              <a:rPr lang="fr-FR" dirty="0" err="1" smtClean="0"/>
              <a:t>Xynthia</a:t>
            </a:r>
            <a:r>
              <a:rPr lang="fr-FR" dirty="0" smtClean="0"/>
              <a:t>, etc.)</a:t>
            </a:r>
          </a:p>
          <a:p>
            <a:pPr lvl="1">
              <a:buNone/>
            </a:pPr>
            <a:endParaRPr lang="fr-FR" dirty="0" smtClean="0"/>
          </a:p>
          <a:p>
            <a:pPr lvl="1"/>
            <a:r>
              <a:rPr lang="fr-FR" dirty="0" smtClean="0"/>
              <a:t>des opportunités : </a:t>
            </a:r>
          </a:p>
          <a:p>
            <a:pPr lvl="2"/>
            <a:r>
              <a:rPr lang="fr-FR" dirty="0" smtClean="0"/>
              <a:t>initier une dynamique de territoire sur la prévention des inondations destinée à ce public complexe et hétérogène</a:t>
            </a:r>
          </a:p>
          <a:p>
            <a:pPr lvl="2"/>
            <a:r>
              <a:rPr lang="fr-FR" dirty="0" smtClean="0"/>
              <a:t>vecteur de sensibilisation auprès de l’entourage</a:t>
            </a:r>
          </a:p>
          <a:p>
            <a:pPr lvl="2"/>
            <a:r>
              <a:rPr lang="fr-FR" dirty="0" smtClean="0"/>
              <a:t>de potentielles « personnes-ressources » à mobiliser avant, pendant et après l’inondation</a:t>
            </a:r>
          </a:p>
          <a:p>
            <a:pPr lvl="2"/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Formation Croix rouge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4048" y="2636912"/>
            <a:ext cx="3240360" cy="4040138"/>
          </a:xfrm>
          <a:prstGeom prst="rect">
            <a:avLst/>
          </a:prstGeom>
        </p:spPr>
      </p:pic>
      <p:pic>
        <p:nvPicPr>
          <p:cNvPr id="5" name="Image 4" descr="P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124744"/>
            <a:ext cx="3312368" cy="4405769"/>
          </a:xfrm>
          <a:prstGeom prst="rect">
            <a:avLst/>
          </a:prstGeom>
        </p:spPr>
      </p:pic>
      <p:pic>
        <p:nvPicPr>
          <p:cNvPr id="38914" name="Picture 2" descr="Afficher l'image d'orig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188640"/>
            <a:ext cx="3476104" cy="2304256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>
          <a:xfrm>
            <a:off x="251520" y="188640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Les personnes âgées, </a:t>
            </a:r>
          </a:p>
          <a:p>
            <a:r>
              <a:rPr lang="fr-FR" sz="2400" dirty="0" smtClean="0"/>
              <a:t>c’est aussi ça….</a:t>
            </a:r>
          </a:p>
        </p:txBody>
      </p:sp>
      <p:pic>
        <p:nvPicPr>
          <p:cNvPr id="6" name="Image 5" descr="Sans titre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27784" y="3693762"/>
            <a:ext cx="2304256" cy="3048926"/>
          </a:xfrm>
          <a:prstGeom prst="rect">
            <a:avLst/>
          </a:prstGeom>
        </p:spPr>
      </p:pic>
      <p:pic>
        <p:nvPicPr>
          <p:cNvPr id="2050" name="Picture 2" descr="Afficher l'image d'origin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3933056"/>
            <a:ext cx="2253921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47664" y="2636912"/>
            <a:ext cx="6048672" cy="580926"/>
          </a:xfrm>
        </p:spPr>
        <p:txBody>
          <a:bodyPr/>
          <a:lstStyle/>
          <a:p>
            <a:r>
              <a:rPr lang="fr-FR" dirty="0" smtClean="0"/>
              <a:t>Merci de votre attention !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1023</TotalTime>
  <Words>905</Words>
  <Application>Microsoft Office PowerPoint</Application>
  <PresentationFormat>Affichage à l'écran (4:3)</PresentationFormat>
  <Paragraphs>198</Paragraphs>
  <Slides>27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28" baseType="lpstr">
      <vt:lpstr>Oriel</vt:lpstr>
      <vt:lpstr>LES PERSONNES ÂGÉES ET LA PRÉVENTION DU RISQUE D’INONDATION SUR LE TERRITOIRE FRANCILIEN  ÉTAT DES LIEUX, PRÉCONISATIONS ET MISES EN ŒUVRE CONCRÈTES</vt:lpstr>
      <vt:lpstr>Sommaire</vt:lpstr>
      <vt:lpstr>Introduction</vt:lpstr>
      <vt:lpstr>Introduction</vt:lpstr>
      <vt:lpstr>Introduction</vt:lpstr>
      <vt:lpstr>Introduction</vt:lpstr>
      <vt:lpstr>Diapositive 7</vt:lpstr>
      <vt:lpstr>Diapositive 8</vt:lpstr>
      <vt:lpstr>Diapositive 9</vt:lpstr>
      <vt:lpstr>1ère partie : personnes âgées et prévention du risque inondation : rappels théoriques et état des lieux </vt:lpstr>
      <vt:lpstr>A) Rappels théoriques</vt:lpstr>
      <vt:lpstr>A) Rappels théoriques</vt:lpstr>
      <vt:lpstr>A) Rappels théoriques</vt:lpstr>
      <vt:lpstr>B) État des lieux des actions de prévention</vt:lpstr>
      <vt:lpstr>B) État des lieux des actions de prévention</vt:lpstr>
      <vt:lpstr>2ème partie : de l’information préventive à l’auto-préparation citoyenne : des préconisations à l’action.</vt:lpstr>
      <vt:lpstr>A) Des outils pour favoriser le recensement et la sensibilisation des personnes âgées </vt:lpstr>
      <vt:lpstr>Diapositive 18</vt:lpstr>
      <vt:lpstr>Diapositive 19</vt:lpstr>
      <vt:lpstr>A) Des outils pour favoriser le recensement et la sensibilisation des personnes âgées </vt:lpstr>
      <vt:lpstr>  B) Le monde associatif : un soutien indispensable et complémentaire à l’action des collectivités</vt:lpstr>
      <vt:lpstr>  B) Le monde associatif : un soutien indispensable et complémentaire à l’action des collectivités</vt:lpstr>
      <vt:lpstr>Diapositive 23</vt:lpstr>
      <vt:lpstr>Diapositive 24</vt:lpstr>
      <vt:lpstr>Conclusion</vt:lpstr>
      <vt:lpstr>Diapositive 26</vt:lpstr>
      <vt:lpstr>Merci de votre attention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PERSONNES ÂGÉES ET LA PRÉVENTION DU RISQUE D’INONDATION SUR LE TERRITOIRE FRANCILIEN : ÉTAT DES LIEUX, PRÉCONISATIONS ET MISE EN ŒUVRE CONCRÈTE</dc:title>
  <dc:creator>marion.cauvin</dc:creator>
  <cp:lastModifiedBy>marion.cauvin</cp:lastModifiedBy>
  <cp:revision>137</cp:revision>
  <dcterms:created xsi:type="dcterms:W3CDTF">2015-11-23T09:25:51Z</dcterms:created>
  <dcterms:modified xsi:type="dcterms:W3CDTF">2015-11-26T15:25:21Z</dcterms:modified>
</cp:coreProperties>
</file>