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305" r:id="rId3"/>
    <p:sldId id="306" r:id="rId4"/>
    <p:sldId id="307" r:id="rId5"/>
    <p:sldId id="270" r:id="rId6"/>
    <p:sldId id="260" r:id="rId7"/>
    <p:sldId id="272" r:id="rId8"/>
    <p:sldId id="259" r:id="rId9"/>
    <p:sldId id="285" r:id="rId10"/>
    <p:sldId id="286" r:id="rId11"/>
    <p:sldId id="302" r:id="rId12"/>
    <p:sldId id="308" r:id="rId13"/>
    <p:sldId id="287" r:id="rId14"/>
    <p:sldId id="273" r:id="rId15"/>
    <p:sldId id="289" r:id="rId16"/>
    <p:sldId id="275" r:id="rId17"/>
    <p:sldId id="299" r:id="rId18"/>
    <p:sldId id="298" r:id="rId19"/>
    <p:sldId id="303" r:id="rId20"/>
    <p:sldId id="304" r:id="rId21"/>
    <p:sldId id="297" r:id="rId22"/>
    <p:sldId id="290" r:id="rId23"/>
    <p:sldId id="276" r:id="rId24"/>
    <p:sldId id="277" r:id="rId25"/>
    <p:sldId id="292" r:id="rId26"/>
    <p:sldId id="293" r:id="rId27"/>
    <p:sldId id="294" r:id="rId28"/>
    <p:sldId id="295" r:id="rId29"/>
    <p:sldId id="296" r:id="rId30"/>
    <p:sldId id="281" r:id="rId31"/>
    <p:sldId id="284" r:id="rId32"/>
    <p:sldId id="282" r:id="rId33"/>
    <p:sldId id="310" r:id="rId34"/>
    <p:sldId id="309" r:id="rId35"/>
    <p:sldId id="311"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2" autoAdjust="0"/>
    <p:restoredTop sz="94660"/>
  </p:normalViewPr>
  <p:slideViewPr>
    <p:cSldViewPr>
      <p:cViewPr varScale="1">
        <p:scale>
          <a:sx n="86" d="100"/>
          <a:sy n="86" d="100"/>
        </p:scale>
        <p:origin x="-11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C0BF88-D366-4881-BAAE-D13F3FBC84BC}" type="datetimeFigureOut">
              <a:rPr lang="fr-FR" smtClean="0"/>
              <a:pPr/>
              <a:t>24/06/2016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4B9B34-C769-4A82-A764-0D34E599722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Rappels</a:t>
            </a:r>
            <a:r>
              <a:rPr lang="fr-FR" baseline="0" dirty="0" smtClean="0"/>
              <a:t> autour de la culture du fleuve : </a:t>
            </a:r>
            <a:r>
              <a:rPr lang="fr-FR" dirty="0" smtClean="0"/>
              <a:t>si les hommes se sont toujours installés près des fleuves c’est qu’il y a une</a:t>
            </a:r>
            <a:r>
              <a:rPr lang="fr-FR" baseline="0" dirty="0" smtClean="0"/>
              <a:t> raison : les fleuves sont des axes de communication et de commerce, des espaces de loisirs, de tourisme, des milieux d’intérêts faunistique et floristiques, une force motrice source d’énergie….Mais son débit n’est pas stable : il varie au rythme des saisons et alterne entre sécheresse et crue voire inondation.</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Différence crue et inondation ? Définition</a:t>
            </a:r>
            <a:r>
              <a:rPr lang="fr-FR" baseline="0" dirty="0" smtClean="0"/>
              <a:t> c</a:t>
            </a:r>
            <a:r>
              <a:rPr lang="fr-FR" dirty="0" smtClean="0"/>
              <a:t>rue centennale ? </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Quelles inondations : quand, où,</a:t>
            </a:r>
            <a:r>
              <a:rPr lang="fr-FR" baseline="0" dirty="0" smtClean="0"/>
              <a:t> avec quelles conséquences pour vous et votre entourage ?</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Aujourd’hui, pour vivre</a:t>
            </a:r>
            <a:r>
              <a:rPr lang="fr-FR" baseline="0" dirty="0" smtClean="0"/>
              <a:t> correctement dans notre logement, nous sommes dépendants de toute une série de réseaux, d’infrastructures et d’acteurs. Si un risque survient, il peut désorganiser notre quotidien en retardant l’arrivée des secours, en rendant inopérant le réseau électrique, le chauffage, les télécommunications, l’eau potable, l’assainissement, le ramassage des déchets, l’approvisionnement dans les supermarchés….</a:t>
            </a:r>
          </a:p>
          <a:p>
            <a:r>
              <a:rPr lang="fr-FR" baseline="0" dirty="0" smtClean="0"/>
              <a:t>Problème : avec l’inondation, ce sont tous ces réseaux qui seront affectés directement ou indirectement !</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En cas de risque, évidemment, les autorités publiques</a:t>
            </a:r>
            <a:r>
              <a:rPr lang="fr-FR" baseline="0" dirty="0" smtClean="0"/>
              <a:t> (l’Etat, le Maire, les Services de secours…) feront leur maximum pour gérer la crise et en réduire les impacts.  Mais et c’est très important (cf. loi 2004), nous aussi, en tant que citoyen nous sommes acteurs de notre sécurité car l’Etat ne peut pas tout. Exemple : Inondation </a:t>
            </a:r>
            <a:r>
              <a:rPr lang="fr-FR" baseline="0" dirty="0" err="1" smtClean="0"/>
              <a:t>Katrina</a:t>
            </a:r>
            <a:r>
              <a:rPr lang="fr-FR" baseline="0" dirty="0" smtClean="0"/>
              <a:t> aux USA en 2005 : les secours ont mis 4 jours à arriver sur place.</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C’est la raison pour laquelle il est essentiel</a:t>
            </a:r>
            <a:r>
              <a:rPr lang="fr-FR" baseline="0" dirty="0" smtClean="0"/>
              <a:t> de se préparer pour réduire sa vulnérabilité et soulager les autorités qui pourront ainsi gérer les priorités. Préparation se fait en 3 étapes principales mais je vous en proposerai une quatrième.</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28600" indent="-228600">
              <a:buAutoNum type="arabicPlain" startAt="1910"/>
            </a:pPr>
            <a:r>
              <a:rPr lang="fr-FR" dirty="0" smtClean="0"/>
              <a:t> = crue de référence</a:t>
            </a:r>
            <a:r>
              <a:rPr lang="fr-FR" baseline="0" dirty="0" smtClean="0"/>
              <a:t> car c’est l’inondation la plus importante sur territoire francilien et la crue la plus documentée (photos, hauteurs d’eau, archives courrier…)</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10</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Mais il y en a eu bien d’autres inondations dans le passé</a:t>
            </a:r>
            <a:r>
              <a:rPr lang="fr-FR" baseline="0" dirty="0" smtClean="0"/>
              <a:t> et même des inondation avec des hauteurs d’eau plus importantes (1658 : 8.96m)</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Pour mieux vous rendre compte des hauteurs d’eau : Pont de l’Alma et le Zouave servent de référence.</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12</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Si</a:t>
            </a:r>
            <a:r>
              <a:rPr lang="fr-FR" baseline="0" dirty="0" smtClean="0"/>
              <a:t> vous êtes curieux je vous invite à consulter ces sites et à vous informer sur les risques p</a:t>
            </a:r>
            <a:r>
              <a:rPr lang="fr-FR" dirty="0" smtClean="0"/>
              <a:t>our votre habitation régulière ou votre lieu de villégiature.</a:t>
            </a:r>
            <a:r>
              <a:rPr lang="fr-FR" baseline="0" dirty="0" smtClean="0"/>
              <a:t> Ils </a:t>
            </a:r>
            <a:r>
              <a:rPr lang="fr-FR" dirty="0" smtClean="0"/>
              <a:t>sont également indiqués sur la plaquette distribuée à la fin de l’atelier…</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14</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1910 : inondation a duré 8 semaines le temps de la crue et de la décrue car crue à cinétique lente.</a:t>
            </a:r>
          </a:p>
          <a:p>
            <a:r>
              <a:rPr lang="fr-FR" dirty="0" smtClean="0"/>
              <a:t>Bonne nouvelle : on peut prévoir à l’avance l’arrivée de l’eau et donc alerter en amont la population….</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16</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Coupures préventives</a:t>
            </a:r>
            <a:r>
              <a:rPr lang="fr-FR" baseline="0" dirty="0" smtClean="0"/>
              <a:t> : 5 000 postes de distribution qui sont en ZI donc en prévention et pour faciliter retour à la normale ERDF les coupera avant même que l’eau n’arrive pour mettre en sécurité la population + les infrastructures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17</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R 0.9 </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19</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90%</a:t>
            </a:r>
            <a:r>
              <a:rPr lang="fr-FR" baseline="0" dirty="0" smtClean="0"/>
              <a:t> du territoire exposé aux inondations + coupures électriques (seul quartier des Grésillons non inondable mais en zone de fragilité électrique)…</a:t>
            </a:r>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20</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Construction de lacs réservoirs de 1949 à 1990</a:t>
            </a:r>
            <a:r>
              <a:rPr lang="fr-FR" baseline="0" dirty="0" smtClean="0"/>
              <a:t> avec stockage de 800 M de mètres 3. Pour une crue de type 1910 : abaissement ligne d’eau de 70cm environ….</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23</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Avant : population était concentrée essentiellement à Paris donc niveaux de protection moindre en petite couronne…</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24</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Les comportements de la population vont permettre d’améliorer la situation ou de la dégrader : chacun à son échelle doit agir même si c’est la politique</a:t>
            </a:r>
            <a:r>
              <a:rPr lang="fr-FR" baseline="0" dirty="0" smtClean="0"/>
              <a:t> du petit pas : une personne prévenue qui a anticipé le risque n’aura pas ou très peu besoin de l’aide des autorités qui seront débordées, ce qui soulagera la charge des autorités.</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25</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Ce qui est essentiel c’est de se préparer </a:t>
            </a:r>
            <a:r>
              <a:rPr lang="fr-FR" dirty="0" err="1" smtClean="0"/>
              <a:t>càd</a:t>
            </a:r>
            <a:r>
              <a:rPr lang="fr-FR" dirty="0" smtClean="0"/>
              <a:t> d’anticiper pour ne pas être pris de court au moment où les autorités annonceront l’arrivée d’une inondation.</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26</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2 minutes pour la réaliser.</a:t>
            </a:r>
          </a:p>
          <a:p>
            <a:r>
              <a:rPr lang="fr-FR" dirty="0" smtClean="0"/>
              <a:t>Soit</a:t>
            </a:r>
            <a:r>
              <a:rPr lang="fr-FR" baseline="0" dirty="0" smtClean="0"/>
              <a:t> vous le préparez et le gardez chez vous sous forme d’un kit/valise/sac soit vous vous assurez d’avoir </a:t>
            </a:r>
            <a:r>
              <a:rPr lang="fr-FR" baseline="0" dirty="0" err="1" smtClean="0"/>
              <a:t>tjr</a:t>
            </a:r>
            <a:r>
              <a:rPr lang="fr-FR" baseline="0" dirty="0" smtClean="0"/>
              <a:t> avec vous les éléments nécessaires à sa constitution pour être capable de le réaliser rapidement en cas d’inondation imminente.</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27</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4</a:t>
            </a:r>
            <a:r>
              <a:rPr lang="fr-FR" baseline="30000" dirty="0" smtClean="0"/>
              <a:t>ème</a:t>
            </a:r>
            <a:r>
              <a:rPr lang="fr-FR" dirty="0" smtClean="0"/>
              <a:t> étape : j’en parle autour de moi : à ma famille, mes</a:t>
            </a:r>
            <a:r>
              <a:rPr lang="fr-FR" baseline="0" dirty="0" smtClean="0"/>
              <a:t> amis, mes voisins…je sers de relais d’information et de sensibilisation</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28</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ABRI : diagnostic en ligne qui dure 15 minutes et est gratuit.</a:t>
            </a:r>
            <a:r>
              <a:rPr lang="fr-FR" baseline="0" dirty="0" smtClean="0"/>
              <a:t> Très intéressant et reprend toutes les étapes de préparation que nous venons d’aborder:</a:t>
            </a:r>
          </a:p>
          <a:p>
            <a:r>
              <a:rPr lang="fr-FR" baseline="0" dirty="0" smtClean="0"/>
              <a:t>1/ remplir informations personnelles (adresse, situation maritale, type de logement…). </a:t>
            </a:r>
          </a:p>
          <a:p>
            <a:r>
              <a:rPr lang="fr-FR" baseline="0" dirty="0" smtClean="0"/>
              <a:t>2/ Tester la sécurité de sa famille, de ses biens et de ses connaissances (constitution d’un kit de survie, bons comportements, préparation d’un plan d’urgence…). </a:t>
            </a:r>
          </a:p>
          <a:p>
            <a:r>
              <a:rPr lang="fr-FR" baseline="0" dirty="0" smtClean="0"/>
              <a:t>3/ Résultats/bilan avec points forts et points à améliorer</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29</a:t>
            </a:fld>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PCS : enjeux existants, mesures de sauvegarde à prendre, recensement</a:t>
            </a:r>
            <a:r>
              <a:rPr lang="fr-FR" baseline="0" dirty="0" smtClean="0"/>
              <a:t> des capacités communales pour gérer la crise (lieux d’hébergement…)</a:t>
            </a:r>
          </a:p>
          <a:p>
            <a:r>
              <a:rPr lang="fr-FR" baseline="0" dirty="0" smtClean="0"/>
              <a:t>PCA : identifier les prestations à suspendre, celles à maintenir et celles à renforcer pour organiser et assurer la continuité des prestations municipales.</a:t>
            </a:r>
            <a:endParaRPr lang="fr-FR" dirty="0"/>
          </a:p>
        </p:txBody>
      </p:sp>
      <p:sp>
        <p:nvSpPr>
          <p:cNvPr id="4" name="Espace réservé du numéro de diapositive 3"/>
          <p:cNvSpPr>
            <a:spLocks noGrp="1"/>
          </p:cNvSpPr>
          <p:nvPr>
            <p:ph type="sldNum" sz="quarter" idx="10"/>
          </p:nvPr>
        </p:nvSpPr>
        <p:spPr/>
        <p:txBody>
          <a:bodyPr/>
          <a:lstStyle/>
          <a:p>
            <a:fld id="{E64B9B34-C769-4A82-A764-0D34E599722D}" type="slidenum">
              <a:rPr lang="fr-FR" smtClean="0"/>
              <a:pPr/>
              <a:t>33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5A9C2355-9FA8-4352-9EBB-D7FAF88A6A4A}" type="datetimeFigureOut">
              <a:rPr lang="fr-FR" smtClean="0"/>
              <a:pPr/>
              <a:t>24/06/2016</a:t>
            </a:fld>
            <a:endParaRPr lang="fr-F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5A5C336-178B-4BF9-BF2A-ADD262B4A8B8}"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5A9C2355-9FA8-4352-9EBB-D7FAF88A6A4A}" type="datetimeFigureOut">
              <a:rPr lang="fr-FR" smtClean="0"/>
              <a:pPr/>
              <a:t>24/06/2016</a:t>
            </a:fld>
            <a:endParaRPr lang="fr-FR"/>
          </a:p>
        </p:txBody>
      </p:sp>
      <p:sp>
        <p:nvSpPr>
          <p:cNvPr id="9" name="Espace réservé du numéro de diapositive 8"/>
          <p:cNvSpPr>
            <a:spLocks noGrp="1"/>
          </p:cNvSpPr>
          <p:nvPr>
            <p:ph type="sldNum" sz="quarter" idx="15"/>
          </p:nvPr>
        </p:nvSpPr>
        <p:spPr/>
        <p:txBody>
          <a:bodyPr rtlCol="0"/>
          <a:lstStyle/>
          <a:p>
            <a:fld id="{65A5C336-178B-4BF9-BF2A-ADD262B4A8B8}" type="slidenum">
              <a:rPr lang="fr-FR" smtClean="0"/>
              <a:pPr/>
              <a:t>‹N°›</a:t>
            </a:fld>
            <a:endParaRPr lang="fr-FR"/>
          </a:p>
        </p:txBody>
      </p:sp>
      <p:sp>
        <p:nvSpPr>
          <p:cNvPr id="10" name="Espace réservé du pied de page 9"/>
          <p:cNvSpPr>
            <a:spLocks noGrp="1"/>
          </p:cNvSpPr>
          <p:nvPr>
            <p:ph type="ftr" sz="quarter" idx="16"/>
          </p:nvPr>
        </p:nvSpPr>
        <p:spPr/>
        <p:txBody>
          <a:bodyPr rtlCol="0"/>
          <a:lstStyle/>
          <a:p>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5A9C2355-9FA8-4352-9EBB-D7FAF88A6A4A}" type="datetimeFigureOut">
              <a:rPr lang="fr-FR" smtClean="0"/>
              <a:pPr/>
              <a:t>24/06/2016</a:t>
            </a:fld>
            <a:endParaRPr lang="fr-F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5A5C336-178B-4BF9-BF2A-ADD262B4A8B8}"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5A9C2355-9FA8-4352-9EBB-D7FAF88A6A4A}" type="datetimeFigureOut">
              <a:rPr lang="fr-FR" smtClean="0"/>
              <a:pPr/>
              <a:t>24/06/2016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5A5C336-178B-4BF9-BF2A-ADD262B4A8B8}" type="slidenum">
              <a:rPr lang="fr-FR" smtClean="0"/>
              <a:pPr/>
              <a:t>‹N°›</a:t>
            </a:fld>
            <a:endParaRPr lang="fr-FR"/>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5A9C2355-9FA8-4352-9EBB-D7FAF88A6A4A}" type="datetimeFigureOut">
              <a:rPr lang="fr-FR" smtClean="0"/>
              <a:pPr/>
              <a:t>24/06/2016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5A5C336-178B-4BF9-BF2A-ADD262B4A8B8}" type="slidenum">
              <a:rPr lang="fr-FR" smtClean="0"/>
              <a:pPr/>
              <a:t>‹N°›</a:t>
            </a:fld>
            <a:endParaRPr lang="fr-FR"/>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5A9C2355-9FA8-4352-9EBB-D7FAF88A6A4A}" type="datetimeFigureOut">
              <a:rPr lang="fr-FR" smtClean="0"/>
              <a:pPr/>
              <a:t>24/06/2016</a:t>
            </a:fld>
            <a:endParaRPr lang="fr-FR"/>
          </a:p>
        </p:txBody>
      </p:sp>
      <p:sp>
        <p:nvSpPr>
          <p:cNvPr id="7" name="Espace réservé du numéro de diapositive 6"/>
          <p:cNvSpPr>
            <a:spLocks noGrp="1"/>
          </p:cNvSpPr>
          <p:nvPr>
            <p:ph type="sldNum" sz="quarter" idx="11"/>
          </p:nvPr>
        </p:nvSpPr>
        <p:spPr/>
        <p:txBody>
          <a:bodyPr rtlCol="0"/>
          <a:lstStyle/>
          <a:p>
            <a:fld id="{65A5C336-178B-4BF9-BF2A-ADD262B4A8B8}" type="slidenum">
              <a:rPr lang="fr-FR" smtClean="0"/>
              <a:pPr/>
              <a:t>‹N°›</a:t>
            </a:fld>
            <a:endParaRPr lang="fr-FR"/>
          </a:p>
        </p:txBody>
      </p:sp>
      <p:sp>
        <p:nvSpPr>
          <p:cNvPr id="8" name="Espace réservé du pied de page 7"/>
          <p:cNvSpPr>
            <a:spLocks noGrp="1"/>
          </p:cNvSpPr>
          <p:nvPr>
            <p:ph type="ftr" sz="quarter" idx="12"/>
          </p:nvPr>
        </p:nvSpPr>
        <p:spPr/>
        <p:txBody>
          <a:bodyPr rtlCol="0"/>
          <a:lstStyle/>
          <a:p>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A9C2355-9FA8-4352-9EBB-D7FAF88A6A4A}" type="datetimeFigureOut">
              <a:rPr lang="fr-FR" smtClean="0"/>
              <a:pPr/>
              <a:t>24/06/2016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5A5C336-178B-4BF9-BF2A-ADD262B4A8B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5A9C2355-9FA8-4352-9EBB-D7FAF88A6A4A}" type="datetimeFigureOut">
              <a:rPr lang="fr-FR" smtClean="0"/>
              <a:pPr/>
              <a:t>24/06/2016</a:t>
            </a:fld>
            <a:endParaRPr lang="fr-FR"/>
          </a:p>
        </p:txBody>
      </p:sp>
      <p:sp>
        <p:nvSpPr>
          <p:cNvPr id="22" name="Espace réservé du numéro de diapositive 21"/>
          <p:cNvSpPr>
            <a:spLocks noGrp="1"/>
          </p:cNvSpPr>
          <p:nvPr>
            <p:ph type="sldNum" sz="quarter" idx="15"/>
          </p:nvPr>
        </p:nvSpPr>
        <p:spPr/>
        <p:txBody>
          <a:bodyPr rtlCol="0"/>
          <a:lstStyle/>
          <a:p>
            <a:fld id="{65A5C336-178B-4BF9-BF2A-ADD262B4A8B8}" type="slidenum">
              <a:rPr lang="fr-FR" smtClean="0"/>
              <a:pPr/>
              <a:t>‹N°›</a:t>
            </a:fld>
            <a:endParaRPr lang="fr-FR"/>
          </a:p>
        </p:txBody>
      </p:sp>
      <p:sp>
        <p:nvSpPr>
          <p:cNvPr id="23" name="Espace réservé du pied de page 22"/>
          <p:cNvSpPr>
            <a:spLocks noGrp="1"/>
          </p:cNvSpPr>
          <p:nvPr>
            <p:ph type="ftr" sz="quarter" idx="16"/>
          </p:nvPr>
        </p:nvSpPr>
        <p:spPr/>
        <p:txBody>
          <a:bodyPr rtlCol="0"/>
          <a:lstStyle/>
          <a:p>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5A9C2355-9FA8-4352-9EBB-D7FAF88A6A4A}" type="datetimeFigureOut">
              <a:rPr lang="fr-FR" smtClean="0"/>
              <a:pPr/>
              <a:t>24/06/2016</a:t>
            </a:fld>
            <a:endParaRPr lang="fr-FR"/>
          </a:p>
        </p:txBody>
      </p:sp>
      <p:sp>
        <p:nvSpPr>
          <p:cNvPr id="18" name="Espace réservé du numéro de diapositive 17"/>
          <p:cNvSpPr>
            <a:spLocks noGrp="1"/>
          </p:cNvSpPr>
          <p:nvPr>
            <p:ph type="sldNum" sz="quarter" idx="11"/>
          </p:nvPr>
        </p:nvSpPr>
        <p:spPr/>
        <p:txBody>
          <a:bodyPr rtlCol="0"/>
          <a:lstStyle/>
          <a:p>
            <a:fld id="{65A5C336-178B-4BF9-BF2A-ADD262B4A8B8}" type="slidenum">
              <a:rPr lang="fr-FR" smtClean="0"/>
              <a:pPr/>
              <a:t>‹N°›</a:t>
            </a:fld>
            <a:endParaRPr lang="fr-FR"/>
          </a:p>
        </p:txBody>
      </p:sp>
      <p:sp>
        <p:nvSpPr>
          <p:cNvPr id="21" name="Espace réservé du pied de page 20"/>
          <p:cNvSpPr>
            <a:spLocks noGrp="1"/>
          </p:cNvSpPr>
          <p:nvPr>
            <p:ph type="ftr" sz="quarter" idx="12"/>
          </p:nvPr>
        </p:nvSpPr>
        <p:spPr/>
        <p:txBody>
          <a:bodyPr rtlCol="0"/>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A9C2355-9FA8-4352-9EBB-D7FAF88A6A4A}" type="datetimeFigureOut">
              <a:rPr lang="fr-FR" smtClean="0"/>
              <a:pPr/>
              <a:t>24/06/2016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A5C336-178B-4BF9-BF2A-ADD262B4A8B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A9C2355-9FA8-4352-9EBB-D7FAF88A6A4A}" type="datetimeFigureOut">
              <a:rPr lang="fr-FR" smtClean="0"/>
              <a:pPr/>
              <a:t>24/06/2016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5A5C336-178B-4BF9-BF2A-ADD262B4A8B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A9C2355-9FA8-4352-9EBB-D7FAF88A6A4A}" type="datetimeFigureOut">
              <a:rPr lang="fr-FR" smtClean="0"/>
              <a:pPr/>
              <a:t>24/06/2016</a:t>
            </a:fld>
            <a:endParaRPr lang="fr-F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5A5C336-178B-4BF9-BF2A-ADD262B4A8B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acommune.prim.ne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igr.iau-idf.fr/webapps/visiau/" TargetMode="External"/><Relationship Id="rId4" Type="http://schemas.openxmlformats.org/officeDocument/2006/relationships/hyperlink" Target="http://www.risques.gouv.fr/risques-majeur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rQQ-QyvY88Y&amp;feature=youtu.b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preparez-vous.gc.ca/cnt/rsrcs/vds/prprng-kt-fr.aspx"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habitat-inondation.calyxis.fr/-Autodiagnostic-ABRI-R-36-.html"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67744" y="2132856"/>
            <a:ext cx="6408712" cy="1728192"/>
          </a:xfrm>
        </p:spPr>
        <p:txBody>
          <a:bodyPr>
            <a:normAutofit fontScale="90000"/>
          </a:bodyPr>
          <a:lstStyle/>
          <a:p>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
            </a:r>
            <a:br>
              <a:rPr lang="fr-FR" sz="3600" dirty="0" smtClean="0"/>
            </a:br>
            <a:r>
              <a:rPr lang="fr-FR" sz="3600" dirty="0" smtClean="0"/>
              <a:t>Ateliers participatifs  de prévention du risque inondation</a:t>
            </a:r>
            <a:endParaRPr lang="fr-FR" sz="3400" dirty="0"/>
          </a:p>
        </p:txBody>
      </p:sp>
      <p:sp>
        <p:nvSpPr>
          <p:cNvPr id="3" name="Sous-titre 2"/>
          <p:cNvSpPr>
            <a:spLocks noGrp="1"/>
          </p:cNvSpPr>
          <p:nvPr>
            <p:ph type="subTitle" idx="1"/>
          </p:nvPr>
        </p:nvSpPr>
        <p:spPr>
          <a:xfrm>
            <a:off x="2339752" y="5661248"/>
            <a:ext cx="6048672" cy="504056"/>
          </a:xfrm>
        </p:spPr>
        <p:txBody>
          <a:bodyPr>
            <a:normAutofit/>
          </a:bodyPr>
          <a:lstStyle/>
          <a:p>
            <a:r>
              <a:rPr lang="fr-FR" dirty="0" smtClean="0"/>
              <a:t>AGIR, Gennevilliers, janvier et février 2016</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ficher l'image d'origine"/>
          <p:cNvPicPr>
            <a:picLocks noChangeAspect="1" noChangeArrowheads="1"/>
          </p:cNvPicPr>
          <p:nvPr/>
        </p:nvPicPr>
        <p:blipFill>
          <a:blip r:embed="rId3" cstate="print"/>
          <a:srcRect/>
          <a:stretch>
            <a:fillRect/>
          </a:stretch>
        </p:blipFill>
        <p:spPr bwMode="auto">
          <a:xfrm>
            <a:off x="1547664" y="116632"/>
            <a:ext cx="5619750" cy="3409951"/>
          </a:xfrm>
          <a:prstGeom prst="rect">
            <a:avLst/>
          </a:prstGeom>
          <a:noFill/>
        </p:spPr>
      </p:pic>
      <p:pic>
        <p:nvPicPr>
          <p:cNvPr id="1028" name="Picture 4" descr="Afficher l'image d'origine"/>
          <p:cNvPicPr>
            <a:picLocks noChangeAspect="1" noChangeArrowheads="1"/>
          </p:cNvPicPr>
          <p:nvPr/>
        </p:nvPicPr>
        <p:blipFill>
          <a:blip r:embed="rId4" cstate="print"/>
          <a:srcRect/>
          <a:stretch>
            <a:fillRect/>
          </a:stretch>
        </p:blipFill>
        <p:spPr bwMode="auto">
          <a:xfrm>
            <a:off x="5148064" y="3669381"/>
            <a:ext cx="3188618" cy="3188619"/>
          </a:xfrm>
          <a:prstGeom prst="rect">
            <a:avLst/>
          </a:prstGeom>
          <a:noFill/>
        </p:spPr>
      </p:pic>
      <p:pic>
        <p:nvPicPr>
          <p:cNvPr id="1030" name="Picture 6" descr="Afficher l'image d'origine"/>
          <p:cNvPicPr>
            <a:picLocks noChangeAspect="1" noChangeArrowheads="1"/>
          </p:cNvPicPr>
          <p:nvPr/>
        </p:nvPicPr>
        <p:blipFill>
          <a:blip r:embed="rId5" cstate="print"/>
          <a:srcRect/>
          <a:stretch>
            <a:fillRect/>
          </a:stretch>
        </p:blipFill>
        <p:spPr bwMode="auto">
          <a:xfrm>
            <a:off x="683568" y="3645024"/>
            <a:ext cx="4286250" cy="2847976"/>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708920"/>
            <a:ext cx="8316416" cy="652934"/>
          </a:xfrm>
        </p:spPr>
        <p:txBody>
          <a:bodyPr>
            <a:noAutofit/>
          </a:bodyPr>
          <a:lstStyle/>
          <a:p>
            <a:r>
              <a:rPr lang="fr-FR" sz="4000" b="1" dirty="0" smtClean="0"/>
              <a:t>Qu’est-ce qu’une inondation ?</a:t>
            </a:r>
            <a:endParaRPr lang="fr-FR" sz="4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fficher l'image d'origine"/>
          <p:cNvPicPr>
            <a:picLocks noChangeAspect="1" noChangeArrowheads="1"/>
          </p:cNvPicPr>
          <p:nvPr/>
        </p:nvPicPr>
        <p:blipFill>
          <a:blip r:embed="rId3" cstate="print"/>
          <a:srcRect/>
          <a:stretch>
            <a:fillRect/>
          </a:stretch>
        </p:blipFill>
        <p:spPr bwMode="auto">
          <a:xfrm>
            <a:off x="1403648" y="980728"/>
            <a:ext cx="5710170" cy="489654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340768"/>
            <a:ext cx="7848872" cy="3024336"/>
          </a:xfrm>
        </p:spPr>
        <p:txBody>
          <a:bodyPr>
            <a:noAutofit/>
          </a:bodyPr>
          <a:lstStyle/>
          <a:p>
            <a:pPr algn="ctr"/>
            <a:r>
              <a:rPr lang="fr-FR" sz="4000" b="1" dirty="0" smtClean="0"/>
              <a:t>Avez-vous déjà été confrontés à une inondation ou tout autre risque naturel ?</a:t>
            </a:r>
            <a:endParaRPr lang="fr-FR" sz="4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photo PFMS.png"/>
          <p:cNvPicPr>
            <a:picLocks noGrp="1" noChangeAspect="1"/>
          </p:cNvPicPr>
          <p:nvPr>
            <p:ph sz="quarter" idx="1"/>
          </p:nvPr>
        </p:nvPicPr>
        <p:blipFill>
          <a:blip r:embed="rId3" cstate="print"/>
          <a:stretch>
            <a:fillRect/>
          </a:stretch>
        </p:blipFill>
        <p:spPr>
          <a:xfrm>
            <a:off x="0" y="188640"/>
            <a:ext cx="9206962" cy="64807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Acteur.png"/>
          <p:cNvPicPr>
            <a:picLocks noChangeAspect="1"/>
          </p:cNvPicPr>
          <p:nvPr/>
        </p:nvPicPr>
        <p:blipFill>
          <a:blip r:embed="rId3" cstate="print"/>
          <a:stretch>
            <a:fillRect/>
          </a:stretch>
        </p:blipFill>
        <p:spPr>
          <a:xfrm>
            <a:off x="2051720" y="2533516"/>
            <a:ext cx="4879261" cy="3127732"/>
          </a:xfrm>
          <a:prstGeom prst="rect">
            <a:avLst/>
          </a:prstGeom>
        </p:spPr>
      </p:pic>
      <p:sp>
        <p:nvSpPr>
          <p:cNvPr id="3" name="ZoneTexte 2"/>
          <p:cNvSpPr txBox="1"/>
          <p:nvPr/>
        </p:nvSpPr>
        <p:spPr>
          <a:xfrm>
            <a:off x="611560" y="404664"/>
            <a:ext cx="7992888" cy="1338828"/>
          </a:xfrm>
          <a:prstGeom prst="rect">
            <a:avLst/>
          </a:prstGeom>
          <a:noFill/>
        </p:spPr>
        <p:txBody>
          <a:bodyPr wrap="square" rtlCol="0">
            <a:spAutoFit/>
          </a:bodyPr>
          <a:lstStyle/>
          <a:p>
            <a:pPr algn="ctr"/>
            <a:r>
              <a:rPr lang="fr-FR" sz="2700" cap="small" dirty="0" smtClean="0">
                <a:solidFill>
                  <a:schemeClr val="tx2"/>
                </a:solidFill>
                <a:latin typeface="+mj-lt"/>
                <a:ea typeface="+mj-ea"/>
                <a:cs typeface="+mj-cs"/>
              </a:rPr>
              <a:t>Des responsabilités partagées : </a:t>
            </a:r>
          </a:p>
          <a:p>
            <a:pPr algn="ctr"/>
            <a:r>
              <a:rPr lang="fr-FR" sz="2700" b="1" cap="small" dirty="0" smtClean="0">
                <a:solidFill>
                  <a:schemeClr val="tx2"/>
                </a:solidFill>
                <a:latin typeface="+mj-lt"/>
                <a:ea typeface="+mj-ea"/>
                <a:cs typeface="+mj-cs"/>
              </a:rPr>
              <a:t>nous sommes tous acteurs de notre sécurité…</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nada.png"/>
          <p:cNvPicPr>
            <a:picLocks noChangeAspect="1"/>
          </p:cNvPicPr>
          <p:nvPr/>
        </p:nvPicPr>
        <p:blipFill>
          <a:blip r:embed="rId3" cstate="print"/>
          <a:stretch>
            <a:fillRect/>
          </a:stretch>
        </p:blipFill>
        <p:spPr>
          <a:xfrm>
            <a:off x="251520" y="1484784"/>
            <a:ext cx="8352928" cy="4067096"/>
          </a:xfrm>
          <a:prstGeom prst="rect">
            <a:avLst/>
          </a:prstGeom>
        </p:spPr>
      </p:pic>
      <p:sp>
        <p:nvSpPr>
          <p:cNvPr id="6" name="ZoneTexte 5"/>
          <p:cNvSpPr txBox="1"/>
          <p:nvPr/>
        </p:nvSpPr>
        <p:spPr>
          <a:xfrm>
            <a:off x="179512" y="260648"/>
            <a:ext cx="8964488" cy="1015663"/>
          </a:xfrm>
          <a:prstGeom prst="rect">
            <a:avLst/>
          </a:prstGeom>
          <a:noFill/>
        </p:spPr>
        <p:txBody>
          <a:bodyPr wrap="square" rtlCol="0">
            <a:spAutoFit/>
          </a:bodyPr>
          <a:lstStyle/>
          <a:p>
            <a:r>
              <a:rPr lang="fr-FR" sz="3000" cap="small" dirty="0" smtClean="0">
                <a:solidFill>
                  <a:schemeClr val="tx2"/>
                </a:solidFill>
                <a:latin typeface="+mj-lt"/>
                <a:ea typeface="+mj-ea"/>
                <a:cs typeface="+mj-cs"/>
              </a:rPr>
              <a:t>La préparation est essentielle pour réduire sa vulnérabilité</a:t>
            </a:r>
            <a:endParaRPr lang="fr-FR" sz="3000" cap="small" dirty="0">
              <a:solidFill>
                <a:schemeClr val="tx2"/>
              </a:solidFill>
              <a:latin typeface="+mj-lt"/>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988840"/>
            <a:ext cx="7467600" cy="2079104"/>
          </a:xfrm>
        </p:spPr>
        <p:txBody>
          <a:bodyPr>
            <a:noAutofit/>
          </a:bodyPr>
          <a:lstStyle/>
          <a:p>
            <a:pPr algn="ctr"/>
            <a:r>
              <a:rPr lang="fr-FR" sz="4000" b="1" dirty="0" smtClean="0"/>
              <a:t>Une inondation majeure s’est-elle déjà produite en Île-de-France ?</a:t>
            </a:r>
            <a:endParaRPr lang="fr-FR" sz="40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179512" y="188640"/>
            <a:ext cx="7921625" cy="580454"/>
          </a:xfrm>
        </p:spPr>
        <p:txBody>
          <a:bodyPr>
            <a:normAutofit/>
          </a:bodyPr>
          <a:lstStyle/>
          <a:p>
            <a:r>
              <a:rPr lang="fr-FR" sz="2600" b="1" dirty="0" smtClean="0"/>
              <a:t>1) CONNAITRE LES RISQUES</a:t>
            </a:r>
            <a:endParaRPr lang="fr-FR" sz="2600" b="1" dirty="0"/>
          </a:p>
        </p:txBody>
      </p:sp>
      <p:pic>
        <p:nvPicPr>
          <p:cNvPr id="8" name="Image 7"/>
          <p:cNvPicPr/>
          <p:nvPr/>
        </p:nvPicPr>
        <p:blipFill>
          <a:blip r:embed="rId3" cstate="print"/>
          <a:srcRect/>
          <a:stretch>
            <a:fillRect/>
          </a:stretch>
        </p:blipFill>
        <p:spPr bwMode="auto">
          <a:xfrm>
            <a:off x="323528" y="980728"/>
            <a:ext cx="2846387" cy="1800225"/>
          </a:xfrm>
          <a:prstGeom prst="rect">
            <a:avLst/>
          </a:prstGeom>
          <a:noFill/>
          <a:ln w="9525">
            <a:noFill/>
            <a:miter lim="800000"/>
            <a:headEnd/>
            <a:tailEnd/>
          </a:ln>
        </p:spPr>
      </p:pic>
      <p:pic>
        <p:nvPicPr>
          <p:cNvPr id="11" name="Image 10"/>
          <p:cNvPicPr/>
          <p:nvPr/>
        </p:nvPicPr>
        <p:blipFill>
          <a:blip r:embed="rId4" cstate="print"/>
          <a:srcRect/>
          <a:stretch>
            <a:fillRect/>
          </a:stretch>
        </p:blipFill>
        <p:spPr bwMode="auto">
          <a:xfrm>
            <a:off x="4788024" y="836712"/>
            <a:ext cx="3312368" cy="2160240"/>
          </a:xfrm>
          <a:prstGeom prst="rect">
            <a:avLst/>
          </a:prstGeom>
          <a:noFill/>
          <a:ln w="9525">
            <a:noFill/>
            <a:miter lim="800000"/>
            <a:headEnd/>
            <a:tailEnd/>
          </a:ln>
        </p:spPr>
      </p:pic>
      <p:pic>
        <p:nvPicPr>
          <p:cNvPr id="12" name="Image 11" descr="C:\Documents and Settings\perez\Bureau\Photos.crue.Seine.1910.Genne\photos.crue.1910.localisées\jaurès.jpg"/>
          <p:cNvPicPr/>
          <p:nvPr/>
        </p:nvPicPr>
        <p:blipFill>
          <a:blip r:embed="rId5" cstate="print"/>
          <a:srcRect/>
          <a:stretch>
            <a:fillRect/>
          </a:stretch>
        </p:blipFill>
        <p:spPr bwMode="auto">
          <a:xfrm>
            <a:off x="395536" y="3645024"/>
            <a:ext cx="4019550" cy="2679700"/>
          </a:xfrm>
          <a:prstGeom prst="rect">
            <a:avLst/>
          </a:prstGeom>
          <a:noFill/>
          <a:ln w="9525">
            <a:noFill/>
            <a:miter lim="800000"/>
            <a:headEnd/>
            <a:tailEnd/>
          </a:ln>
        </p:spPr>
      </p:pic>
      <p:pic>
        <p:nvPicPr>
          <p:cNvPr id="13" name="Image 12"/>
          <p:cNvPicPr/>
          <p:nvPr/>
        </p:nvPicPr>
        <p:blipFill>
          <a:blip r:embed="rId6" cstate="print"/>
          <a:srcRect/>
          <a:stretch>
            <a:fillRect/>
          </a:stretch>
        </p:blipFill>
        <p:spPr bwMode="auto">
          <a:xfrm>
            <a:off x="4788024" y="3717032"/>
            <a:ext cx="3384376" cy="2448272"/>
          </a:xfrm>
          <a:prstGeom prst="rect">
            <a:avLst/>
          </a:prstGeom>
          <a:noFill/>
          <a:ln w="9525">
            <a:noFill/>
            <a:miter lim="800000"/>
            <a:headEnd/>
            <a:tailEnd/>
          </a:ln>
        </p:spPr>
      </p:pic>
      <p:sp>
        <p:nvSpPr>
          <p:cNvPr id="14" name="ZoneTexte 13"/>
          <p:cNvSpPr txBox="1"/>
          <p:nvPr/>
        </p:nvSpPr>
        <p:spPr>
          <a:xfrm>
            <a:off x="251520" y="2780928"/>
            <a:ext cx="4139952" cy="1015663"/>
          </a:xfrm>
          <a:prstGeom prst="rect">
            <a:avLst/>
          </a:prstGeom>
          <a:noFill/>
        </p:spPr>
        <p:txBody>
          <a:bodyPr wrap="square" rtlCol="0">
            <a:spAutoFit/>
          </a:bodyPr>
          <a:lstStyle/>
          <a:p>
            <a:r>
              <a:rPr lang="fr-FR" sz="1400" dirty="0" smtClean="0"/>
              <a:t>Avenue Lucien LANTERNIER </a:t>
            </a:r>
          </a:p>
          <a:p>
            <a:r>
              <a:rPr lang="fr-FR" sz="1400" dirty="0" smtClean="0"/>
              <a:t>en direction du village on aperçoit le clocher de l’église.</a:t>
            </a:r>
          </a:p>
          <a:p>
            <a:endParaRPr lang="fr-FR" dirty="0"/>
          </a:p>
        </p:txBody>
      </p:sp>
      <p:sp>
        <p:nvSpPr>
          <p:cNvPr id="15" name="Rectangle 14"/>
          <p:cNvSpPr/>
          <p:nvPr/>
        </p:nvSpPr>
        <p:spPr>
          <a:xfrm>
            <a:off x="4788024" y="3068960"/>
            <a:ext cx="3996952" cy="307777"/>
          </a:xfrm>
          <a:prstGeom prst="rect">
            <a:avLst/>
          </a:prstGeom>
        </p:spPr>
        <p:txBody>
          <a:bodyPr wrap="square">
            <a:spAutoFit/>
          </a:bodyPr>
          <a:lstStyle/>
          <a:p>
            <a:r>
              <a:rPr lang="fr-FR" sz="1400" dirty="0" smtClean="0"/>
              <a:t>Rue Pierre TIMBAUD à l’entrée est du village</a:t>
            </a:r>
            <a:endParaRPr lang="fr-FR" sz="1400" dirty="0"/>
          </a:p>
        </p:txBody>
      </p:sp>
      <p:sp>
        <p:nvSpPr>
          <p:cNvPr id="16" name="Rectangle 15"/>
          <p:cNvSpPr/>
          <p:nvPr/>
        </p:nvSpPr>
        <p:spPr>
          <a:xfrm>
            <a:off x="467544" y="6381328"/>
            <a:ext cx="1758815" cy="307777"/>
          </a:xfrm>
          <a:prstGeom prst="rect">
            <a:avLst/>
          </a:prstGeom>
        </p:spPr>
        <p:txBody>
          <a:bodyPr wrap="none">
            <a:spAutoFit/>
          </a:bodyPr>
          <a:lstStyle/>
          <a:p>
            <a:r>
              <a:rPr lang="fr-FR" sz="1400" dirty="0" smtClean="0"/>
              <a:t>Rue Jean JAURES</a:t>
            </a:r>
            <a:endParaRPr lang="fr-FR" sz="1400" dirty="0"/>
          </a:p>
        </p:txBody>
      </p:sp>
      <p:sp>
        <p:nvSpPr>
          <p:cNvPr id="17" name="Rectangle 16"/>
          <p:cNvSpPr/>
          <p:nvPr/>
        </p:nvSpPr>
        <p:spPr>
          <a:xfrm>
            <a:off x="4463480" y="6334780"/>
            <a:ext cx="4680520" cy="523220"/>
          </a:xfrm>
          <a:prstGeom prst="rect">
            <a:avLst/>
          </a:prstGeom>
        </p:spPr>
        <p:txBody>
          <a:bodyPr wrap="square">
            <a:spAutoFit/>
          </a:bodyPr>
          <a:lstStyle/>
          <a:p>
            <a:r>
              <a:rPr lang="fr-FR" sz="1400" dirty="0" smtClean="0"/>
              <a:t>Avenue Gabriel PERI. Entrée de l’ancien cimetière qui se trouvait face au centre administratif d’aujourd’hui</a:t>
            </a:r>
            <a:endParaRPr lang="fr-FR"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p:cNvPicPr>
          <p:nvPr>
            <p:ph sz="quarter" idx="1"/>
          </p:nvPr>
        </p:nvPicPr>
        <p:blipFill>
          <a:blip r:embed="rId3" cstate="print"/>
          <a:srcRect t="10582"/>
          <a:stretch>
            <a:fillRect/>
          </a:stretch>
        </p:blipFill>
        <p:spPr bwMode="auto">
          <a:xfrm>
            <a:off x="323528" y="1556792"/>
            <a:ext cx="7848872" cy="4824536"/>
          </a:xfrm>
          <a:prstGeom prst="rect">
            <a:avLst/>
          </a:prstGeom>
          <a:noFill/>
        </p:spPr>
      </p:pic>
      <p:sp>
        <p:nvSpPr>
          <p:cNvPr id="5" name="Rectangle 4"/>
          <p:cNvSpPr/>
          <p:nvPr/>
        </p:nvSpPr>
        <p:spPr>
          <a:xfrm>
            <a:off x="5652120" y="6381328"/>
            <a:ext cx="2654894" cy="307777"/>
          </a:xfrm>
          <a:prstGeom prst="rect">
            <a:avLst/>
          </a:prstGeom>
        </p:spPr>
        <p:txBody>
          <a:bodyPr wrap="none">
            <a:spAutoFit/>
          </a:bodyPr>
          <a:lstStyle/>
          <a:p>
            <a:r>
              <a:rPr lang="fr-FR" sz="1200" i="1" dirty="0" smtClean="0"/>
              <a:t>Source : EPTB Seine Grands Lacs</a:t>
            </a:r>
            <a:r>
              <a:rPr lang="fr-FR" sz="1400" i="1" dirty="0" smtClean="0"/>
              <a:t>.</a:t>
            </a:r>
            <a:endParaRPr lang="fr-FR" sz="1400" dirty="0"/>
          </a:p>
        </p:txBody>
      </p:sp>
      <p:sp>
        <p:nvSpPr>
          <p:cNvPr id="6" name="ZoneTexte 5"/>
          <p:cNvSpPr txBox="1"/>
          <p:nvPr/>
        </p:nvSpPr>
        <p:spPr>
          <a:xfrm>
            <a:off x="179512" y="764704"/>
            <a:ext cx="8712968" cy="769441"/>
          </a:xfrm>
          <a:prstGeom prst="rect">
            <a:avLst/>
          </a:prstGeom>
          <a:noFill/>
        </p:spPr>
        <p:txBody>
          <a:bodyPr wrap="square" rtlCol="0">
            <a:spAutoFit/>
          </a:bodyPr>
          <a:lstStyle/>
          <a:p>
            <a:r>
              <a:rPr lang="fr-FR" sz="2200" dirty="0" smtClean="0"/>
              <a:t>Les hauteurs des crues reconstituées à la station de Paris Austerlitz de 1640 à 2013</a:t>
            </a:r>
            <a:endParaRPr lang="fr-FR" sz="2200" dirty="0"/>
          </a:p>
        </p:txBody>
      </p:sp>
      <p:sp>
        <p:nvSpPr>
          <p:cNvPr id="7" name="Titre 1"/>
          <p:cNvSpPr>
            <a:spLocks noGrp="1"/>
          </p:cNvSpPr>
          <p:nvPr>
            <p:ph type="title"/>
          </p:nvPr>
        </p:nvSpPr>
        <p:spPr>
          <a:xfrm>
            <a:off x="179512" y="116632"/>
            <a:ext cx="7921625" cy="580454"/>
          </a:xfrm>
        </p:spPr>
        <p:txBody>
          <a:bodyPr>
            <a:normAutofit/>
          </a:bodyPr>
          <a:lstStyle/>
          <a:p>
            <a:r>
              <a:rPr lang="fr-FR" sz="2600" b="1" dirty="0" smtClean="0"/>
              <a:t>1) CONNAITRE LES RISQUES</a:t>
            </a:r>
            <a:endParaRPr lang="fr-FR" sz="26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lstStyle/>
          <a:p>
            <a:endParaRPr lang="fr-FR"/>
          </a:p>
        </p:txBody>
      </p:sp>
      <p:pic>
        <p:nvPicPr>
          <p:cNvPr id="51202" name="Picture 2" descr="Afficher l'image d'origine"/>
          <p:cNvPicPr>
            <a:picLocks noChangeAspect="1" noChangeArrowheads="1"/>
          </p:cNvPicPr>
          <p:nvPr/>
        </p:nvPicPr>
        <p:blipFill>
          <a:blip r:embed="rId3" cstate="print"/>
          <a:srcRect/>
          <a:stretch>
            <a:fillRect/>
          </a:stretch>
        </p:blipFill>
        <p:spPr bwMode="auto">
          <a:xfrm>
            <a:off x="0" y="1196752"/>
            <a:ext cx="8769435" cy="4968552"/>
          </a:xfrm>
          <a:prstGeom prst="rect">
            <a:avLst/>
          </a:prstGeom>
          <a:noFill/>
        </p:spPr>
      </p:pic>
      <p:sp>
        <p:nvSpPr>
          <p:cNvPr id="5" name="Titre 1"/>
          <p:cNvSpPr>
            <a:spLocks noGrp="1"/>
          </p:cNvSpPr>
          <p:nvPr>
            <p:ph type="title"/>
          </p:nvPr>
        </p:nvSpPr>
        <p:spPr>
          <a:xfrm>
            <a:off x="179512" y="188640"/>
            <a:ext cx="7921625" cy="580454"/>
          </a:xfrm>
        </p:spPr>
        <p:txBody>
          <a:bodyPr>
            <a:normAutofit/>
          </a:bodyPr>
          <a:lstStyle/>
          <a:p>
            <a:r>
              <a:rPr lang="fr-FR" sz="2600" b="1" dirty="0" smtClean="0"/>
              <a:t>1) CONNAITRE LES RISQUES</a:t>
            </a:r>
            <a:endParaRPr lang="fr-FR" sz="2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23528" y="836712"/>
            <a:ext cx="6984776" cy="430887"/>
          </a:xfrm>
          <a:prstGeom prst="rect">
            <a:avLst/>
          </a:prstGeom>
          <a:noFill/>
        </p:spPr>
        <p:txBody>
          <a:bodyPr wrap="square" rtlCol="0">
            <a:spAutoFit/>
          </a:bodyPr>
          <a:lstStyle/>
          <a:p>
            <a:r>
              <a:rPr lang="fr-FR" sz="2200" dirty="0" smtClean="0"/>
              <a:t>Zones inondables en Ile-de-France :</a:t>
            </a:r>
            <a:endParaRPr lang="fr-FR" sz="2200" dirty="0"/>
          </a:p>
        </p:txBody>
      </p:sp>
      <p:pic>
        <p:nvPicPr>
          <p:cNvPr id="5" name="Image 4" descr="2015_11_19_18_25_27_Greenshot.png"/>
          <p:cNvPicPr>
            <a:picLocks noChangeAspect="1"/>
          </p:cNvPicPr>
          <p:nvPr/>
        </p:nvPicPr>
        <p:blipFill>
          <a:blip r:embed="rId2" cstate="print"/>
          <a:stretch>
            <a:fillRect/>
          </a:stretch>
        </p:blipFill>
        <p:spPr>
          <a:xfrm>
            <a:off x="323528" y="1340768"/>
            <a:ext cx="8026123" cy="4968552"/>
          </a:xfrm>
          <a:prstGeom prst="rect">
            <a:avLst/>
          </a:prstGeom>
        </p:spPr>
      </p:pic>
      <p:sp>
        <p:nvSpPr>
          <p:cNvPr id="4" name="Rectangle 3"/>
          <p:cNvSpPr/>
          <p:nvPr/>
        </p:nvSpPr>
        <p:spPr>
          <a:xfrm>
            <a:off x="7092280" y="6381328"/>
            <a:ext cx="1239442" cy="307777"/>
          </a:xfrm>
          <a:prstGeom prst="rect">
            <a:avLst/>
          </a:prstGeom>
        </p:spPr>
        <p:txBody>
          <a:bodyPr wrap="none">
            <a:spAutoFit/>
          </a:bodyPr>
          <a:lstStyle/>
          <a:p>
            <a:r>
              <a:rPr lang="fr-FR" sz="1400" i="1" dirty="0" smtClean="0"/>
              <a:t>Source : IAU</a:t>
            </a:r>
            <a:endParaRPr lang="fr-FR" sz="1400" dirty="0"/>
          </a:p>
        </p:txBody>
      </p:sp>
      <p:sp>
        <p:nvSpPr>
          <p:cNvPr id="6" name="Titre 1"/>
          <p:cNvSpPr>
            <a:spLocks noGrp="1"/>
          </p:cNvSpPr>
          <p:nvPr>
            <p:ph type="title"/>
          </p:nvPr>
        </p:nvSpPr>
        <p:spPr>
          <a:xfrm>
            <a:off x="251520" y="188640"/>
            <a:ext cx="7921625" cy="580454"/>
          </a:xfrm>
        </p:spPr>
        <p:txBody>
          <a:bodyPr>
            <a:normAutofit/>
          </a:bodyPr>
          <a:lstStyle/>
          <a:p>
            <a:r>
              <a:rPr lang="fr-FR" sz="2600" b="1" dirty="0" smtClean="0"/>
              <a:t>1) CONNAITRE LES RISQUES</a:t>
            </a:r>
            <a:endParaRPr lang="fr-FR" sz="2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539552" y="1340768"/>
            <a:ext cx="7848872" cy="4896544"/>
          </a:xfrm>
        </p:spPr>
        <p:txBody>
          <a:bodyPr>
            <a:normAutofit fontScale="92500"/>
          </a:bodyPr>
          <a:lstStyle/>
          <a:p>
            <a:pPr>
              <a:buNone/>
            </a:pPr>
            <a:endParaRPr lang="fr-FR" dirty="0" smtClean="0"/>
          </a:p>
          <a:p>
            <a:r>
              <a:rPr lang="fr-FR" dirty="0" smtClean="0"/>
              <a:t>Au niveau local : </a:t>
            </a:r>
            <a:r>
              <a:rPr lang="fr-FR" dirty="0" smtClean="0">
                <a:hlinkClick r:id="rId3"/>
              </a:rPr>
              <a:t>http://macommune.prim.net/</a:t>
            </a:r>
            <a:endParaRPr lang="fr-FR" dirty="0" smtClean="0"/>
          </a:p>
          <a:p>
            <a:endParaRPr lang="fr-FR" dirty="0" smtClean="0"/>
          </a:p>
          <a:p>
            <a:pPr>
              <a:buNone/>
            </a:pPr>
            <a:endParaRPr lang="fr-FR" dirty="0" smtClean="0"/>
          </a:p>
          <a:p>
            <a:r>
              <a:rPr lang="fr-FR" dirty="0" smtClean="0"/>
              <a:t>Au niveau départemental : consultez le DDRM (Dossier Départemental des Risques Majeurs) à la Préfecture ou sur : </a:t>
            </a:r>
            <a:r>
              <a:rPr lang="fr-FR" dirty="0" smtClean="0">
                <a:hlinkClick r:id="rId4"/>
              </a:rPr>
              <a:t>http://www.risques.gouv.fr/risques-majeurs</a:t>
            </a:r>
            <a:endParaRPr lang="fr-FR" dirty="0" smtClean="0"/>
          </a:p>
          <a:p>
            <a:pPr>
              <a:buNone/>
            </a:pPr>
            <a:endParaRPr lang="fr-FR" dirty="0" smtClean="0"/>
          </a:p>
          <a:p>
            <a:pPr lvl="1">
              <a:buNone/>
            </a:pPr>
            <a:endParaRPr lang="fr-FR" dirty="0" smtClean="0">
              <a:hlinkClick r:id="rId3"/>
            </a:endParaRPr>
          </a:p>
          <a:p>
            <a:pPr>
              <a:buNone/>
            </a:pPr>
            <a:r>
              <a:rPr lang="fr-FR" dirty="0" smtClean="0"/>
              <a:t> </a:t>
            </a:r>
          </a:p>
          <a:p>
            <a:r>
              <a:rPr lang="fr-FR" dirty="0" smtClean="0"/>
              <a:t>Pour consulter des cartes numériques à toutes les échelles : </a:t>
            </a:r>
            <a:r>
              <a:rPr lang="fr-FR" dirty="0" smtClean="0">
                <a:hlinkClick r:id="rId5"/>
              </a:rPr>
              <a:t>http://sigr.iau-idf.fr/webapps/visiau/</a:t>
            </a:r>
            <a:endParaRPr lang="fr-FR" dirty="0" smtClean="0"/>
          </a:p>
          <a:p>
            <a:endParaRPr lang="fr-FR" dirty="0"/>
          </a:p>
        </p:txBody>
      </p:sp>
      <p:sp>
        <p:nvSpPr>
          <p:cNvPr id="5" name="Titre 1"/>
          <p:cNvSpPr>
            <a:spLocks noGrp="1"/>
          </p:cNvSpPr>
          <p:nvPr>
            <p:ph type="title"/>
          </p:nvPr>
        </p:nvSpPr>
        <p:spPr>
          <a:xfrm>
            <a:off x="251520" y="188640"/>
            <a:ext cx="7921625" cy="580454"/>
          </a:xfrm>
        </p:spPr>
        <p:txBody>
          <a:bodyPr>
            <a:normAutofit/>
          </a:bodyPr>
          <a:lstStyle/>
          <a:p>
            <a:r>
              <a:rPr lang="fr-FR" sz="2600" b="1" dirty="0" smtClean="0"/>
              <a:t>1) CONNAITRE LES RISQUES</a:t>
            </a:r>
            <a:endParaRPr lang="fr-FR" sz="2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1772816"/>
            <a:ext cx="7467600" cy="2655168"/>
          </a:xfrm>
        </p:spPr>
        <p:txBody>
          <a:bodyPr>
            <a:noAutofit/>
          </a:bodyPr>
          <a:lstStyle/>
          <a:p>
            <a:pPr algn="ctr"/>
            <a:r>
              <a:rPr lang="fr-FR" sz="4000" b="1" dirty="0" smtClean="0"/>
              <a:t>Quelles sont les caractéristiques des inondations en Île-de-France ?</a:t>
            </a:r>
            <a:endParaRPr lang="fr-FR" sz="4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sz="quarter" idx="1"/>
          </p:nvPr>
        </p:nvSpPr>
        <p:spPr>
          <a:xfrm>
            <a:off x="467544" y="1052736"/>
            <a:ext cx="8064896" cy="5112568"/>
          </a:xfrm>
        </p:spPr>
        <p:txBody>
          <a:bodyPr>
            <a:normAutofit/>
          </a:bodyPr>
          <a:lstStyle/>
          <a:p>
            <a:pPr>
              <a:buNone/>
            </a:pPr>
            <a:endParaRPr lang="fr-FR" dirty="0" smtClean="0"/>
          </a:p>
          <a:p>
            <a:r>
              <a:rPr lang="fr-FR" dirty="0" smtClean="0"/>
              <a:t>Durée : </a:t>
            </a:r>
            <a:r>
              <a:rPr lang="fr-FR" b="1" dirty="0" smtClean="0"/>
              <a:t>plusieurs semaines </a:t>
            </a:r>
            <a:r>
              <a:rPr lang="fr-FR" dirty="0" smtClean="0"/>
              <a:t>(le temps de la crue + la décrue) !</a:t>
            </a:r>
          </a:p>
          <a:p>
            <a:endParaRPr lang="fr-FR" dirty="0" smtClean="0"/>
          </a:p>
          <a:p>
            <a:r>
              <a:rPr lang="fr-FR" dirty="0" smtClean="0"/>
              <a:t>Prévisions : entre 24 H et 72H</a:t>
            </a:r>
          </a:p>
          <a:p>
            <a:pPr>
              <a:buNone/>
            </a:pPr>
            <a:endParaRPr lang="fr-FR" dirty="0" smtClean="0"/>
          </a:p>
          <a:p>
            <a:r>
              <a:rPr lang="fr-FR" dirty="0" smtClean="0"/>
              <a:t>Hauteurs d’eau jusqu’à 2 mètres à Gennevilliers…</a:t>
            </a:r>
          </a:p>
          <a:p>
            <a:endParaRPr lang="fr-FR" dirty="0" smtClean="0"/>
          </a:p>
          <a:p>
            <a:r>
              <a:rPr lang="fr-FR" b="1" dirty="0" smtClean="0"/>
              <a:t>Des impacts même si mon habitation n’est pas inondée </a:t>
            </a:r>
            <a:r>
              <a:rPr lang="fr-FR" dirty="0" smtClean="0"/>
              <a:t>: coupures électriques, problème d’assainissement, d’eau potable, de transports….</a:t>
            </a:r>
          </a:p>
          <a:p>
            <a:endParaRPr lang="fr-FR" dirty="0"/>
          </a:p>
        </p:txBody>
      </p:sp>
      <p:sp>
        <p:nvSpPr>
          <p:cNvPr id="4" name="Titre 1"/>
          <p:cNvSpPr>
            <a:spLocks noGrp="1"/>
          </p:cNvSpPr>
          <p:nvPr>
            <p:ph type="title"/>
          </p:nvPr>
        </p:nvSpPr>
        <p:spPr>
          <a:xfrm>
            <a:off x="179512" y="188640"/>
            <a:ext cx="8677275" cy="796925"/>
          </a:xfrm>
        </p:spPr>
        <p:txBody>
          <a:bodyPr>
            <a:normAutofit/>
          </a:bodyPr>
          <a:lstStyle/>
          <a:p>
            <a:r>
              <a:rPr lang="fr-FR" sz="2600" b="1" dirty="0" smtClean="0"/>
              <a:t>1) CONNAITRE LES RISQUES</a:t>
            </a:r>
            <a:endParaRPr lang="fr-FR" sz="26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reseau_elec_impacts.JPG"/>
          <p:cNvPicPr>
            <a:picLocks noGrp="1"/>
          </p:cNvPicPr>
          <p:nvPr>
            <p:ph sz="quarter" idx="1"/>
          </p:nvPr>
        </p:nvPicPr>
        <p:blipFill>
          <a:blip r:embed="rId3" cstate="print"/>
          <a:stretch>
            <a:fillRect/>
          </a:stretch>
        </p:blipFill>
        <p:spPr>
          <a:xfrm>
            <a:off x="323528" y="1628800"/>
            <a:ext cx="7992888" cy="4320480"/>
          </a:xfrm>
          <a:prstGeom prst="rect">
            <a:avLst/>
          </a:prstGeom>
        </p:spPr>
      </p:pic>
      <p:sp>
        <p:nvSpPr>
          <p:cNvPr id="5" name="ZoneTexte 4"/>
          <p:cNvSpPr txBox="1"/>
          <p:nvPr/>
        </p:nvSpPr>
        <p:spPr>
          <a:xfrm>
            <a:off x="6228184" y="6165304"/>
            <a:ext cx="1882247" cy="307777"/>
          </a:xfrm>
          <a:prstGeom prst="rect">
            <a:avLst/>
          </a:prstGeom>
          <a:noFill/>
        </p:spPr>
        <p:txBody>
          <a:bodyPr wrap="none" rtlCol="0">
            <a:spAutoFit/>
          </a:bodyPr>
          <a:lstStyle/>
          <a:p>
            <a:r>
              <a:rPr lang="fr-FR" sz="1400" i="1" dirty="0" smtClean="0"/>
              <a:t>Source : PP/SGZDS</a:t>
            </a:r>
            <a:endParaRPr lang="fr-FR" sz="1400" i="1" dirty="0"/>
          </a:p>
        </p:txBody>
      </p:sp>
      <p:sp>
        <p:nvSpPr>
          <p:cNvPr id="6" name="ZoneTexte 5"/>
          <p:cNvSpPr txBox="1"/>
          <p:nvPr/>
        </p:nvSpPr>
        <p:spPr>
          <a:xfrm>
            <a:off x="323528" y="980728"/>
            <a:ext cx="7039106" cy="430887"/>
          </a:xfrm>
          <a:prstGeom prst="rect">
            <a:avLst/>
          </a:prstGeom>
          <a:noFill/>
        </p:spPr>
        <p:txBody>
          <a:bodyPr wrap="none" rtlCol="0">
            <a:spAutoFit/>
          </a:bodyPr>
          <a:lstStyle/>
          <a:p>
            <a:r>
              <a:rPr lang="fr-FR" sz="2200" dirty="0" smtClean="0"/>
              <a:t>Les impacts de l’inondation sur le réseau électrique :</a:t>
            </a:r>
            <a:endParaRPr lang="fr-FR" sz="2200" dirty="0"/>
          </a:p>
        </p:txBody>
      </p:sp>
      <p:sp>
        <p:nvSpPr>
          <p:cNvPr id="7" name="Titre 1"/>
          <p:cNvSpPr>
            <a:spLocks noGrp="1"/>
          </p:cNvSpPr>
          <p:nvPr>
            <p:ph type="title"/>
          </p:nvPr>
        </p:nvSpPr>
        <p:spPr>
          <a:xfrm>
            <a:off x="179512" y="1"/>
            <a:ext cx="8677275" cy="692696"/>
          </a:xfrm>
        </p:spPr>
        <p:txBody>
          <a:bodyPr>
            <a:normAutofit/>
          </a:bodyPr>
          <a:lstStyle/>
          <a:p>
            <a:r>
              <a:rPr lang="fr-FR" sz="2600" b="1" dirty="0" smtClean="0"/>
              <a:t>1) CONNAITRE LES RISQUES</a:t>
            </a:r>
            <a:endParaRPr lang="fr-FR" sz="26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2015_11_25_11_46_01_Greenshot.png"/>
          <p:cNvPicPr>
            <a:picLocks noChangeAspect="1"/>
          </p:cNvPicPr>
          <p:nvPr/>
        </p:nvPicPr>
        <p:blipFill>
          <a:blip r:embed="rId2" cstate="print"/>
          <a:stretch>
            <a:fillRect/>
          </a:stretch>
        </p:blipFill>
        <p:spPr>
          <a:xfrm>
            <a:off x="1763688" y="1340768"/>
            <a:ext cx="5256584" cy="4919623"/>
          </a:xfrm>
          <a:prstGeom prst="rect">
            <a:avLst/>
          </a:prstGeom>
        </p:spPr>
      </p:pic>
      <p:sp>
        <p:nvSpPr>
          <p:cNvPr id="5" name="ZoneTexte 4"/>
          <p:cNvSpPr txBox="1"/>
          <p:nvPr/>
        </p:nvSpPr>
        <p:spPr>
          <a:xfrm>
            <a:off x="323528" y="764704"/>
            <a:ext cx="8280920" cy="430887"/>
          </a:xfrm>
          <a:prstGeom prst="rect">
            <a:avLst/>
          </a:prstGeom>
          <a:noFill/>
        </p:spPr>
        <p:txBody>
          <a:bodyPr wrap="square" rtlCol="0">
            <a:spAutoFit/>
          </a:bodyPr>
          <a:lstStyle/>
          <a:p>
            <a:r>
              <a:rPr lang="fr-FR" sz="2200" dirty="0" smtClean="0"/>
              <a:t>Fragilité électrique pour une crue centennale :</a:t>
            </a:r>
            <a:endParaRPr lang="fr-FR" sz="2200" dirty="0"/>
          </a:p>
        </p:txBody>
      </p:sp>
      <p:sp>
        <p:nvSpPr>
          <p:cNvPr id="6" name="ZoneTexte 5"/>
          <p:cNvSpPr txBox="1"/>
          <p:nvPr/>
        </p:nvSpPr>
        <p:spPr>
          <a:xfrm>
            <a:off x="3923928" y="6237312"/>
            <a:ext cx="4392488" cy="461665"/>
          </a:xfrm>
          <a:prstGeom prst="rect">
            <a:avLst/>
          </a:prstGeom>
          <a:noFill/>
        </p:spPr>
        <p:txBody>
          <a:bodyPr wrap="square" rtlCol="0">
            <a:spAutoFit/>
          </a:bodyPr>
          <a:lstStyle/>
          <a:p>
            <a:pPr algn="r"/>
            <a:r>
              <a:rPr lang="fr-FR" sz="1200" i="1" dirty="0" smtClean="0"/>
              <a:t>Source : document de travail réalisé en 2015 par ERDF </a:t>
            </a:r>
          </a:p>
          <a:p>
            <a:pPr algn="r"/>
            <a:r>
              <a:rPr lang="fr-FR" sz="1200" i="1" dirty="0" smtClean="0"/>
              <a:t>dans le cadre de l’exercice </a:t>
            </a:r>
            <a:r>
              <a:rPr lang="fr-FR" sz="1200" i="1" dirty="0" err="1" smtClean="0"/>
              <a:t>Sequana</a:t>
            </a:r>
            <a:endParaRPr lang="fr-FR" sz="1200" i="1" dirty="0"/>
          </a:p>
        </p:txBody>
      </p:sp>
      <p:sp>
        <p:nvSpPr>
          <p:cNvPr id="7" name="Titre 1"/>
          <p:cNvSpPr>
            <a:spLocks noGrp="1"/>
          </p:cNvSpPr>
          <p:nvPr>
            <p:ph type="title"/>
          </p:nvPr>
        </p:nvSpPr>
        <p:spPr>
          <a:xfrm>
            <a:off x="179512" y="0"/>
            <a:ext cx="8677275" cy="692696"/>
          </a:xfrm>
        </p:spPr>
        <p:txBody>
          <a:bodyPr>
            <a:normAutofit/>
          </a:bodyPr>
          <a:lstStyle/>
          <a:p>
            <a:r>
              <a:rPr lang="fr-FR" sz="2600" b="1" dirty="0" smtClean="0"/>
              <a:t>1) CONNAITRE LES RISQUES</a:t>
            </a:r>
            <a:endParaRPr lang="fr-FR" sz="2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ion.cauvin\AppData\Local\Microsoft\Windows\Temporary Internet Files\Content.Outlook\HJVE2DWM\web ville R09 (2).bmp"/>
          <p:cNvPicPr>
            <a:picLocks noChangeAspect="1" noChangeArrowheads="1"/>
          </p:cNvPicPr>
          <p:nvPr/>
        </p:nvPicPr>
        <p:blipFill>
          <a:blip r:embed="rId3" cstate="print"/>
          <a:srcRect/>
          <a:stretch>
            <a:fillRect/>
          </a:stretch>
        </p:blipFill>
        <p:spPr bwMode="auto">
          <a:xfrm>
            <a:off x="0" y="1412776"/>
            <a:ext cx="9144000" cy="5146180"/>
          </a:xfrm>
          <a:prstGeom prst="rect">
            <a:avLst/>
          </a:prstGeom>
          <a:noFill/>
        </p:spPr>
      </p:pic>
      <p:sp>
        <p:nvSpPr>
          <p:cNvPr id="4" name="Titre 1"/>
          <p:cNvSpPr txBox="1">
            <a:spLocks/>
          </p:cNvSpPr>
          <p:nvPr/>
        </p:nvSpPr>
        <p:spPr>
          <a:xfrm>
            <a:off x="0" y="0"/>
            <a:ext cx="8677275" cy="608285"/>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600" b="1" i="0" u="none" strike="noStrike" kern="1200" cap="small" spc="0" normalizeH="0" baseline="0" noProof="0" dirty="0" smtClean="0">
                <a:ln>
                  <a:noFill/>
                </a:ln>
                <a:solidFill>
                  <a:schemeClr val="tx2"/>
                </a:solidFill>
                <a:effectLst/>
                <a:uLnTx/>
                <a:uFillTx/>
                <a:latin typeface="+mj-lt"/>
                <a:ea typeface="+mj-ea"/>
                <a:cs typeface="+mj-cs"/>
              </a:rPr>
              <a:t>1) CONNAITRE LES RISQUES</a:t>
            </a:r>
            <a:endParaRPr kumimoji="0" lang="fr-FR" sz="2600" b="1" i="0" u="none" strike="noStrike" kern="1200" cap="small" spc="0" normalizeH="0" baseline="0" noProof="0" dirty="0">
              <a:ln>
                <a:noFill/>
              </a:ln>
              <a:solidFill>
                <a:schemeClr val="tx2"/>
              </a:solidFill>
              <a:effectLst/>
              <a:uLnTx/>
              <a:uFillTx/>
              <a:latin typeface="+mj-lt"/>
              <a:ea typeface="+mj-ea"/>
              <a:cs typeface="+mj-cs"/>
            </a:endParaRPr>
          </a:p>
        </p:txBody>
      </p:sp>
      <p:sp>
        <p:nvSpPr>
          <p:cNvPr id="5" name="ZoneTexte 4"/>
          <p:cNvSpPr txBox="1"/>
          <p:nvPr/>
        </p:nvSpPr>
        <p:spPr>
          <a:xfrm>
            <a:off x="5724128" y="6581001"/>
            <a:ext cx="3209533" cy="276999"/>
          </a:xfrm>
          <a:prstGeom prst="rect">
            <a:avLst/>
          </a:prstGeom>
          <a:noFill/>
        </p:spPr>
        <p:txBody>
          <a:bodyPr wrap="none" rtlCol="0">
            <a:spAutoFit/>
          </a:bodyPr>
          <a:lstStyle/>
          <a:p>
            <a:r>
              <a:rPr lang="fr-FR" sz="1200" i="1" dirty="0" smtClean="0"/>
              <a:t>Source : </a:t>
            </a:r>
            <a:r>
              <a:rPr lang="fr-FR" sz="1200" i="1" dirty="0" err="1" smtClean="0"/>
              <a:t>Webville</a:t>
            </a:r>
            <a:r>
              <a:rPr lang="fr-FR" sz="1200" i="1" dirty="0" smtClean="0"/>
              <a:t> Inondation Gennevilliers</a:t>
            </a:r>
            <a:endParaRPr lang="fr-FR" sz="1200" i="1" dirty="0"/>
          </a:p>
        </p:txBody>
      </p:sp>
      <p:sp>
        <p:nvSpPr>
          <p:cNvPr id="6" name="ZoneTexte 5"/>
          <p:cNvSpPr txBox="1"/>
          <p:nvPr/>
        </p:nvSpPr>
        <p:spPr>
          <a:xfrm>
            <a:off x="251520" y="836712"/>
            <a:ext cx="8284640" cy="369332"/>
          </a:xfrm>
          <a:prstGeom prst="rect">
            <a:avLst/>
          </a:prstGeom>
          <a:noFill/>
        </p:spPr>
        <p:txBody>
          <a:bodyPr wrap="none" rtlCol="0">
            <a:spAutoFit/>
          </a:bodyPr>
          <a:lstStyle/>
          <a:p>
            <a:r>
              <a:rPr lang="fr-FR" dirty="0" smtClean="0"/>
              <a:t>Zones inondables + fragilités électriques à Gennevilliers  pour scénario R.09</a:t>
            </a: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rion.cauvin\AppData\Local\Microsoft\Windows\Temporary Internet Files\Content.Outlook\HJVE2DWM\web ville R100 (2).bmp"/>
          <p:cNvPicPr>
            <a:picLocks noChangeAspect="1" noChangeArrowheads="1"/>
          </p:cNvPicPr>
          <p:nvPr/>
        </p:nvPicPr>
        <p:blipFill>
          <a:blip r:embed="rId3" cstate="print"/>
          <a:srcRect/>
          <a:stretch>
            <a:fillRect/>
          </a:stretch>
        </p:blipFill>
        <p:spPr bwMode="auto">
          <a:xfrm>
            <a:off x="0" y="1196752"/>
            <a:ext cx="9144000" cy="5146180"/>
          </a:xfrm>
          <a:prstGeom prst="rect">
            <a:avLst/>
          </a:prstGeom>
          <a:noFill/>
        </p:spPr>
      </p:pic>
      <p:sp>
        <p:nvSpPr>
          <p:cNvPr id="4" name="Titre 1"/>
          <p:cNvSpPr txBox="1">
            <a:spLocks/>
          </p:cNvSpPr>
          <p:nvPr/>
        </p:nvSpPr>
        <p:spPr>
          <a:xfrm>
            <a:off x="0" y="0"/>
            <a:ext cx="8677275" cy="608285"/>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600" b="1" i="0" u="none" strike="noStrike" kern="1200" cap="small" spc="0" normalizeH="0" baseline="0" noProof="0" dirty="0" smtClean="0">
                <a:ln>
                  <a:noFill/>
                </a:ln>
                <a:solidFill>
                  <a:schemeClr val="tx2"/>
                </a:solidFill>
                <a:effectLst/>
                <a:uLnTx/>
                <a:uFillTx/>
                <a:latin typeface="+mj-lt"/>
                <a:ea typeface="+mj-ea"/>
                <a:cs typeface="+mj-cs"/>
              </a:rPr>
              <a:t>1) CONNAITRE LES RISQUES</a:t>
            </a:r>
            <a:endParaRPr kumimoji="0" lang="fr-FR" sz="2600" b="1" i="0" u="none" strike="noStrike" kern="1200" cap="small" spc="0" normalizeH="0" baseline="0" noProof="0" dirty="0">
              <a:ln>
                <a:noFill/>
              </a:ln>
              <a:solidFill>
                <a:schemeClr val="tx2"/>
              </a:solidFill>
              <a:effectLst/>
              <a:uLnTx/>
              <a:uFillTx/>
              <a:latin typeface="+mj-lt"/>
              <a:ea typeface="+mj-ea"/>
              <a:cs typeface="+mj-cs"/>
            </a:endParaRPr>
          </a:p>
        </p:txBody>
      </p:sp>
      <p:sp>
        <p:nvSpPr>
          <p:cNvPr id="6" name="ZoneTexte 5"/>
          <p:cNvSpPr txBox="1"/>
          <p:nvPr/>
        </p:nvSpPr>
        <p:spPr>
          <a:xfrm>
            <a:off x="5652120" y="6453336"/>
            <a:ext cx="3209533" cy="276999"/>
          </a:xfrm>
          <a:prstGeom prst="rect">
            <a:avLst/>
          </a:prstGeom>
          <a:noFill/>
        </p:spPr>
        <p:txBody>
          <a:bodyPr wrap="none" rtlCol="0">
            <a:spAutoFit/>
          </a:bodyPr>
          <a:lstStyle/>
          <a:p>
            <a:r>
              <a:rPr lang="fr-FR" sz="1200" i="1" dirty="0" smtClean="0"/>
              <a:t>Source : </a:t>
            </a:r>
            <a:r>
              <a:rPr lang="fr-FR" sz="1200" i="1" dirty="0" err="1" smtClean="0"/>
              <a:t>Webville</a:t>
            </a:r>
            <a:r>
              <a:rPr lang="fr-FR" sz="1200" i="1" dirty="0" smtClean="0"/>
              <a:t> Inondation Gennevilliers</a:t>
            </a:r>
            <a:endParaRPr lang="fr-FR" sz="1200" i="1" dirty="0"/>
          </a:p>
        </p:txBody>
      </p:sp>
      <p:sp>
        <p:nvSpPr>
          <p:cNvPr id="7" name="ZoneTexte 6"/>
          <p:cNvSpPr txBox="1"/>
          <p:nvPr/>
        </p:nvSpPr>
        <p:spPr>
          <a:xfrm>
            <a:off x="179512" y="692696"/>
            <a:ext cx="8284640" cy="369332"/>
          </a:xfrm>
          <a:prstGeom prst="rect">
            <a:avLst/>
          </a:prstGeom>
          <a:noFill/>
        </p:spPr>
        <p:txBody>
          <a:bodyPr wrap="none" rtlCol="0">
            <a:spAutoFit/>
          </a:bodyPr>
          <a:lstStyle/>
          <a:p>
            <a:r>
              <a:rPr lang="fr-FR" dirty="0" smtClean="0"/>
              <a:t>Zones inondables + fragilités électriques à Gennevilliers  pour scénario R.1 :</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5" descr="ȥ°"/>
          <p:cNvPicPr>
            <a:picLocks noChangeAspect="1" noChangeArrowheads="1"/>
          </p:cNvPicPr>
          <p:nvPr/>
        </p:nvPicPr>
        <p:blipFill>
          <a:blip r:embed="rId2" cstate="print"/>
          <a:srcRect/>
          <a:stretch>
            <a:fillRect/>
          </a:stretch>
        </p:blipFill>
        <p:spPr bwMode="auto">
          <a:xfrm>
            <a:off x="2555776" y="1553878"/>
            <a:ext cx="4680519" cy="4648924"/>
          </a:xfrm>
          <a:prstGeom prst="rect">
            <a:avLst/>
          </a:prstGeom>
          <a:noFill/>
          <a:ln w="9525">
            <a:noFill/>
            <a:miter lim="800000"/>
            <a:headEnd/>
            <a:tailEnd/>
          </a:ln>
        </p:spPr>
      </p:pic>
      <p:sp>
        <p:nvSpPr>
          <p:cNvPr id="5" name="ZoneTexte 4"/>
          <p:cNvSpPr txBox="1"/>
          <p:nvPr/>
        </p:nvSpPr>
        <p:spPr>
          <a:xfrm>
            <a:off x="179512" y="980728"/>
            <a:ext cx="7200800" cy="430887"/>
          </a:xfrm>
          <a:prstGeom prst="rect">
            <a:avLst/>
          </a:prstGeom>
          <a:noFill/>
        </p:spPr>
        <p:txBody>
          <a:bodyPr wrap="square" rtlCol="0">
            <a:spAutoFit/>
          </a:bodyPr>
          <a:lstStyle/>
          <a:p>
            <a:r>
              <a:rPr lang="fr-FR" sz="2200" dirty="0" smtClean="0"/>
              <a:t>Impact d’une crue centennale sur le métro :</a:t>
            </a:r>
            <a:endParaRPr lang="fr-FR" sz="2200" dirty="0"/>
          </a:p>
        </p:txBody>
      </p:sp>
      <p:sp>
        <p:nvSpPr>
          <p:cNvPr id="6" name="ZoneTexte 5"/>
          <p:cNvSpPr txBox="1"/>
          <p:nvPr/>
        </p:nvSpPr>
        <p:spPr>
          <a:xfrm>
            <a:off x="5004048" y="6381328"/>
            <a:ext cx="3143809" cy="276999"/>
          </a:xfrm>
          <a:prstGeom prst="rect">
            <a:avLst/>
          </a:prstGeom>
          <a:noFill/>
        </p:spPr>
        <p:txBody>
          <a:bodyPr wrap="none" rtlCol="0">
            <a:spAutoFit/>
          </a:bodyPr>
          <a:lstStyle/>
          <a:p>
            <a:r>
              <a:rPr lang="fr-FR" sz="1200" i="1" dirty="0" smtClean="0"/>
              <a:t>Source : Document de travail RATP, 2011</a:t>
            </a:r>
            <a:endParaRPr lang="fr-FR" sz="1200" i="1" dirty="0"/>
          </a:p>
        </p:txBody>
      </p:sp>
      <p:sp>
        <p:nvSpPr>
          <p:cNvPr id="7" name="Titre 1"/>
          <p:cNvSpPr txBox="1">
            <a:spLocks/>
          </p:cNvSpPr>
          <p:nvPr/>
        </p:nvSpPr>
        <p:spPr>
          <a:xfrm>
            <a:off x="251520" y="188640"/>
            <a:ext cx="8677275" cy="608285"/>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600" i="0" u="none" strike="noStrike" kern="1200" cap="small" spc="0" normalizeH="0" baseline="0" noProof="0" dirty="0" smtClean="0">
                <a:ln>
                  <a:noFill/>
                </a:ln>
                <a:solidFill>
                  <a:schemeClr val="tx2"/>
                </a:solidFill>
                <a:effectLst/>
                <a:uLnTx/>
                <a:uFillTx/>
                <a:latin typeface="+mj-lt"/>
                <a:ea typeface="+mj-ea"/>
                <a:cs typeface="+mj-cs"/>
              </a:rPr>
              <a:t>1) CONNAITRE LES RISQUES</a:t>
            </a:r>
            <a:endParaRPr kumimoji="0" lang="fr-FR" sz="2600"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844824"/>
            <a:ext cx="7704856" cy="1445022"/>
          </a:xfrm>
        </p:spPr>
        <p:txBody>
          <a:bodyPr>
            <a:noAutofit/>
          </a:bodyPr>
          <a:lstStyle/>
          <a:p>
            <a:r>
              <a:rPr lang="fr-FR" sz="4000" b="1" dirty="0" smtClean="0"/>
              <a:t>Et les pouvoirs publics ?</a:t>
            </a:r>
            <a:endParaRPr lang="fr-FR" sz="4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67544" y="476672"/>
            <a:ext cx="7467600" cy="6120680"/>
          </a:xfrm>
        </p:spPr>
        <p:txBody>
          <a:bodyPr>
            <a:normAutofit/>
          </a:bodyPr>
          <a:lstStyle/>
          <a:p>
            <a:r>
              <a:rPr lang="fr-FR" dirty="0" smtClean="0"/>
              <a:t>La construction de 4 lacs réservoirs :</a:t>
            </a:r>
          </a:p>
          <a:p>
            <a:endParaRPr lang="fr-FR" dirty="0" smtClean="0"/>
          </a:p>
          <a:p>
            <a:endParaRPr lang="fr-FR" dirty="0" smtClean="0"/>
          </a:p>
          <a:p>
            <a:endParaRPr lang="fr-FR" dirty="0" smtClean="0"/>
          </a:p>
          <a:p>
            <a:endParaRPr lang="fr-FR" dirty="0" smtClean="0"/>
          </a:p>
          <a:p>
            <a:pPr>
              <a:buNone/>
            </a:pPr>
            <a:endParaRPr lang="fr-FR" dirty="0" smtClean="0">
              <a:hlinkClick r:id="rId3"/>
            </a:endParaRPr>
          </a:p>
          <a:p>
            <a:pPr>
              <a:buNone/>
            </a:pPr>
            <a:endParaRPr lang="fr-FR" dirty="0" smtClean="0">
              <a:hlinkClick r:id="rId3"/>
            </a:endParaRPr>
          </a:p>
          <a:p>
            <a:pPr>
              <a:buNone/>
            </a:pPr>
            <a:endParaRPr lang="fr-FR" dirty="0" smtClean="0">
              <a:hlinkClick r:id="rId3"/>
            </a:endParaRPr>
          </a:p>
          <a:p>
            <a:pPr>
              <a:buNone/>
            </a:pPr>
            <a:endParaRPr lang="fr-FR" sz="1800" i="1" dirty="0" smtClean="0">
              <a:hlinkClick r:id="rId3"/>
            </a:endParaRPr>
          </a:p>
          <a:p>
            <a:pPr>
              <a:buNone/>
            </a:pPr>
            <a:endParaRPr lang="fr-FR" sz="1800" i="1" dirty="0" smtClean="0">
              <a:hlinkClick r:id="rId3"/>
            </a:endParaRPr>
          </a:p>
          <a:p>
            <a:pPr>
              <a:buNone/>
            </a:pPr>
            <a:endParaRPr lang="fr-FR" sz="1600" i="1" dirty="0" smtClean="0">
              <a:hlinkClick r:id="rId3"/>
            </a:endParaRPr>
          </a:p>
          <a:p>
            <a:pPr>
              <a:buNone/>
            </a:pPr>
            <a:endParaRPr lang="fr-FR" sz="1600" i="1" dirty="0" smtClean="0">
              <a:hlinkClick r:id="rId3"/>
            </a:endParaRPr>
          </a:p>
          <a:p>
            <a:pPr>
              <a:buNone/>
            </a:pPr>
            <a:endParaRPr lang="fr-FR" sz="1600" i="1" dirty="0" smtClean="0">
              <a:hlinkClick r:id="rId3"/>
            </a:endParaRPr>
          </a:p>
          <a:p>
            <a:pPr>
              <a:buNone/>
            </a:pPr>
            <a:endParaRPr lang="fr-FR" sz="1600" i="1" dirty="0" smtClean="0">
              <a:hlinkClick r:id="rId3"/>
            </a:endParaRPr>
          </a:p>
          <a:p>
            <a:pPr>
              <a:buNone/>
            </a:pPr>
            <a:r>
              <a:rPr lang="fr-FR" sz="1600" i="1" dirty="0" smtClean="0">
                <a:hlinkClick r:id="rId3"/>
              </a:rPr>
              <a:t>https://www.youtube.com/watch?v=rQQ-QyvY88Y&amp;feature=youtu.be</a:t>
            </a:r>
            <a:endParaRPr lang="fr-FR" sz="1600" i="1" dirty="0" smtClean="0"/>
          </a:p>
        </p:txBody>
      </p:sp>
      <p:pic>
        <p:nvPicPr>
          <p:cNvPr id="6" name="Picture 4" descr="Photo page de garde"/>
          <p:cNvPicPr>
            <a:picLocks noChangeAspect="1" noChangeArrowheads="1"/>
          </p:cNvPicPr>
          <p:nvPr/>
        </p:nvPicPr>
        <p:blipFill>
          <a:blip r:embed="rId4" cstate="email"/>
          <a:srcRect/>
          <a:stretch>
            <a:fillRect/>
          </a:stretch>
        </p:blipFill>
        <p:spPr bwMode="auto">
          <a:xfrm>
            <a:off x="755576" y="980728"/>
            <a:ext cx="7079549" cy="5112568"/>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827584" y="620688"/>
            <a:ext cx="7467600" cy="5449816"/>
          </a:xfrm>
        </p:spPr>
        <p:txBody>
          <a:bodyPr>
            <a:normAutofit/>
          </a:bodyPr>
          <a:lstStyle/>
          <a:p>
            <a:r>
              <a:rPr lang="fr-FR" dirty="0" smtClean="0"/>
              <a:t>Des travaux après la crue de 1910 (creusement du lit de la Seine, rehaussement des ponts…) mais uniquement à Paris…</a:t>
            </a:r>
          </a:p>
          <a:p>
            <a:pPr>
              <a:buNone/>
            </a:pPr>
            <a:endParaRPr lang="fr-FR" dirty="0" smtClean="0"/>
          </a:p>
          <a:p>
            <a:r>
              <a:rPr lang="fr-FR" dirty="0" smtClean="0"/>
              <a:t>Construction de protections locales (digues et murettes) : avec des niveaux de protection variables entre Paris et la petite couronne</a:t>
            </a:r>
          </a:p>
          <a:p>
            <a:endParaRPr lang="fr-FR" dirty="0" smtClean="0"/>
          </a:p>
          <a:p>
            <a:pPr>
              <a:buNone/>
            </a:pPr>
            <a:r>
              <a:rPr lang="fr-FR" dirty="0" smtClean="0"/>
              <a:t>			</a:t>
            </a:r>
          </a:p>
          <a:p>
            <a:pPr>
              <a:buNone/>
            </a:pPr>
            <a:r>
              <a:rPr lang="fr-FR" dirty="0" smtClean="0"/>
              <a:t>	</a:t>
            </a:r>
            <a:r>
              <a:rPr lang="fr-FR" b="1" dirty="0" smtClean="0"/>
              <a:t>AUCUNE DE CES PROTECTIONS NE PEUT EMPÊCHER UNE INONDATION DE SE PRODUIRE….</a:t>
            </a:r>
            <a:endParaRPr lang="fr-FR" b="1" dirty="0"/>
          </a:p>
        </p:txBody>
      </p:sp>
      <p:sp>
        <p:nvSpPr>
          <p:cNvPr id="5" name="Flèche droite 4"/>
          <p:cNvSpPr/>
          <p:nvPr/>
        </p:nvSpPr>
        <p:spPr>
          <a:xfrm>
            <a:off x="323528" y="4653136"/>
            <a:ext cx="648072" cy="360040"/>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772816"/>
            <a:ext cx="7560840" cy="2079104"/>
          </a:xfrm>
        </p:spPr>
        <p:txBody>
          <a:bodyPr>
            <a:noAutofit/>
          </a:bodyPr>
          <a:lstStyle/>
          <a:p>
            <a:pPr algn="ctr"/>
            <a:r>
              <a:rPr lang="fr-FR" sz="4000" b="1" dirty="0" smtClean="0"/>
              <a:t>Comment, en tant que citoyen, puis-je m’y préparer concrètement ?</a:t>
            </a:r>
            <a:endParaRPr lang="fr-FR" sz="4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60648"/>
            <a:ext cx="7467600" cy="580926"/>
          </a:xfrm>
        </p:spPr>
        <p:txBody>
          <a:bodyPr>
            <a:normAutofit/>
          </a:bodyPr>
          <a:lstStyle/>
          <a:p>
            <a:r>
              <a:rPr lang="fr-FR" sz="2600" b="1" dirty="0" smtClean="0"/>
              <a:t>2) PREPARER</a:t>
            </a:r>
            <a:r>
              <a:rPr lang="fr-FR" sz="2600" dirty="0" smtClean="0"/>
              <a:t> </a:t>
            </a:r>
            <a:r>
              <a:rPr lang="fr-FR" sz="2600" b="1" dirty="0" smtClean="0"/>
              <a:t>SON PLAN D’URGENCE</a:t>
            </a:r>
            <a:endParaRPr lang="fr-FR" sz="2600" b="1" dirty="0"/>
          </a:p>
        </p:txBody>
      </p:sp>
      <p:sp>
        <p:nvSpPr>
          <p:cNvPr id="3" name="Espace réservé du contenu 2"/>
          <p:cNvSpPr>
            <a:spLocks noGrp="1"/>
          </p:cNvSpPr>
          <p:nvPr>
            <p:ph sz="quarter" idx="1"/>
          </p:nvPr>
        </p:nvSpPr>
        <p:spPr>
          <a:xfrm>
            <a:off x="467544" y="836712"/>
            <a:ext cx="7859216" cy="5349208"/>
          </a:xfrm>
        </p:spPr>
        <p:txBody>
          <a:bodyPr>
            <a:normAutofit/>
          </a:bodyPr>
          <a:lstStyle/>
          <a:p>
            <a:pPr>
              <a:buNone/>
            </a:pPr>
            <a:endParaRPr lang="fr-FR" dirty="0" smtClean="0"/>
          </a:p>
          <a:p>
            <a:r>
              <a:rPr lang="fr-FR" i="1" dirty="0" smtClean="0"/>
              <a:t>Si vous décidez d’évacuer ?</a:t>
            </a:r>
          </a:p>
          <a:p>
            <a:pPr lvl="1"/>
            <a:r>
              <a:rPr lang="fr-FR" dirty="0" smtClean="0"/>
              <a:t>Avoir son kit d’urgence</a:t>
            </a:r>
          </a:p>
          <a:p>
            <a:pPr lvl="1"/>
            <a:r>
              <a:rPr lang="fr-FR" dirty="0" smtClean="0"/>
              <a:t>Avoir pensé à une </a:t>
            </a:r>
            <a:r>
              <a:rPr lang="fr-FR" b="1" dirty="0" smtClean="0"/>
              <a:t>solution alternative d’hébergement </a:t>
            </a:r>
            <a:r>
              <a:rPr lang="fr-FR" dirty="0" smtClean="0"/>
              <a:t>et savoir comment s’y rendre </a:t>
            </a:r>
          </a:p>
          <a:p>
            <a:pPr lvl="1">
              <a:buNone/>
            </a:pPr>
            <a:endParaRPr lang="fr-FR" dirty="0" smtClean="0"/>
          </a:p>
          <a:p>
            <a:r>
              <a:rPr lang="fr-FR" i="1" dirty="0" smtClean="0"/>
              <a:t>Si vous restez chez vous et acceptez de vivre en mode « dégradé » ?</a:t>
            </a:r>
          </a:p>
          <a:p>
            <a:pPr lvl="1"/>
            <a:r>
              <a:rPr lang="fr-FR" dirty="0" smtClean="0"/>
              <a:t>S’être inscrit sur le registre communal des personnes vulnérables pour être contacté régulièrement par la mairie</a:t>
            </a:r>
          </a:p>
          <a:p>
            <a:pPr lvl="1"/>
            <a:r>
              <a:rPr lang="fr-FR" dirty="0" smtClean="0"/>
              <a:t>Avoir son kit d’urgence</a:t>
            </a:r>
          </a:p>
          <a:p>
            <a:pPr lvl="1"/>
            <a:r>
              <a:rPr lang="fr-FR" dirty="0" smtClean="0"/>
              <a:t>Avoir des réserves d’eau et de nourriture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179512" y="908720"/>
            <a:ext cx="8784976" cy="5544616"/>
          </a:xfrm>
        </p:spPr>
        <p:txBody>
          <a:bodyPr>
            <a:normAutofit/>
          </a:bodyPr>
          <a:lstStyle/>
          <a:p>
            <a:pPr>
              <a:buNone/>
            </a:pPr>
            <a:endParaRPr lang="fr-FR" dirty="0" smtClean="0"/>
          </a:p>
          <a:p>
            <a:pPr>
              <a:buNone/>
            </a:pPr>
            <a:r>
              <a:rPr lang="fr-FR" sz="2600" b="1" dirty="0" smtClean="0"/>
              <a:t>A VOUS DE JOUER !</a:t>
            </a:r>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dirty="0" smtClean="0"/>
          </a:p>
          <a:p>
            <a:pPr>
              <a:buNone/>
            </a:pPr>
            <a:endParaRPr lang="fr-FR" sz="2000" dirty="0" smtClean="0"/>
          </a:p>
        </p:txBody>
      </p:sp>
      <p:pic>
        <p:nvPicPr>
          <p:cNvPr id="2050" name="Picture 2" descr="Afficher l'image d'origine"/>
          <p:cNvPicPr>
            <a:picLocks noChangeAspect="1" noChangeArrowheads="1"/>
          </p:cNvPicPr>
          <p:nvPr/>
        </p:nvPicPr>
        <p:blipFill>
          <a:blip r:embed="rId3" cstate="print"/>
          <a:srcRect/>
          <a:stretch>
            <a:fillRect/>
          </a:stretch>
        </p:blipFill>
        <p:spPr bwMode="auto">
          <a:xfrm>
            <a:off x="1691680" y="2276872"/>
            <a:ext cx="5068767" cy="3384376"/>
          </a:xfrm>
          <a:prstGeom prst="rect">
            <a:avLst/>
          </a:prstGeom>
          <a:noFill/>
        </p:spPr>
      </p:pic>
      <p:sp>
        <p:nvSpPr>
          <p:cNvPr id="5" name="Titre 1"/>
          <p:cNvSpPr txBox="1">
            <a:spLocks/>
          </p:cNvSpPr>
          <p:nvPr/>
        </p:nvSpPr>
        <p:spPr>
          <a:xfrm>
            <a:off x="251520" y="260648"/>
            <a:ext cx="7467600" cy="580926"/>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2600" b="1" cap="small" noProof="0" dirty="0" smtClean="0">
                <a:solidFill>
                  <a:schemeClr val="tx2"/>
                </a:solidFill>
                <a:latin typeface="+mj-lt"/>
                <a:ea typeface="+mj-ea"/>
                <a:cs typeface="+mj-cs"/>
              </a:rPr>
              <a:t>3</a:t>
            </a:r>
            <a:r>
              <a:rPr kumimoji="0" lang="fr-FR" sz="2600" b="1" i="0" u="none" strike="noStrike" kern="1200" cap="small" spc="0" normalizeH="0" baseline="0" noProof="0" dirty="0" smtClean="0">
                <a:ln>
                  <a:noFill/>
                </a:ln>
                <a:solidFill>
                  <a:schemeClr val="tx2"/>
                </a:solidFill>
                <a:effectLst/>
                <a:uLnTx/>
                <a:uFillTx/>
                <a:latin typeface="+mj-lt"/>
                <a:ea typeface="+mj-ea"/>
                <a:cs typeface="+mj-cs"/>
              </a:rPr>
              <a:t>) PREPARER SON KIT D’URGENCE</a:t>
            </a:r>
            <a:endParaRPr kumimoji="0" lang="fr-FR" sz="2600" b="1" i="0" u="none" strike="noStrike" kern="1200" cap="small"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395536" y="188640"/>
            <a:ext cx="7467600" cy="652934"/>
          </a:xfrm>
        </p:spPr>
        <p:txBody>
          <a:bodyPr>
            <a:normAutofit/>
          </a:bodyPr>
          <a:lstStyle/>
          <a:p>
            <a:r>
              <a:rPr lang="fr-FR" sz="2600" b="1" dirty="0" smtClean="0"/>
              <a:t>4) EN PARLER AUTOUR DE SOI</a:t>
            </a:r>
            <a:endParaRPr lang="fr-FR" sz="2600" b="1" dirty="0"/>
          </a:p>
        </p:txBody>
      </p:sp>
      <p:pic>
        <p:nvPicPr>
          <p:cNvPr id="8198" name="Picture 6" descr="Afficher l'image d'origine"/>
          <p:cNvPicPr>
            <a:picLocks noChangeAspect="1" noChangeArrowheads="1"/>
          </p:cNvPicPr>
          <p:nvPr/>
        </p:nvPicPr>
        <p:blipFill>
          <a:blip r:embed="rId3" cstate="print"/>
          <a:srcRect/>
          <a:stretch>
            <a:fillRect/>
          </a:stretch>
        </p:blipFill>
        <p:spPr bwMode="auto">
          <a:xfrm>
            <a:off x="1763688" y="1988840"/>
            <a:ext cx="5625265" cy="259228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7467600" cy="652934"/>
          </a:xfrm>
        </p:spPr>
        <p:txBody>
          <a:bodyPr>
            <a:normAutofit/>
          </a:bodyPr>
          <a:lstStyle/>
          <a:p>
            <a:r>
              <a:rPr lang="fr-FR" sz="2600" b="1" dirty="0" smtClean="0"/>
              <a:t>4) EN PARLER AUTOUR DE SOI</a:t>
            </a:r>
            <a:endParaRPr lang="fr-FR" sz="2600" b="1" dirty="0"/>
          </a:p>
        </p:txBody>
      </p:sp>
      <p:sp>
        <p:nvSpPr>
          <p:cNvPr id="4" name="Espace réservé du contenu 3"/>
          <p:cNvSpPr>
            <a:spLocks noGrp="1"/>
          </p:cNvSpPr>
          <p:nvPr>
            <p:ph sz="quarter" idx="1"/>
          </p:nvPr>
        </p:nvSpPr>
        <p:spPr>
          <a:xfrm>
            <a:off x="395536" y="980728"/>
            <a:ext cx="7992888" cy="5256584"/>
          </a:xfrm>
        </p:spPr>
        <p:txBody>
          <a:bodyPr>
            <a:normAutofit/>
          </a:bodyPr>
          <a:lstStyle/>
          <a:p>
            <a:pPr>
              <a:buNone/>
            </a:pPr>
            <a:r>
              <a:rPr lang="fr-FR" sz="2200" dirty="0" smtClean="0"/>
              <a:t>LIENS UTILES :</a:t>
            </a:r>
          </a:p>
          <a:p>
            <a:pPr>
              <a:buNone/>
            </a:pPr>
            <a:endParaRPr lang="fr-FR" dirty="0" smtClean="0"/>
          </a:p>
          <a:p>
            <a:r>
              <a:rPr lang="fr-FR" dirty="0" smtClean="0"/>
              <a:t>Vidéo d’aide à l’élaboration d’un kit d’urgence : </a:t>
            </a:r>
            <a:r>
              <a:rPr lang="fr-FR" sz="2000" dirty="0" smtClean="0">
                <a:hlinkClick r:id="rId3"/>
              </a:rPr>
              <a:t>http://www.preparez-vous.gc.ca/cnt/rsrcs/vds/prprng-kt-fr.aspx</a:t>
            </a:r>
            <a:endParaRPr lang="fr-FR" sz="2000" dirty="0" smtClean="0"/>
          </a:p>
          <a:p>
            <a:pPr>
              <a:buNone/>
            </a:pPr>
            <a:endParaRPr lang="fr-FR" dirty="0" smtClean="0"/>
          </a:p>
          <a:p>
            <a:r>
              <a:rPr lang="fr-FR" dirty="0" err="1" smtClean="0"/>
              <a:t>Auto-diagnostic</a:t>
            </a:r>
            <a:r>
              <a:rPr lang="fr-FR" dirty="0" smtClean="0"/>
              <a:t> de vulnérabilité de votre habitation : ABRI ou l’</a:t>
            </a:r>
            <a:r>
              <a:rPr lang="fr-FR" dirty="0" err="1" smtClean="0"/>
              <a:t>hABitat</a:t>
            </a:r>
            <a:r>
              <a:rPr lang="fr-FR" dirty="0" smtClean="0"/>
              <a:t> face au Risque Inondation</a:t>
            </a:r>
          </a:p>
          <a:p>
            <a:pPr>
              <a:buNone/>
            </a:pPr>
            <a:r>
              <a:rPr lang="fr-FR" sz="2000" dirty="0" smtClean="0">
                <a:hlinkClick r:id="rId4"/>
              </a:rPr>
              <a:t>http://www.habitat-inondation.calyxis.fr/-Autodiagnostic-ABRI-R-36-.html</a:t>
            </a:r>
            <a:endParaRPr lang="fr-FR" sz="2000" dirty="0" smtClean="0"/>
          </a:p>
          <a:p>
            <a:endParaRPr lang="fr-FR" dirty="0" smtClean="0"/>
          </a:p>
          <a:p>
            <a:pPr>
              <a:buNone/>
            </a:pPr>
            <a:endParaRPr lang="fr-FR" sz="2000" dirty="0" smtClean="0"/>
          </a:p>
          <a:p>
            <a:pPr>
              <a:buNone/>
            </a:pPr>
            <a:endParaRPr lang="fr-FR" sz="2000" dirty="0" smtClean="0"/>
          </a:p>
          <a:p>
            <a:pPr>
              <a:buNone/>
            </a:pPr>
            <a:endParaRPr lang="fr-FR" dirty="0" smtClean="0"/>
          </a:p>
          <a:p>
            <a:pPr>
              <a:buNone/>
            </a:pPr>
            <a:endParaRPr lang="fr-FR" dirty="0" smtClean="0"/>
          </a:p>
          <a:p>
            <a:pPr>
              <a:buNone/>
            </a:pPr>
            <a:endParaRPr lang="fr-FR" dirty="0" smtClean="0"/>
          </a:p>
          <a:p>
            <a:pPr>
              <a:buNone/>
            </a:pPr>
            <a:endParaRPr lang="fr-FR"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7467600" cy="724942"/>
          </a:xfrm>
        </p:spPr>
        <p:txBody>
          <a:bodyPr>
            <a:normAutofit/>
          </a:bodyPr>
          <a:lstStyle/>
          <a:p>
            <a:r>
              <a:rPr lang="fr-FR" sz="2700" b="1" dirty="0" smtClean="0"/>
              <a:t>4) EN PARLER AUTOUR DE SOI</a:t>
            </a:r>
            <a:endParaRPr lang="fr-FR" sz="2700" b="1" dirty="0"/>
          </a:p>
        </p:txBody>
      </p:sp>
      <p:pic>
        <p:nvPicPr>
          <p:cNvPr id="4" name="Image 3" descr="2016_01_26_14_27_23_Greenshot.png"/>
          <p:cNvPicPr>
            <a:picLocks noChangeAspect="1"/>
          </p:cNvPicPr>
          <p:nvPr/>
        </p:nvPicPr>
        <p:blipFill>
          <a:blip r:embed="rId2" cstate="print"/>
          <a:stretch>
            <a:fillRect/>
          </a:stretch>
        </p:blipFill>
        <p:spPr>
          <a:xfrm>
            <a:off x="611560" y="908720"/>
            <a:ext cx="7604574" cy="551248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323528" y="188640"/>
            <a:ext cx="7467600" cy="536302"/>
          </a:xfrm>
        </p:spPr>
        <p:txBody>
          <a:bodyPr>
            <a:normAutofit fontScale="90000"/>
          </a:bodyPr>
          <a:lstStyle/>
          <a:p>
            <a:r>
              <a:rPr lang="fr-FR" b="1" dirty="0" smtClean="0"/>
              <a:t>4) EN PARLER AUTOUR DE SOI</a:t>
            </a:r>
            <a:endParaRPr lang="fr-FR" b="1" dirty="0"/>
          </a:p>
        </p:txBody>
      </p:sp>
      <p:pic>
        <p:nvPicPr>
          <p:cNvPr id="6" name="Image 5" descr="2016_01_26_14_27_50_Greenshot.png"/>
          <p:cNvPicPr>
            <a:picLocks noChangeAspect="1"/>
          </p:cNvPicPr>
          <p:nvPr/>
        </p:nvPicPr>
        <p:blipFill>
          <a:blip r:embed="rId2" cstate="print"/>
          <a:stretch>
            <a:fillRect/>
          </a:stretch>
        </p:blipFill>
        <p:spPr>
          <a:xfrm>
            <a:off x="584408" y="908720"/>
            <a:ext cx="7545424" cy="547931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332656"/>
            <a:ext cx="7467600" cy="652934"/>
          </a:xfrm>
        </p:spPr>
        <p:txBody>
          <a:bodyPr/>
          <a:lstStyle/>
          <a:p>
            <a:r>
              <a:rPr lang="fr-FR" dirty="0" smtClean="0"/>
              <a:t>DONC :</a:t>
            </a:r>
            <a:endParaRPr lang="fr-FR" dirty="0"/>
          </a:p>
        </p:txBody>
      </p:sp>
      <p:sp>
        <p:nvSpPr>
          <p:cNvPr id="3" name="Espace réservé du contenu 2"/>
          <p:cNvSpPr>
            <a:spLocks noGrp="1"/>
          </p:cNvSpPr>
          <p:nvPr>
            <p:ph sz="quarter" idx="1"/>
          </p:nvPr>
        </p:nvSpPr>
        <p:spPr>
          <a:xfrm>
            <a:off x="467544" y="1412776"/>
            <a:ext cx="7467600" cy="4176464"/>
          </a:xfrm>
        </p:spPr>
        <p:txBody>
          <a:bodyPr/>
          <a:lstStyle/>
          <a:p>
            <a:r>
              <a:rPr lang="fr-FR" sz="2600" dirty="0" smtClean="0"/>
              <a:t>Connaître les risques, c’est une première étape…</a:t>
            </a:r>
          </a:p>
          <a:p>
            <a:endParaRPr lang="fr-FR" sz="2600" dirty="0" smtClean="0"/>
          </a:p>
          <a:p>
            <a:endParaRPr lang="fr-FR" sz="2600" dirty="0" smtClean="0"/>
          </a:p>
          <a:p>
            <a:r>
              <a:rPr lang="fr-FR" sz="2600" dirty="0" smtClean="0"/>
              <a:t>S’y préparez, c’est bien.</a:t>
            </a:r>
          </a:p>
          <a:p>
            <a:endParaRPr lang="fr-FR" sz="2600" dirty="0" smtClean="0"/>
          </a:p>
          <a:p>
            <a:endParaRPr lang="fr-FR" sz="2600" dirty="0" smtClean="0"/>
          </a:p>
          <a:p>
            <a:r>
              <a:rPr lang="fr-FR" sz="2600" dirty="0" smtClean="0"/>
              <a:t>Relayer le message autour de soi, c’est encore mieux !</a:t>
            </a:r>
          </a:p>
          <a:p>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332656"/>
            <a:ext cx="7467600" cy="580926"/>
          </a:xfrm>
        </p:spPr>
        <p:txBody>
          <a:bodyPr>
            <a:normAutofit fontScale="90000"/>
          </a:bodyPr>
          <a:lstStyle/>
          <a:p>
            <a:r>
              <a:rPr lang="fr-FR" dirty="0" smtClean="0"/>
              <a:t>Votre commune se prépare également !</a:t>
            </a:r>
            <a:endParaRPr lang="fr-FR" dirty="0"/>
          </a:p>
        </p:txBody>
      </p:sp>
      <p:sp>
        <p:nvSpPr>
          <p:cNvPr id="3" name="Espace réservé du contenu 2"/>
          <p:cNvSpPr>
            <a:spLocks noGrp="1"/>
          </p:cNvSpPr>
          <p:nvPr>
            <p:ph sz="quarter" idx="1"/>
          </p:nvPr>
        </p:nvSpPr>
        <p:spPr>
          <a:xfrm>
            <a:off x="683568" y="1340768"/>
            <a:ext cx="7467600" cy="4873752"/>
          </a:xfrm>
        </p:spPr>
        <p:txBody>
          <a:bodyPr/>
          <a:lstStyle/>
          <a:p>
            <a:r>
              <a:rPr lang="fr-FR" dirty="0" smtClean="0"/>
              <a:t>Rôle du maire essentiel :</a:t>
            </a:r>
          </a:p>
          <a:p>
            <a:pPr lvl="1"/>
            <a:r>
              <a:rPr lang="fr-FR" dirty="0" smtClean="0"/>
              <a:t>Prévention des risques (entreprises, scolaires, seniors…)</a:t>
            </a:r>
          </a:p>
          <a:p>
            <a:pPr lvl="1"/>
            <a:r>
              <a:rPr lang="fr-FR" dirty="0" smtClean="0"/>
              <a:t>Gestion de crise</a:t>
            </a:r>
          </a:p>
          <a:p>
            <a:pPr>
              <a:buNone/>
            </a:pPr>
            <a:endParaRPr lang="fr-FR" dirty="0" smtClean="0"/>
          </a:p>
          <a:p>
            <a:r>
              <a:rPr lang="fr-FR" dirty="0" smtClean="0"/>
              <a:t>Outils mis en place à l’échelle communale :</a:t>
            </a:r>
          </a:p>
          <a:p>
            <a:pPr lvl="1"/>
            <a:r>
              <a:rPr lang="fr-FR" dirty="0" smtClean="0"/>
              <a:t>Plan communal de sauvegarde</a:t>
            </a:r>
          </a:p>
          <a:p>
            <a:pPr lvl="1"/>
            <a:r>
              <a:rPr lang="fr-FR" dirty="0" smtClean="0"/>
              <a:t>Plan de continuité d’activité</a:t>
            </a:r>
          </a:p>
          <a:p>
            <a:pPr lvl="1"/>
            <a:endParaRPr lang="fr-FR" dirty="0" smtClean="0"/>
          </a:p>
          <a:p>
            <a:pPr lvl="1">
              <a:buNone/>
            </a:pPr>
            <a:endParaRPr lang="fr-FR" dirty="0" smtClean="0"/>
          </a:p>
          <a:p>
            <a:pPr lvl="1">
              <a:buNone/>
            </a:pPr>
            <a:endParaRPr lang="fr-FR" dirty="0" smtClean="0"/>
          </a:p>
          <a:p>
            <a:endParaRPr lang="fr-FR" dirty="0" smtClean="0"/>
          </a:p>
          <a:p>
            <a:pPr>
              <a:buNone/>
            </a:pPr>
            <a:endParaRPr lang="fr-FR"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 noter :</a:t>
            </a:r>
            <a:endParaRPr lang="fr-FR" dirty="0"/>
          </a:p>
        </p:txBody>
      </p:sp>
      <p:sp>
        <p:nvSpPr>
          <p:cNvPr id="3" name="Espace réservé du contenu 2"/>
          <p:cNvSpPr>
            <a:spLocks noGrp="1"/>
          </p:cNvSpPr>
          <p:nvPr>
            <p:ph sz="quarter" idx="1"/>
          </p:nvPr>
        </p:nvSpPr>
        <p:spPr>
          <a:xfrm>
            <a:off x="467544" y="1916832"/>
            <a:ext cx="7467600" cy="3024336"/>
          </a:xfrm>
        </p:spPr>
        <p:txBody>
          <a:bodyPr>
            <a:normAutofit/>
          </a:bodyPr>
          <a:lstStyle/>
          <a:p>
            <a:r>
              <a:rPr lang="fr-FR" dirty="0" smtClean="0"/>
              <a:t>Atelier grand public : samedi 12 mars 2016</a:t>
            </a:r>
          </a:p>
          <a:p>
            <a:endParaRPr lang="fr-FR" dirty="0" smtClean="0"/>
          </a:p>
          <a:p>
            <a:endParaRPr lang="fr-FR" dirty="0" smtClean="0"/>
          </a:p>
          <a:p>
            <a:r>
              <a:rPr lang="fr-FR" dirty="0" smtClean="0"/>
              <a:t>Avril 2016 : sortie AGIR pour visiter les lacs-réservoirs</a:t>
            </a:r>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916832"/>
            <a:ext cx="7467600" cy="1733054"/>
          </a:xfrm>
        </p:spPr>
        <p:txBody>
          <a:bodyPr>
            <a:noAutofit/>
          </a:bodyPr>
          <a:lstStyle/>
          <a:p>
            <a:pPr algn="ctr"/>
            <a:r>
              <a:rPr lang="fr-FR" sz="4000" dirty="0" smtClean="0"/>
              <a:t>MERCI DE VOTRE ATTENTION !!!</a:t>
            </a:r>
            <a:endParaRPr lang="fr-FR" sz="4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1131</TotalTime>
  <Words>1522</Words>
  <Application>Microsoft Office PowerPoint</Application>
  <PresentationFormat>Affichage à l'écran (4:3)</PresentationFormat>
  <Paragraphs>192</Paragraphs>
  <Slides>35</Slides>
  <Notes>22</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Oriel</vt:lpstr>
      <vt:lpstr>      Ateliers participatifs  de prévention du risque inondation</vt:lpstr>
      <vt:lpstr>Diapositive 2</vt:lpstr>
      <vt:lpstr>Qu’est-ce qu’une inondation ?</vt:lpstr>
      <vt:lpstr>Diapositive 4</vt:lpstr>
      <vt:lpstr>Avez-vous déjà été confrontés à une inondation ou tout autre risque naturel ?</vt:lpstr>
      <vt:lpstr>Diapositive 6</vt:lpstr>
      <vt:lpstr>Diapositive 7</vt:lpstr>
      <vt:lpstr>Diapositive 8</vt:lpstr>
      <vt:lpstr>Une inondation majeure s’est-elle déjà produite en Île-de-France ?</vt:lpstr>
      <vt:lpstr>1) CONNAITRE LES RISQUES</vt:lpstr>
      <vt:lpstr>1) CONNAITRE LES RISQUES</vt:lpstr>
      <vt:lpstr>1) CONNAITRE LES RISQUES</vt:lpstr>
      <vt:lpstr>1) CONNAITRE LES RISQUES</vt:lpstr>
      <vt:lpstr>1) CONNAITRE LES RISQUES</vt:lpstr>
      <vt:lpstr>Quelles sont les caractéristiques des inondations en Île-de-France ?</vt:lpstr>
      <vt:lpstr>1) CONNAITRE LES RISQUES</vt:lpstr>
      <vt:lpstr>1) CONNAITRE LES RISQUES</vt:lpstr>
      <vt:lpstr>1) CONNAITRE LES RISQUES</vt:lpstr>
      <vt:lpstr>Diapositive 19</vt:lpstr>
      <vt:lpstr>Diapositive 20</vt:lpstr>
      <vt:lpstr>Diapositive 21</vt:lpstr>
      <vt:lpstr>Et les pouvoirs publics ?</vt:lpstr>
      <vt:lpstr>Diapositive 23</vt:lpstr>
      <vt:lpstr>Diapositive 24</vt:lpstr>
      <vt:lpstr>Comment, en tant que citoyen, puis-je m’y préparer concrètement ?</vt:lpstr>
      <vt:lpstr>2) PREPARER SON PLAN D’URGENCE</vt:lpstr>
      <vt:lpstr>Diapositive 27</vt:lpstr>
      <vt:lpstr>4) EN PARLER AUTOUR DE SOI</vt:lpstr>
      <vt:lpstr>4) EN PARLER AUTOUR DE SOI</vt:lpstr>
      <vt:lpstr>4) EN PARLER AUTOUR DE SOI</vt:lpstr>
      <vt:lpstr>4) EN PARLER AUTOUR DE SOI</vt:lpstr>
      <vt:lpstr>DONC :</vt:lpstr>
      <vt:lpstr>Votre commune se prépare également !</vt:lpstr>
      <vt:lpstr>A noter :</vt:lpstr>
      <vt:lpstr>MERCI DE VOTRE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prévention des personnes âgées au risque d’inondation</dc:title>
  <dc:creator>marion.cauvin</dc:creator>
  <cp:lastModifiedBy>marion.cauvin</cp:lastModifiedBy>
  <cp:revision>102</cp:revision>
  <dcterms:created xsi:type="dcterms:W3CDTF">2015-10-14T12:30:30Z</dcterms:created>
  <dcterms:modified xsi:type="dcterms:W3CDTF">2016-06-24T14:30:50Z</dcterms:modified>
</cp:coreProperties>
</file>