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B0F20-56C1-48EC-AAF8-65AA19253662}" type="datetimeFigureOut">
              <a:rPr lang="fr-FR" smtClean="0"/>
              <a:t>15/11/2016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78234-45A7-4929-97BD-4BEB42EC1BB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0F34C-1FA0-4EFE-BE98-96B1BF36652D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56C58-93F1-4F98-9258-670E6A9A0D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Frédéric </a:t>
            </a:r>
            <a:r>
              <a:rPr lang="fr-FR" dirty="0" err="1" smtClean="0"/>
              <a:t>gache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6C58-93F1-4F98-9258-670E6A9A0DD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 Cauvin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6C58-93F1-4F98-9258-670E6A9A0DD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 Cauvin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6C58-93F1-4F98-9258-670E6A9A0DD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Frédéric </a:t>
            </a:r>
            <a:r>
              <a:rPr lang="fr-FR" dirty="0" err="1" smtClean="0"/>
              <a:t>gache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6C58-93F1-4F98-9258-670E6A9A0DD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Frédéric Gache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87338-0ED6-467D-A961-32BB3B60FF08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 Cauvin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87338-0ED6-467D-A961-32BB3B60FF0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 Cauvin, Vincent</a:t>
            </a:r>
            <a:r>
              <a:rPr lang="fr-FR" baseline="0" dirty="0" smtClean="0"/>
              <a:t> Cayol et Pauline Hamon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6C58-93F1-4F98-9258-670E6A9A0DD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Vincent </a:t>
            </a:r>
            <a:r>
              <a:rPr lang="fr-FR" dirty="0" smtClean="0"/>
              <a:t>Cayol : outils + canaux de diffusion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6C58-93F1-4F98-9258-670E6A9A0DD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Pauline Hamon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6C58-93F1-4F98-9258-670E6A9A0DD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 Cauvin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6C58-93F1-4F98-9258-670E6A9A0DD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Marion Cauvin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887338-0ED6-467D-A961-32BB3B60FF08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26" name="Picture 2" descr="S:\Evénements\Colloques 2016\Irisés9\Visuel\déclinaisons IRISES 9\Grands formats\20160519-IRISES-A3paysa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" y="-27384"/>
            <a:ext cx="9180000" cy="64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115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466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346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6031" y="478366"/>
            <a:ext cx="5070122" cy="184856"/>
          </a:xfrm>
          <a:prstGeom prst="rect">
            <a:avLst/>
          </a:prstGeom>
          <a:noFill/>
        </p:spPr>
        <p:txBody>
          <a:bodyPr lIns="0" tIns="0" rIns="0" bIns="0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et le numéro du chapitre</a:t>
            </a:r>
          </a:p>
          <a:p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436031" y="754944"/>
            <a:ext cx="8369301" cy="6843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e l'image de la bibliothèque 14"/>
          <p:cNvSpPr>
            <a:spLocks noGrp="1"/>
          </p:cNvSpPr>
          <p:nvPr>
            <p:ph type="clipArt" sz="quarter" idx="12"/>
          </p:nvPr>
        </p:nvSpPr>
        <p:spPr>
          <a:xfrm>
            <a:off x="436563" y="1552575"/>
            <a:ext cx="3517900" cy="4543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pPr lvl="0"/>
            <a:r>
              <a:rPr lang="fr-FR" noProof="0" dirty="0" smtClean="0"/>
              <a:t>Cliquez sur l'icône pour ajouter une image de la bibliothèque</a:t>
            </a:r>
            <a:endParaRPr lang="fr-FR" noProof="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3"/>
          </p:nvPr>
        </p:nvSpPr>
        <p:spPr>
          <a:xfrm>
            <a:off x="4179888" y="1552575"/>
            <a:ext cx="4625443" cy="4543425"/>
          </a:xfrm>
          <a:prstGeom prst="rect">
            <a:avLst/>
          </a:prstGeom>
        </p:spPr>
        <p:txBody>
          <a:bodyPr wrap="square"/>
          <a:lstStyle>
            <a:lvl1pPr indent="0">
              <a:buClr>
                <a:srgbClr val="0066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>
              <a:buClr>
                <a:srgbClr val="0066CC"/>
              </a:buClr>
              <a:buFont typeface="Arial" pitchFamily="34" charset="0"/>
              <a:buChar char="•"/>
              <a:defRPr sz="1600"/>
            </a:lvl2pPr>
            <a:lvl3pPr>
              <a:buClr>
                <a:srgbClr val="0066CC"/>
              </a:buClr>
              <a:buFont typeface="Calibri" pitchFamily="34" charset="0"/>
              <a:buChar char="–"/>
              <a:defRPr sz="1600"/>
            </a:lvl3pPr>
            <a:lvl4pPr>
              <a:buClr>
                <a:srgbClr val="0066CC"/>
              </a:buClr>
              <a:buFont typeface="Arial" pitchFamily="34" charset="0"/>
              <a:buChar char="-"/>
              <a:defRPr sz="16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436563" y="6577013"/>
            <a:ext cx="5621337" cy="146050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 dirty="0" smtClean="0"/>
              <a:t>Cliquez pour modifier le nom du projet et la date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6031" y="754944"/>
            <a:ext cx="8369301" cy="6843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6031" y="478366"/>
            <a:ext cx="5070122" cy="184856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et le numéro du chapitre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2"/>
          </p:nvPr>
        </p:nvSpPr>
        <p:spPr>
          <a:xfrm>
            <a:off x="1081086" y="1669144"/>
            <a:ext cx="7724245" cy="4390570"/>
          </a:xfrm>
          <a:prstGeom prst="rect">
            <a:avLst/>
          </a:prstGeom>
        </p:spPr>
        <p:txBody>
          <a:bodyPr wrap="square"/>
          <a:lstStyle>
            <a:lvl1pPr indent="0">
              <a:buClr>
                <a:srgbClr val="0066CC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1pPr>
            <a:lvl2pPr indent="0">
              <a:buClr>
                <a:srgbClr val="0066CC"/>
              </a:buClr>
              <a:buFont typeface="Arial" pitchFamily="34" charset="0"/>
              <a:buChar char="•"/>
              <a:defRPr sz="1600"/>
            </a:lvl2pPr>
            <a:lvl3pPr indent="0">
              <a:buClr>
                <a:srgbClr val="0066CC"/>
              </a:buClr>
              <a:buFont typeface="Calibri" pitchFamily="34" charset="0"/>
              <a:buChar char="–"/>
              <a:defRPr sz="1600"/>
            </a:lvl3pPr>
            <a:lvl4pPr indent="0">
              <a:buClr>
                <a:srgbClr val="0066CC"/>
              </a:buClr>
              <a:buFont typeface="Arial" pitchFamily="34" charset="0"/>
              <a:buChar char="-"/>
              <a:defRPr sz="16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436563" y="6577013"/>
            <a:ext cx="5767387" cy="146050"/>
          </a:xfrm>
          <a:prstGeom prst="rect">
            <a:avLst/>
          </a:prstGeom>
        </p:spPr>
        <p:txBody>
          <a:bodyPr/>
          <a:lstStyle>
            <a:lvl1pPr>
              <a:buNone/>
              <a:defRPr sz="10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 dirty="0" smtClean="0"/>
              <a:t>Cliquez pour modifier le nom du projet et la date de la présentation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621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217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197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996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59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808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81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3808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4277" y="126876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5209-110B-4898-8109-C1F783BB249C}" type="datetimeFigureOut">
              <a:rPr lang="fr-FR" smtClean="0"/>
              <a:pPr/>
              <a:t>15/11/2016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1609A-EEC8-4F29-B571-6AC70A9250C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050" name="Picture 2" descr="S:\Evénements\Colloques 2016\Irisés9\Visuel\déclinaisons IRISES 9\Grands formats\728x90 HD IRISES 20160519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1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24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42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1520" y="1700808"/>
            <a:ext cx="3871564" cy="4908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88024" y="1700808"/>
            <a:ext cx="3904585" cy="4908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9" name="Plus 8"/>
          <p:cNvSpPr/>
          <p:nvPr/>
        </p:nvSpPr>
        <p:spPr>
          <a:xfrm>
            <a:off x="1619672" y="1628800"/>
            <a:ext cx="1008112" cy="936104"/>
          </a:xfrm>
          <a:prstGeom prst="mathPlu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Moins 9"/>
          <p:cNvSpPr/>
          <p:nvPr/>
        </p:nvSpPr>
        <p:spPr>
          <a:xfrm>
            <a:off x="6228184" y="1916832"/>
            <a:ext cx="958467" cy="556353"/>
          </a:xfrm>
          <a:prstGeom prst="mathMinu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4499992" y="1628800"/>
            <a:ext cx="0" cy="46601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13"/>
          <p:cNvSpPr>
            <a:spLocks noGrp="1"/>
          </p:cNvSpPr>
          <p:nvPr>
            <p:ph idx="13"/>
          </p:nvPr>
        </p:nvSpPr>
        <p:spPr>
          <a:xfrm>
            <a:off x="4644008" y="2662224"/>
            <a:ext cx="4176464" cy="41957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2000" dirty="0" smtClean="0"/>
              <a:t> Délais relativement contraints + période estivale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 Une stratégie de communication incrémentée au fil de l’eau =&gt; peu de retombées médiatiques</a:t>
            </a:r>
          </a:p>
          <a:p>
            <a:pPr>
              <a:spcAft>
                <a:spcPts val="600"/>
              </a:spcAft>
            </a:pPr>
            <a:r>
              <a:rPr lang="fr-FR" sz="2000" dirty="0" smtClean="0"/>
              <a:t> Une évaluation qualitative </a:t>
            </a:r>
            <a:r>
              <a:rPr lang="fr-FR" sz="2000" dirty="0" smtClean="0"/>
              <a:t>à consolider</a:t>
            </a:r>
            <a:endParaRPr lang="fr-FR" sz="2000" dirty="0" smtClean="0"/>
          </a:p>
          <a:p>
            <a:pPr>
              <a:spcAft>
                <a:spcPts val="600"/>
              </a:spcAft>
            </a:pPr>
            <a:r>
              <a:rPr lang="fr-FR" sz="2000" dirty="0" smtClean="0"/>
              <a:t> Il s’agit d’une 1ère phase modeste qui sera complétée dans les années à venir </a:t>
            </a:r>
          </a:p>
          <a:p>
            <a:endParaRPr lang="fr-FR" sz="1800" dirty="0" smtClean="0"/>
          </a:p>
          <a:p>
            <a:pPr>
              <a:buNone/>
            </a:pPr>
            <a:endParaRPr lang="fr-FR" sz="1800" dirty="0"/>
          </a:p>
        </p:txBody>
      </p:sp>
      <p:sp>
        <p:nvSpPr>
          <p:cNvPr id="15" name="Espace réservé du contenu 13"/>
          <p:cNvSpPr txBox="1">
            <a:spLocks/>
          </p:cNvSpPr>
          <p:nvPr/>
        </p:nvSpPr>
        <p:spPr>
          <a:xfrm>
            <a:off x="0" y="2564904"/>
            <a:ext cx="4211960" cy="4509120"/>
          </a:xfrm>
          <a:prstGeom prst="rect">
            <a:avLst/>
          </a:prstGeom>
        </p:spPr>
        <p:txBody>
          <a:bodyPr wrap="square"/>
          <a:lstStyle/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Lancement d’une démarche « pilote » à l’échelle de l’IDF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pour mobiliser les réseaux de voisinage de proximité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2000" baseline="0" dirty="0" smtClean="0">
                <a:latin typeface="+mn-lt"/>
                <a:cs typeface="ＭＳ Ｐゴシック" charset="-128"/>
              </a:rPr>
              <a:t> Une communication à la fois matérialisée et digitale 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2000" dirty="0" smtClean="0">
                <a:latin typeface="+mn-lt"/>
                <a:cs typeface="ＭＳ Ｐゴシック" charset="-128"/>
              </a:rPr>
              <a:t> Message territorialisé + d’actualité (crues juin 2016)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sz="2000" noProof="0" dirty="0" smtClean="0">
                <a:latin typeface="+mn-lt"/>
                <a:cs typeface="ＭＳ Ｐゴシック" charset="-128"/>
              </a:rPr>
              <a:t>Important d’avoir une date liée à un évènement particulier = un objectif commun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itre 2"/>
          <p:cNvSpPr txBox="1">
            <a:spLocks/>
          </p:cNvSpPr>
          <p:nvPr/>
        </p:nvSpPr>
        <p:spPr>
          <a:xfrm>
            <a:off x="251520" y="1124744"/>
            <a:ext cx="3995936" cy="684389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UN PREMIER BILAN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84168" y="3789040"/>
            <a:ext cx="2792663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131840" y="3789040"/>
            <a:ext cx="2792663" cy="25202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4283968" y="1700808"/>
            <a:ext cx="5161878" cy="602151"/>
          </a:xfrm>
        </p:spPr>
        <p:txBody>
          <a:bodyPr>
            <a:normAutofit/>
          </a:bodyPr>
          <a:lstStyle/>
          <a:p>
            <a:pPr marL="342900" lvl="2" indent="0">
              <a:buNone/>
            </a:pPr>
            <a:r>
              <a:rPr lang="fr-FR" sz="2200" b="1" dirty="0" smtClean="0"/>
              <a:t>21 056 € TTC </a:t>
            </a:r>
            <a:r>
              <a:rPr lang="fr-FR" sz="2200" dirty="0" smtClean="0"/>
              <a:t>(</a:t>
            </a:r>
            <a:r>
              <a:rPr lang="fr-FR" sz="2200" dirty="0" smtClean="0"/>
              <a:t>8 </a:t>
            </a:r>
            <a:r>
              <a:rPr lang="fr-FR" sz="2200" dirty="0" smtClean="0"/>
              <a:t>880 € de </a:t>
            </a:r>
            <a:r>
              <a:rPr lang="fr-FR" sz="2200" dirty="0" smtClean="0"/>
              <a:t>subventions)</a:t>
            </a:r>
            <a:endParaRPr lang="fr-FR" sz="2200" b="1" dirty="0" smtClean="0"/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179512" y="1196752"/>
            <a:ext cx="2987824" cy="684389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UN</a:t>
            </a:r>
            <a:r>
              <a:rPr kumimoji="0" lang="fr-FR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PREMIER BILAN</a:t>
            </a:r>
            <a:endParaRPr kumimoji="0" lang="fr-FR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1871358" cy="962344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2787449" cy="754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3789040"/>
            <a:ext cx="2792663" cy="25202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11" descr="C:\Users\marion.cauvin\AppData\Local\Microsoft\Windows\Temporary Internet Files\Content.Outlook\HJVE2DWM\logo CASVP 640 pixel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3991" y="2924944"/>
            <a:ext cx="3130009" cy="401032"/>
          </a:xfrm>
          <a:prstGeom prst="rect">
            <a:avLst/>
          </a:prstGeom>
          <a:noFill/>
        </p:spPr>
      </p:pic>
      <p:sp>
        <p:nvSpPr>
          <p:cNvPr id="15" name="Espace réservé du contenu 4"/>
          <p:cNvSpPr txBox="1">
            <a:spLocks/>
          </p:cNvSpPr>
          <p:nvPr/>
        </p:nvSpPr>
        <p:spPr>
          <a:xfrm>
            <a:off x="0" y="3789041"/>
            <a:ext cx="2843808" cy="2520280"/>
          </a:xfrm>
          <a:prstGeom prst="rect">
            <a:avLst/>
          </a:prstGeom>
        </p:spPr>
        <p:txBody>
          <a:bodyPr wrap="square"/>
          <a:lstStyle/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638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kits téléchargés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latin typeface="+mn-lt"/>
                <a:cs typeface="ＭＳ Ｐゴシック" charset="-128"/>
              </a:rPr>
              <a:t> 391 kits demandés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latin typeface="+mn-lt"/>
                <a:cs typeface="ＭＳ Ｐゴシック" charset="-128"/>
              </a:rPr>
              <a:t> 1 500 retours campagne e-mailing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4 332 personnes atteintes via réseaux sociaux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2843808" y="3861048"/>
            <a:ext cx="3050033" cy="2717233"/>
          </a:xfrm>
          <a:prstGeom prst="rect">
            <a:avLst/>
          </a:prstGeom>
        </p:spPr>
        <p:txBody>
          <a:bodyPr wrap="square"/>
          <a:lstStyle/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Page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dédiée : 609 consultations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baseline="0" dirty="0" smtClean="0">
                <a:latin typeface="+mn-lt"/>
                <a:cs typeface="ＭＳ Ｐゴシック" charset="-128"/>
              </a:rPr>
              <a:t> Article du blog : 364 vues </a:t>
            </a:r>
          </a:p>
          <a:p>
            <a:pPr marL="342900" lvl="0" eaLnBrk="0" hangingPunct="0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dirty="0" smtClean="0">
                <a:latin typeface="+mn-lt"/>
                <a:cs typeface="ＭＳ Ｐゴシック" charset="-128"/>
              </a:rPr>
              <a:t>Newsletter : 30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% de taux d’ouverture et 15 % de taux de clic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5796136" y="3861048"/>
            <a:ext cx="3024336" cy="2717233"/>
          </a:xfrm>
          <a:prstGeom prst="rect">
            <a:avLst/>
          </a:prstGeom>
        </p:spPr>
        <p:txBody>
          <a:bodyPr wrap="square"/>
          <a:lstStyle/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5 000 guides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diffusés</a:t>
            </a:r>
            <a:endParaRPr kumimoji="0" lang="fr-F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baseline="0" dirty="0" smtClean="0">
                <a:latin typeface="+mn-lt"/>
                <a:cs typeface="ＭＳ Ｐゴシック" charset="-128"/>
              </a:rPr>
              <a:t> Article Paris Info Senior tiré</a:t>
            </a:r>
            <a:r>
              <a:rPr lang="fr-FR" dirty="0" smtClean="0">
                <a:latin typeface="+mn-lt"/>
                <a:cs typeface="ＭＳ Ｐゴシック" charset="-128"/>
              </a:rPr>
              <a:t> à 23 000 exemplaires 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dirty="0" smtClean="0">
                <a:latin typeface="+mn-lt"/>
                <a:cs typeface="ＭＳ Ｐゴシック" charset="-128"/>
              </a:rPr>
              <a:t>6 000 mails « Info Risques » envoyés aux agents 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196752"/>
            <a:ext cx="1362655" cy="1310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251520" y="1196752"/>
            <a:ext cx="3168352" cy="6843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PERSPECTIVES</a:t>
            </a:r>
            <a:endParaRPr lang="fr-FR" dirty="0"/>
          </a:p>
        </p:txBody>
      </p:sp>
      <p:grpSp>
        <p:nvGrpSpPr>
          <p:cNvPr id="2" name="Groupe 12"/>
          <p:cNvGrpSpPr/>
          <p:nvPr/>
        </p:nvGrpSpPr>
        <p:grpSpPr>
          <a:xfrm>
            <a:off x="4355976" y="1916832"/>
            <a:ext cx="4788024" cy="2068083"/>
            <a:chOff x="2082188" y="867178"/>
            <a:chExt cx="4935823" cy="2140091"/>
          </a:xfrm>
        </p:grpSpPr>
        <p:pic>
          <p:nvPicPr>
            <p:cNvPr id="14" name="Image 13" descr="Fem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2188" y="867178"/>
              <a:ext cx="4935823" cy="214009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014050" y="867178"/>
              <a:ext cx="3299292" cy="576032"/>
            </a:xfrm>
            <a:prstGeom prst="rect">
              <a:avLst/>
            </a:prstGeom>
            <a:solidFill>
              <a:srgbClr val="B6FCEB"/>
            </a:solidFill>
            <a:ln>
              <a:solidFill>
                <a:srgbClr val="B6FCE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2"/>
                  </a:solidFill>
                </a:rPr>
                <a:t>S’ENTRAIDER, CA SE PRÉPARE !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304256" cy="2206618"/>
          </a:xfrm>
          <a:prstGeom prst="rect">
            <a:avLst/>
          </a:prstGeom>
          <a:noFill/>
        </p:spPr>
      </p:pic>
      <p:sp>
        <p:nvSpPr>
          <p:cNvPr id="9" name="Espace réservé du contenu 4"/>
          <p:cNvSpPr txBox="1">
            <a:spLocks/>
          </p:cNvSpPr>
          <p:nvPr/>
        </p:nvSpPr>
        <p:spPr>
          <a:xfrm>
            <a:off x="0" y="1700808"/>
            <a:ext cx="4392488" cy="5373216"/>
          </a:xfrm>
          <a:prstGeom prst="rect">
            <a:avLst/>
          </a:prstGeom>
        </p:spPr>
        <p:txBody>
          <a:bodyPr wrap="square"/>
          <a:lstStyle/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lvl="0" eaLnBrk="0" hangingPunct="0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Diffusion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d’une vidéo illustrant l’opération</a:t>
            </a:r>
            <a:endParaRPr lang="fr-FR" sz="2000" dirty="0" smtClean="0">
              <a:latin typeface="+mn-lt"/>
              <a:cs typeface="ＭＳ Ｐゴシック" charset="-128"/>
            </a:endParaRPr>
          </a:p>
          <a:p>
            <a:pPr marL="342900" lvl="0" eaLnBrk="0" hangingPunct="0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fr-FR" sz="2000" dirty="0" smtClean="0">
                <a:latin typeface="+mn-lt"/>
                <a:cs typeface="ＭＳ Ｐゴシック" charset="-128"/>
              </a:rPr>
              <a:t> </a:t>
            </a:r>
            <a:r>
              <a:rPr lang="fr-FR" sz="2000" b="1" dirty="0" smtClean="0">
                <a:cs typeface="ＭＳ Ｐゴシック" charset="-128"/>
              </a:rPr>
              <a:t>Diversifier les partenaires </a:t>
            </a:r>
            <a:r>
              <a:rPr lang="fr-FR" sz="2000" b="1" dirty="0" smtClean="0">
                <a:latin typeface="+mn-lt"/>
                <a:cs typeface="ＭＳ Ｐゴシック" charset="-128"/>
              </a:rPr>
              <a:t>relais </a:t>
            </a:r>
            <a:r>
              <a:rPr lang="fr-FR" sz="2000" dirty="0" smtClean="0">
                <a:latin typeface="+mn-lt"/>
                <a:cs typeface="ＭＳ Ｐゴシック" charset="-128"/>
              </a:rPr>
              <a:t>pour toucher davantage de voisins : gardiens immeuble, bailleurs sociaux….</a:t>
            </a:r>
          </a:p>
          <a:p>
            <a:pPr marL="342900" eaLnBrk="0" hangingPunct="0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fr-FR" sz="2000" dirty="0" smtClean="0">
                <a:latin typeface="+mn-lt"/>
                <a:cs typeface="ＭＳ Ｐゴシック" charset="-128"/>
              </a:rPr>
              <a:t> </a:t>
            </a:r>
            <a:r>
              <a:rPr lang="fr-FR" sz="2000" b="1" dirty="0" smtClean="0">
                <a:latin typeface="+mn-lt"/>
                <a:cs typeface="ＭＳ Ｐゴシック" charset="-128"/>
              </a:rPr>
              <a:t>Recruter, former et animer </a:t>
            </a:r>
            <a:r>
              <a:rPr lang="fr-FR" sz="2000" dirty="0" smtClean="0">
                <a:latin typeface="+mn-lt"/>
                <a:cs typeface="ＭＳ Ｐゴシック" charset="-128"/>
              </a:rPr>
              <a:t>un réseau de voisins « référents risque inondation »</a:t>
            </a:r>
          </a:p>
          <a:p>
            <a:pPr marL="342900" eaLnBrk="0" hangingPunct="0">
              <a:spcBef>
                <a:spcPct val="20000"/>
              </a:spcBef>
              <a:spcAft>
                <a:spcPts val="600"/>
              </a:spcAft>
              <a:buClr>
                <a:srgbClr val="0066CC"/>
              </a:buClr>
              <a:buFont typeface="Wingdings" pitchFamily="2" charset="2"/>
              <a:buChar char="§"/>
            </a:pPr>
            <a:r>
              <a:rPr lang="fr-FR" sz="2000" dirty="0" smtClean="0">
                <a:latin typeface="+mn-lt"/>
                <a:cs typeface="ＭＳ Ｐゴシック" charset="-128"/>
              </a:rPr>
              <a:t> Organiser </a:t>
            </a:r>
            <a:r>
              <a:rPr lang="fr-FR" sz="2000" b="1" dirty="0" smtClean="0">
                <a:latin typeface="+mn-lt"/>
                <a:cs typeface="ＭＳ Ｐゴシック" charset="-128"/>
              </a:rPr>
              <a:t>2 opérations par an </a:t>
            </a:r>
          </a:p>
          <a:p>
            <a:pPr marL="342900" lvl="0"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§"/>
            </a:pPr>
            <a:endParaRPr lang="fr-FR" sz="1600" dirty="0" smtClean="0">
              <a:latin typeface="+mn-lt"/>
              <a:cs typeface="ＭＳ Ｐゴシック" charset="-128"/>
            </a:endParaRPr>
          </a:p>
          <a:p>
            <a:r>
              <a:rPr lang="fr-FR" sz="1600" dirty="0" smtClean="0">
                <a:latin typeface="+mn-lt"/>
                <a:cs typeface="ＭＳ Ｐゴシック" charset="-128"/>
              </a:rPr>
              <a:t> </a:t>
            </a:r>
            <a:endParaRPr lang="fr-FR" sz="1600" dirty="0" smtClean="0"/>
          </a:p>
          <a:p>
            <a:endParaRPr lang="fr-FR" sz="1600" dirty="0" smtClean="0"/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endParaRPr lang="fr-FR" sz="1600" dirty="0" smtClean="0"/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24249" y="2776251"/>
            <a:ext cx="7568589" cy="1145082"/>
          </a:xfrm>
        </p:spPr>
        <p:txBody>
          <a:bodyPr/>
          <a:lstStyle/>
          <a:p>
            <a:r>
              <a:rPr lang="fr-F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MERCI POUR VOTRE ATTENTION !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llustration Tw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4494272"/>
          </a:xfrm>
          <a:prstGeom prst="rect">
            <a:avLst/>
          </a:prstGeom>
        </p:spPr>
      </p:pic>
      <p:pic>
        <p:nvPicPr>
          <p:cNvPr id="7" name="Picture 2" descr="Q:\COMMUNICATION\LOGO\LOGO EPTB 2011 version définitive\LOGO_long\LOGO_long_jpeg\LOGO_long_qua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6742"/>
            <a:ext cx="2987824" cy="642837"/>
          </a:xfrm>
          <a:prstGeom prst="rect">
            <a:avLst/>
          </a:prstGeom>
          <a:noFill/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021288"/>
            <a:ext cx="1296144" cy="666541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093296"/>
            <a:ext cx="2016224" cy="546061"/>
          </a:xfrm>
          <a:prstGeom prst="rect">
            <a:avLst/>
          </a:prstGeom>
        </p:spPr>
      </p:pic>
      <p:pic>
        <p:nvPicPr>
          <p:cNvPr id="10" name="Picture 11" descr="C:\Users\marion.cauvin\AppData\Local\Microsoft\Windows\Temporary Internet Files\Content.Outlook\HJVE2DWM\logo CASVP 640 pixel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1712" y="6165304"/>
            <a:ext cx="2592288" cy="332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72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1619672" y="2492896"/>
            <a:ext cx="5066382" cy="3716256"/>
          </a:xfrm>
        </p:spPr>
        <p:txBody>
          <a:bodyPr/>
          <a:lstStyle/>
          <a:p>
            <a:r>
              <a:rPr lang="fr-FR" sz="2800" dirty="0" smtClean="0"/>
              <a:t> Contexte global</a:t>
            </a:r>
          </a:p>
          <a:p>
            <a:r>
              <a:rPr lang="fr-FR" sz="2800" dirty="0" smtClean="0"/>
              <a:t> Les acteurs </a:t>
            </a:r>
          </a:p>
          <a:p>
            <a:r>
              <a:rPr lang="fr-FR" sz="2800" dirty="0" smtClean="0"/>
              <a:t> Les outils</a:t>
            </a:r>
          </a:p>
          <a:p>
            <a:r>
              <a:rPr lang="fr-FR" sz="2800" dirty="0" smtClean="0"/>
              <a:t> Quelques messages</a:t>
            </a:r>
          </a:p>
          <a:p>
            <a:r>
              <a:rPr lang="fr-FR" sz="2800" dirty="0" smtClean="0"/>
              <a:t> Un premier bilan</a:t>
            </a:r>
          </a:p>
          <a:p>
            <a:r>
              <a:rPr lang="fr-FR" sz="2800" dirty="0" smtClean="0"/>
              <a:t> Perspectives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7" name="Titre 8"/>
          <p:cNvSpPr txBox="1">
            <a:spLocks/>
          </p:cNvSpPr>
          <p:nvPr/>
        </p:nvSpPr>
        <p:spPr>
          <a:xfrm>
            <a:off x="395536" y="1340768"/>
            <a:ext cx="8369301" cy="684389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ＭＳ Ｐゴシック" charset="-128"/>
              </a:rPr>
              <a:t>Sommaire</a:t>
            </a:r>
            <a:r>
              <a:rPr lang="fr-FR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ＭＳ Ｐゴシック" charset="-128"/>
              </a:rPr>
              <a:t> </a:t>
            </a:r>
            <a:endParaRPr kumimoji="0" lang="fr-FR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7544" y="5157192"/>
            <a:ext cx="79928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7544" y="3573016"/>
            <a:ext cx="79928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544" y="2060848"/>
            <a:ext cx="7992888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7" name="Titre 8"/>
          <p:cNvSpPr txBox="1">
            <a:spLocks/>
          </p:cNvSpPr>
          <p:nvPr/>
        </p:nvSpPr>
        <p:spPr>
          <a:xfrm>
            <a:off x="179512" y="1340768"/>
            <a:ext cx="8369301" cy="684389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CONTEXTE GLOBAL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251520" y="1916832"/>
            <a:ext cx="8640960" cy="45365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 </a:t>
            </a:r>
            <a:r>
              <a:rPr lang="fr-FR" sz="2200" dirty="0" smtClean="0"/>
              <a:t>En région </a:t>
            </a:r>
            <a:r>
              <a:rPr lang="fr-FR" sz="2200" dirty="0" smtClean="0"/>
              <a:t>Ile-de-France : </a:t>
            </a:r>
            <a:r>
              <a:rPr lang="fr-FR" sz="2200" dirty="0" smtClean="0"/>
              <a:t>plusieurs millions de personnes potentiellement impactées par une inondation majeure….</a:t>
            </a:r>
          </a:p>
          <a:p>
            <a:pPr>
              <a:buNone/>
            </a:pPr>
            <a:endParaRPr lang="fr-FR" sz="2200" dirty="0" smtClean="0"/>
          </a:p>
          <a:p>
            <a:pPr>
              <a:buNone/>
            </a:pPr>
            <a:endParaRPr lang="fr-FR" sz="2200" dirty="0" smtClean="0"/>
          </a:p>
          <a:p>
            <a:r>
              <a:rPr lang="fr-FR" sz="2200" dirty="0" smtClean="0"/>
              <a:t> </a:t>
            </a:r>
            <a:r>
              <a:rPr lang="fr-FR" sz="2200" dirty="0" smtClean="0"/>
              <a:t>EPTB </a:t>
            </a:r>
            <a:r>
              <a:rPr lang="fr-FR" sz="2200" dirty="0" smtClean="0"/>
              <a:t>Seine Grands Lacs = acteur de la prévention du risque d’inondations</a:t>
            </a:r>
          </a:p>
          <a:p>
            <a:pPr>
              <a:buNone/>
            </a:pPr>
            <a:endParaRPr lang="fr-FR" sz="2200" dirty="0" smtClean="0"/>
          </a:p>
          <a:p>
            <a:pPr>
              <a:buNone/>
            </a:pPr>
            <a:endParaRPr lang="fr-FR" sz="2200" dirty="0" smtClean="0"/>
          </a:p>
          <a:p>
            <a:r>
              <a:rPr lang="fr-FR" sz="2200" dirty="0" smtClean="0"/>
              <a:t> Sa </a:t>
            </a:r>
            <a:r>
              <a:rPr lang="fr-FR" sz="2200" dirty="0" smtClean="0"/>
              <a:t>stratégie : s’appuyer sur des relais existants pour améliorer la culture du risque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2"/>
          </p:nvPr>
        </p:nvSpPr>
        <p:spPr>
          <a:xfrm>
            <a:off x="0" y="1700808"/>
            <a:ext cx="6444208" cy="48245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sz="2200" b="1" dirty="0" smtClean="0"/>
              <a:t>  Un constat : </a:t>
            </a:r>
            <a:r>
              <a:rPr lang="fr-FR" sz="2200" dirty="0" smtClean="0"/>
              <a:t>les démarches de sensibilisation </a:t>
            </a:r>
            <a:r>
              <a:rPr lang="fr-FR" sz="2200" i="1" dirty="0" smtClean="0"/>
              <a:t>top-down</a:t>
            </a:r>
            <a:r>
              <a:rPr lang="fr-FR" sz="2200" dirty="0" smtClean="0"/>
              <a:t> ne fonctionnent pas…</a:t>
            </a:r>
          </a:p>
          <a:p>
            <a:pPr>
              <a:buNone/>
            </a:pPr>
            <a:endParaRPr lang="fr-FR" sz="2200" dirty="0" smtClean="0"/>
          </a:p>
          <a:p>
            <a:r>
              <a:rPr lang="fr-FR" sz="2200" b="1" dirty="0" smtClean="0"/>
              <a:t>  Un objectif : </a:t>
            </a:r>
            <a:r>
              <a:rPr lang="fr-FR" sz="2200" dirty="0" smtClean="0"/>
              <a:t>faire du voisinage de proximité un vecteur complémentaire de prévention au risque = implication citoyenne</a:t>
            </a:r>
          </a:p>
          <a:p>
            <a:pPr>
              <a:buNone/>
            </a:pPr>
            <a:endParaRPr lang="fr-FR" sz="2200" dirty="0" smtClean="0"/>
          </a:p>
          <a:p>
            <a:r>
              <a:rPr lang="fr-FR" sz="2200" dirty="0" smtClean="0">
                <a:solidFill>
                  <a:srgbClr val="FF0000"/>
                </a:solidFill>
              </a:rPr>
              <a:t> </a:t>
            </a:r>
            <a:r>
              <a:rPr lang="fr-FR" sz="2200" b="1" dirty="0" smtClean="0"/>
              <a:t>Une stratégie</a:t>
            </a:r>
            <a:r>
              <a:rPr lang="fr-FR" sz="2200" dirty="0" smtClean="0"/>
              <a:t> : proposer une démarche entre voisins</a:t>
            </a:r>
          </a:p>
          <a:p>
            <a:pPr>
              <a:buNone/>
            </a:pPr>
            <a:endParaRPr lang="fr-FR" sz="2200" dirty="0" smtClean="0"/>
          </a:p>
          <a:p>
            <a:r>
              <a:rPr lang="fr-FR" sz="2200" dirty="0" smtClean="0"/>
              <a:t> </a:t>
            </a:r>
            <a:r>
              <a:rPr lang="fr-FR" sz="2200" b="1" dirty="0" smtClean="0"/>
              <a:t>Cadre : </a:t>
            </a:r>
            <a:r>
              <a:rPr lang="fr-FR" sz="2200" dirty="0" smtClean="0"/>
              <a:t>Journée internationale de prévention des catastrophes, 13 octobre 2016, ONU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6146" name="AutoShape 2" descr="Résultat de recherche d'images pour &quot;Logo ON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" name="Image 14" descr="2016_09_28_17_12_13_Green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933056"/>
            <a:ext cx="1334039" cy="2105876"/>
          </a:xfrm>
          <a:prstGeom prst="rect">
            <a:avLst/>
          </a:prstGeom>
        </p:spPr>
      </p:pic>
      <p:pic>
        <p:nvPicPr>
          <p:cNvPr id="16" name="Image 15" descr="2016_09_28_17_11_24_G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149080"/>
            <a:ext cx="1406081" cy="18829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96752"/>
            <a:ext cx="1615342" cy="2337282"/>
          </a:xfrm>
          <a:prstGeom prst="rect">
            <a:avLst/>
          </a:prstGeom>
        </p:spPr>
      </p:pic>
      <p:sp>
        <p:nvSpPr>
          <p:cNvPr id="11" name="Titre 8"/>
          <p:cNvSpPr txBox="1">
            <a:spLocks noGrp="1"/>
          </p:cNvSpPr>
          <p:nvPr>
            <p:ph type="ctrTitle"/>
          </p:nvPr>
        </p:nvSpPr>
        <p:spPr>
          <a:xfrm>
            <a:off x="251520" y="1124744"/>
            <a:ext cx="4392488" cy="68421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CONTEXTE GLOBAL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1520" y="3338111"/>
            <a:ext cx="4032448" cy="31152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72000" y="3356992"/>
            <a:ext cx="4248472" cy="30653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0" y="4692734"/>
            <a:ext cx="4427984" cy="162848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</a:t>
            </a:r>
            <a:r>
              <a:rPr lang="fr-FR" sz="1800" b="1" dirty="0" smtClean="0"/>
              <a:t>17 ans </a:t>
            </a:r>
            <a:r>
              <a:rPr lang="fr-FR" sz="1800" dirty="0" smtClean="0"/>
              <a:t>d’expérience</a:t>
            </a:r>
          </a:p>
          <a:p>
            <a:r>
              <a:rPr lang="fr-FR" sz="1800" dirty="0" smtClean="0"/>
              <a:t> Créateurs de la «</a:t>
            </a:r>
            <a:r>
              <a:rPr lang="fr-FR" sz="1800" dirty="0"/>
              <a:t> </a:t>
            </a:r>
            <a:r>
              <a:rPr lang="fr-FR" sz="1800" b="1" dirty="0"/>
              <a:t>Fête </a:t>
            </a:r>
            <a:r>
              <a:rPr lang="fr-FR" sz="1800" b="1" dirty="0" smtClean="0"/>
              <a:t>des Voisins</a:t>
            </a:r>
            <a:r>
              <a:rPr lang="fr-FR" sz="1800" dirty="0" smtClean="0"/>
              <a:t> »</a:t>
            </a:r>
          </a:p>
          <a:p>
            <a:r>
              <a:rPr lang="fr-FR" sz="1800" dirty="0" smtClean="0"/>
              <a:t> 110 000 réseaux de particuliers dont </a:t>
            </a:r>
          </a:p>
          <a:p>
            <a:pPr>
              <a:buNone/>
            </a:pPr>
            <a:r>
              <a:rPr lang="fr-FR" sz="1800" b="1" dirty="0" smtClean="0"/>
              <a:t>25 000 en IDF</a:t>
            </a:r>
          </a:p>
          <a:p>
            <a:r>
              <a:rPr lang="fr-FR" sz="1800" dirty="0" smtClean="0"/>
              <a:t> </a:t>
            </a:r>
            <a:r>
              <a:rPr lang="fr-FR" sz="1800" b="1" dirty="0" smtClean="0"/>
              <a:t>1080</a:t>
            </a:r>
            <a:r>
              <a:rPr lang="fr-FR" sz="1800" dirty="0" smtClean="0"/>
              <a:t> partenaires collectivités 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332288" y="3777982"/>
            <a:ext cx="4625443" cy="1466047"/>
          </a:xfrm>
          <a:prstGeom prst="rect">
            <a:avLst/>
          </a:prstGeom>
        </p:spPr>
        <p:txBody>
          <a:bodyPr wrap="square"/>
          <a:lstStyle/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4283968" y="4437112"/>
            <a:ext cx="4519208" cy="2080123"/>
          </a:xfrm>
          <a:prstGeom prst="rect">
            <a:avLst/>
          </a:prstGeom>
        </p:spPr>
        <p:txBody>
          <a:bodyPr wrap="square"/>
          <a:lstStyle/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b="1" dirty="0" smtClean="0">
                <a:latin typeface="+mn-lt"/>
                <a:cs typeface="ＭＳ Ｐゴシック" charset="-128"/>
              </a:rPr>
              <a:t>1</a:t>
            </a:r>
            <a:r>
              <a:rPr lang="fr-FR" b="1" baseline="30000" dirty="0" smtClean="0">
                <a:latin typeface="+mn-lt"/>
                <a:cs typeface="ＭＳ Ｐゴシック" charset="-128"/>
              </a:rPr>
              <a:t>er</a:t>
            </a:r>
            <a:r>
              <a:rPr lang="fr-FR" b="1" dirty="0" smtClean="0">
                <a:latin typeface="+mn-lt"/>
                <a:cs typeface="ＭＳ Ｐゴシック" charset="-128"/>
              </a:rPr>
              <a:t> réseau social d’entraide et de partage </a:t>
            </a:r>
            <a:r>
              <a:rPr lang="fr-FR" dirty="0" smtClean="0">
                <a:latin typeface="+mn-lt"/>
                <a:cs typeface="ＭＳ Ｐゴシック" charset="-128"/>
              </a:rPr>
              <a:t>en France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latin typeface="+mn-lt"/>
                <a:cs typeface="ＭＳ Ｐゴシック" charset="-128"/>
              </a:rPr>
              <a:t> 180 000 utilisateurs en France dont près de </a:t>
            </a:r>
            <a:r>
              <a:rPr lang="fr-FR" b="1" dirty="0" smtClean="0">
                <a:latin typeface="+mn-lt"/>
                <a:cs typeface="ＭＳ Ｐゴシック" charset="-128"/>
              </a:rPr>
              <a:t>40 000 en IDF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dirty="0" smtClean="0">
                <a:latin typeface="+mn-lt"/>
                <a:cs typeface="ＭＳ Ｐゴシック" charset="-128"/>
              </a:rPr>
              <a:t> </a:t>
            </a:r>
            <a:r>
              <a:rPr lang="fr-FR" b="1" dirty="0" smtClean="0">
                <a:latin typeface="+mn-lt"/>
                <a:cs typeface="ＭＳ Ｐゴシック" charset="-128"/>
              </a:rPr>
              <a:t>600 ambassadeurs </a:t>
            </a:r>
            <a:r>
              <a:rPr lang="fr-FR" dirty="0" smtClean="0">
                <a:latin typeface="+mn-lt"/>
                <a:cs typeface="ＭＳ Ｐゴシック" charset="-128"/>
              </a:rPr>
              <a:t>de quartier en IDF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b="1" dirty="0" smtClean="0">
                <a:solidFill>
                  <a:srgbClr val="FF0000"/>
                </a:solidFill>
                <a:latin typeface="+mn-lt"/>
                <a:cs typeface="ＭＳ Ｐゴシック" charset="-128"/>
              </a:rPr>
              <a:t> </a:t>
            </a:r>
            <a:r>
              <a:rPr lang="fr-FR" b="1" dirty="0" smtClean="0">
                <a:latin typeface="+mn-lt"/>
                <a:cs typeface="ＭＳ Ｐゴシック" charset="-128"/>
              </a:rPr>
              <a:t>30 partenaires</a:t>
            </a: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097" y="3338111"/>
            <a:ext cx="2363213" cy="1215280"/>
          </a:xfrm>
          <a:prstGeom prst="rect">
            <a:avLst/>
          </a:prstGeom>
          <a:noFill/>
        </p:spPr>
      </p:pic>
      <p:pic>
        <p:nvPicPr>
          <p:cNvPr id="11" name="Picture 2" descr="Q:\COMMUNICATION\LOGO\LOGO EPTB 2011 version définitive\LOGO_long\LOGO_long_jpeg\LOGO_long_qua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96752"/>
            <a:ext cx="5401596" cy="1162165"/>
          </a:xfrm>
          <a:prstGeom prst="rect">
            <a:avLst/>
          </a:prstGeom>
          <a:noFill/>
        </p:spPr>
      </p:pic>
      <p:pic>
        <p:nvPicPr>
          <p:cNvPr id="12" name="Picture 11" descr="C:\Users\marion.cauvin\AppData\Local\Microsoft\Windows\Temporary Internet Files\Content.Outlook\HJVE2DWM\logo CASVP 640 pixel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92896"/>
            <a:ext cx="4410055" cy="565038"/>
          </a:xfrm>
          <a:prstGeom prst="rect">
            <a:avLst/>
          </a:prstGeom>
          <a:noFill/>
        </p:spPr>
      </p:pic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1556792"/>
            <a:ext cx="1152128" cy="1477269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419464" cy="92610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2123728" cy="684389"/>
          </a:xfrm>
        </p:spPr>
        <p:txBody>
          <a:bodyPr/>
          <a:lstStyle/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ACTEURS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2391044" cy="1229592"/>
          </a:xfrm>
          <a:prstGeom prst="rect">
            <a:avLst/>
          </a:prstGeom>
          <a:noFill/>
        </p:spPr>
      </p:pic>
      <p:pic>
        <p:nvPicPr>
          <p:cNvPr id="16" name="Image 15" descr="2016_09_28_16_43_31_G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213528"/>
            <a:ext cx="4820987" cy="5644472"/>
          </a:xfrm>
          <a:prstGeom prst="rect">
            <a:avLst/>
          </a:prstGeom>
        </p:spPr>
      </p:pic>
      <p:sp>
        <p:nvSpPr>
          <p:cNvPr id="14" name="Titre 2"/>
          <p:cNvSpPr txBox="1">
            <a:spLocks/>
          </p:cNvSpPr>
          <p:nvPr/>
        </p:nvSpPr>
        <p:spPr>
          <a:xfrm>
            <a:off x="179512" y="1268760"/>
            <a:ext cx="2339752" cy="6843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OUTILS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251520" y="1196752"/>
            <a:ext cx="2079459" cy="6843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OUTILS</a:t>
            </a:r>
            <a:endParaRPr lang="fr-FR" dirty="0"/>
          </a:p>
        </p:txBody>
      </p:sp>
      <p:pic>
        <p:nvPicPr>
          <p:cNvPr id="9" name="Image 8" descr="2016_09_28_13_43_57_Green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2736304" cy="4295044"/>
          </a:xfrm>
          <a:prstGeom prst="rect">
            <a:avLst/>
          </a:prstGeom>
        </p:spPr>
      </p:pic>
      <p:pic>
        <p:nvPicPr>
          <p:cNvPr id="10" name="Image 9" descr="2016_09_28_16_47_52_Greensh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276872"/>
            <a:ext cx="2686279" cy="3380190"/>
          </a:xfrm>
          <a:prstGeom prst="rect">
            <a:avLst/>
          </a:prstGeom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661248"/>
            <a:ext cx="4785287" cy="86409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203848" y="2636912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Une page </a:t>
            </a:r>
          </a:p>
          <a:p>
            <a:r>
              <a:rPr lang="fr-FR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web dédiée</a:t>
            </a:r>
            <a:endParaRPr lang="fr-FR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932040" y="3933056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Un guide</a:t>
            </a:r>
            <a:endParaRPr lang="fr-FR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50" y="1052736"/>
            <a:ext cx="4254013" cy="115212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203848" y="5157192"/>
            <a:ext cx="150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Une Newsletter</a:t>
            </a:r>
            <a:endParaRPr lang="fr-FR" sz="1600" b="1" i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308304" y="2780928"/>
            <a:ext cx="1613572" cy="2236424"/>
          </a:xfrm>
          <a:prstGeom prst="wedgeRoundRectCallout">
            <a:avLst/>
          </a:prstGeom>
          <a:solidFill>
            <a:schemeClr val="bg1"/>
          </a:solidFill>
          <a:ln w="25400">
            <a:solidFill>
              <a:srgbClr val="00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1" dirty="0" smtClean="0">
              <a:solidFill>
                <a:schemeClr val="accent1"/>
              </a:solidFill>
            </a:endParaRPr>
          </a:p>
          <a:p>
            <a:pPr algn="ctr"/>
            <a:r>
              <a:rPr lang="fr-FR" b="1" i="1" dirty="0" smtClean="0">
                <a:solidFill>
                  <a:schemeClr val="accent1"/>
                </a:solidFill>
              </a:rPr>
              <a:t>Georgette, voulez-vous que je vous aide à préparer votre kit d’urgence ?</a:t>
            </a:r>
          </a:p>
          <a:p>
            <a:pPr algn="ctr"/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2420888"/>
            <a:ext cx="2447120" cy="2374135"/>
          </a:xfrm>
          <a:prstGeom prst="wedgeRoundRectCallout">
            <a:avLst/>
          </a:prstGeom>
          <a:solidFill>
            <a:schemeClr val="bg1"/>
          </a:solidFill>
          <a:ln w="25400">
            <a:solidFill>
              <a:srgbClr val="8E00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rgbClr val="8E00B0"/>
                </a:solidFill>
              </a:rPr>
              <a:t> Nous croyons que pour bien s’entraider le jour J, il vaut mieux s’entraider toute l’année car les bonnes relations se cultivent au quotidien.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923928" y="1340768"/>
            <a:ext cx="3227943" cy="1552582"/>
          </a:xfrm>
          <a:prstGeom prst="wedgeRoundRectCallout">
            <a:avLst/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1" dirty="0" smtClean="0">
              <a:solidFill>
                <a:srgbClr val="92D050"/>
              </a:solidFill>
            </a:endParaRPr>
          </a:p>
          <a:p>
            <a:pPr algn="ctr"/>
            <a:r>
              <a:rPr lang="fr-FR" b="1" i="1" dirty="0" smtClean="0">
                <a:solidFill>
                  <a:srgbClr val="92D050"/>
                </a:solidFill>
              </a:rPr>
              <a:t>Le risque inondation est un risque naturel présent sur l’ensemble de nos territoires, alors mieux vaut s’y préparer et l’anticiper </a:t>
            </a:r>
          </a:p>
          <a:p>
            <a:pPr algn="ctr"/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987824" y="3717032"/>
            <a:ext cx="3251353" cy="2112606"/>
          </a:xfrm>
          <a:prstGeom prst="wedgeRoundRectCallout">
            <a:avLst>
              <a:gd name="adj1" fmla="val 21522"/>
              <a:gd name="adj2" fmla="val 63477"/>
              <a:gd name="adj3" fmla="val 16667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accent6"/>
                </a:solidFill>
              </a:rPr>
              <a:t>Il se peut que les conséquences durent pour vos voisins même si l’inondation ne fait plus la une du JT. Restez attentifs à leur difficultés : toutes les petites attentions comptent !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2" name="Titre 2"/>
          <p:cNvSpPr txBox="1">
            <a:spLocks/>
          </p:cNvSpPr>
          <p:nvPr/>
        </p:nvSpPr>
        <p:spPr>
          <a:xfrm>
            <a:off x="179512" y="1340768"/>
            <a:ext cx="3491880" cy="684389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fr-F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QUELQUES MESSAGES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3140968"/>
            <a:ext cx="1835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PRÉPARATION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280909" y="5445224"/>
            <a:ext cx="2863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INTERGENERATIONNEL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427984" y="6165304"/>
            <a:ext cx="1518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PROXIMITÉ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95536" y="5157192"/>
            <a:ext cx="15726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SOLIDARITÉ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477</Words>
  <Application>Microsoft Office PowerPoint</Application>
  <PresentationFormat>Affichage à l'écran (4:3)</PresentationFormat>
  <Paragraphs>107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 </vt:lpstr>
      <vt:lpstr>Diapositive 4</vt:lpstr>
      <vt:lpstr>CONTEXTE GLOBAL</vt:lpstr>
      <vt:lpstr>LES ACTEURS</vt:lpstr>
      <vt:lpstr>Diapositive 7</vt:lpstr>
      <vt:lpstr>Diapositive 8</vt:lpstr>
      <vt:lpstr>Diapositive 9</vt:lpstr>
      <vt:lpstr>Diapositive 10</vt:lpstr>
      <vt:lpstr>Diapositive 11</vt:lpstr>
      <vt:lpstr>Diapositive 12</vt:lpstr>
      <vt:lpstr>MERCI POUR VOTRE ATTENTION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VENG</dc:creator>
  <cp:lastModifiedBy>marion.cauvin</cp:lastModifiedBy>
  <cp:revision>49</cp:revision>
  <dcterms:created xsi:type="dcterms:W3CDTF">2015-09-21T13:49:05Z</dcterms:created>
  <dcterms:modified xsi:type="dcterms:W3CDTF">2016-11-15T16:48:32Z</dcterms:modified>
</cp:coreProperties>
</file>