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300"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 id="293" r:id="rId29"/>
    <p:sldId id="294" r:id="rId30"/>
    <p:sldId id="295" r:id="rId31"/>
    <p:sldId id="296" r:id="rId32"/>
    <p:sldId id="297" r:id="rId33"/>
    <p:sldId id="298" r:id="rId34"/>
    <p:sldId id="299" r:id="rId35"/>
    <p:sldId id="301" r:id="rId36"/>
  </p:sldIdLst>
  <p:sldSz cx="8999538" cy="5400675"/>
  <p:notesSz cx="6858000" cy="9144000"/>
  <p:defaultTextStyle>
    <a:defPPr>
      <a:defRPr lang="fr-FR"/>
    </a:defPPr>
    <a:lvl1pPr marL="0" algn="r" defTabSz="691195" rtl="1" eaLnBrk="1" latinLnBrk="0" hangingPunct="1">
      <a:defRPr sz="1361" kern="1200">
        <a:solidFill>
          <a:schemeClr val="tx1"/>
        </a:solidFill>
        <a:latin typeface="+mn-lt"/>
        <a:ea typeface="+mn-ea"/>
        <a:cs typeface="+mn-cs"/>
      </a:defRPr>
    </a:lvl1pPr>
    <a:lvl2pPr marL="345597" algn="r" defTabSz="691195" rtl="1" eaLnBrk="1" latinLnBrk="0" hangingPunct="1">
      <a:defRPr sz="1361" kern="1200">
        <a:solidFill>
          <a:schemeClr val="tx1"/>
        </a:solidFill>
        <a:latin typeface="+mn-lt"/>
        <a:ea typeface="+mn-ea"/>
        <a:cs typeface="+mn-cs"/>
      </a:defRPr>
    </a:lvl2pPr>
    <a:lvl3pPr marL="691195" algn="r" defTabSz="691195" rtl="1" eaLnBrk="1" latinLnBrk="0" hangingPunct="1">
      <a:defRPr sz="1361" kern="1200">
        <a:solidFill>
          <a:schemeClr val="tx1"/>
        </a:solidFill>
        <a:latin typeface="+mn-lt"/>
        <a:ea typeface="+mn-ea"/>
        <a:cs typeface="+mn-cs"/>
      </a:defRPr>
    </a:lvl3pPr>
    <a:lvl4pPr marL="1036792" algn="r" defTabSz="691195" rtl="1" eaLnBrk="1" latinLnBrk="0" hangingPunct="1">
      <a:defRPr sz="1361" kern="1200">
        <a:solidFill>
          <a:schemeClr val="tx1"/>
        </a:solidFill>
        <a:latin typeface="+mn-lt"/>
        <a:ea typeface="+mn-ea"/>
        <a:cs typeface="+mn-cs"/>
      </a:defRPr>
    </a:lvl4pPr>
    <a:lvl5pPr marL="1382390" algn="r" defTabSz="691195" rtl="1" eaLnBrk="1" latinLnBrk="0" hangingPunct="1">
      <a:defRPr sz="1361" kern="1200">
        <a:solidFill>
          <a:schemeClr val="tx1"/>
        </a:solidFill>
        <a:latin typeface="+mn-lt"/>
        <a:ea typeface="+mn-ea"/>
        <a:cs typeface="+mn-cs"/>
      </a:defRPr>
    </a:lvl5pPr>
    <a:lvl6pPr marL="1727987" algn="r" defTabSz="691195" rtl="1" eaLnBrk="1" latinLnBrk="0" hangingPunct="1">
      <a:defRPr sz="1361" kern="1200">
        <a:solidFill>
          <a:schemeClr val="tx1"/>
        </a:solidFill>
        <a:latin typeface="+mn-lt"/>
        <a:ea typeface="+mn-ea"/>
        <a:cs typeface="+mn-cs"/>
      </a:defRPr>
    </a:lvl6pPr>
    <a:lvl7pPr marL="2073585" algn="r" defTabSz="691195" rtl="1" eaLnBrk="1" latinLnBrk="0" hangingPunct="1">
      <a:defRPr sz="1361" kern="1200">
        <a:solidFill>
          <a:schemeClr val="tx1"/>
        </a:solidFill>
        <a:latin typeface="+mn-lt"/>
        <a:ea typeface="+mn-ea"/>
        <a:cs typeface="+mn-cs"/>
      </a:defRPr>
    </a:lvl7pPr>
    <a:lvl8pPr marL="2419182" algn="r" defTabSz="691195" rtl="1" eaLnBrk="1" latinLnBrk="0" hangingPunct="1">
      <a:defRPr sz="1361" kern="1200">
        <a:solidFill>
          <a:schemeClr val="tx1"/>
        </a:solidFill>
        <a:latin typeface="+mn-lt"/>
        <a:ea typeface="+mn-ea"/>
        <a:cs typeface="+mn-cs"/>
      </a:defRPr>
    </a:lvl8pPr>
    <a:lvl9pPr marL="2764780" algn="r" defTabSz="691195" rtl="1" eaLnBrk="1" latinLnBrk="0" hangingPunct="1">
      <a:defRPr sz="136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1" userDrawn="1">
          <p15:clr>
            <a:srgbClr val="A4A3A4"/>
          </p15:clr>
        </p15:guide>
        <p15:guide id="2" pos="283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r Lyna" initials="ML" lastIdx="2" clrIdx="0">
    <p:extLst>
      <p:ext uri="{19B8F6BF-5375-455C-9EA6-DF929625EA0E}">
        <p15:presenceInfo xmlns:p15="http://schemas.microsoft.com/office/powerpoint/2012/main" userId="S-1-5-21-1492809524-2292636046-2875315152-1126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474D"/>
    <a:srgbClr val="4BA7AD"/>
    <a:srgbClr val="E7F3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87" autoAdjust="0"/>
    <p:restoredTop sz="95394" autoAdjust="0"/>
  </p:normalViewPr>
  <p:slideViewPr>
    <p:cSldViewPr snapToObjects="1" showGuides="1">
      <p:cViewPr varScale="1">
        <p:scale>
          <a:sx n="141" d="100"/>
          <a:sy n="141" d="100"/>
        </p:scale>
        <p:origin x="762" y="114"/>
      </p:cViewPr>
      <p:guideLst>
        <p:guide orient="horz" pos="1701"/>
        <p:guide pos="2834"/>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en-US"/>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E5DF9F-742D-4A22-BD16-7E6B814979E9}" type="datetimeFigureOut">
              <a:rPr lang="en-US" smtClean="0"/>
              <a:t>2024-09-12</a:t>
            </a:fld>
            <a:endParaRPr lang="en-US"/>
          </a:p>
        </p:txBody>
      </p:sp>
      <p:sp>
        <p:nvSpPr>
          <p:cNvPr id="4" name="Espace réservé de l'image des diapositives 3"/>
          <p:cNvSpPr>
            <a:spLocks noGrp="1" noRot="1" noChangeAspect="1"/>
          </p:cNvSpPr>
          <p:nvPr>
            <p:ph type="sldImg" idx="2"/>
          </p:nvPr>
        </p:nvSpPr>
        <p:spPr>
          <a:xfrm>
            <a:off x="857250" y="1143000"/>
            <a:ext cx="51435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151160-6AC2-4000-B6AE-0D6AF111CF93}" type="slidenum">
              <a:rPr lang="en-US" smtClean="0"/>
              <a:t>‹#›</a:t>
            </a:fld>
            <a:endParaRPr lang="en-US"/>
          </a:p>
        </p:txBody>
      </p:sp>
    </p:spTree>
    <p:extLst>
      <p:ext uri="{BB962C8B-B14F-4D97-AF65-F5344CB8AC3E}">
        <p14:creationId xmlns:p14="http://schemas.microsoft.com/office/powerpoint/2010/main" val="317130803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E04B94A-0D91-47EE-8967-C4766D6B4B96}" type="slidenum">
              <a:rPr lang="fr-FR" smtClean="0"/>
              <a:t>35</a:t>
            </a:fld>
            <a:endParaRPr lang="fr-FR"/>
          </a:p>
        </p:txBody>
      </p:sp>
    </p:spTree>
    <p:extLst>
      <p:ext uri="{BB962C8B-B14F-4D97-AF65-F5344CB8AC3E}">
        <p14:creationId xmlns:p14="http://schemas.microsoft.com/office/powerpoint/2010/main" val="22517265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uverture">
    <p:spTree>
      <p:nvGrpSpPr>
        <p:cNvPr id="1" name=""/>
        <p:cNvGrpSpPr/>
        <p:nvPr/>
      </p:nvGrpSpPr>
      <p:grpSpPr>
        <a:xfrm>
          <a:off x="0" y="0"/>
          <a:ext cx="0" cy="0"/>
          <a:chOff x="0" y="0"/>
          <a:chExt cx="0" cy="0"/>
        </a:xfrm>
      </p:grpSpPr>
      <p:sp>
        <p:nvSpPr>
          <p:cNvPr id="9" name="Rectangle 8"/>
          <p:cNvSpPr/>
          <p:nvPr/>
        </p:nvSpPr>
        <p:spPr>
          <a:xfrm>
            <a:off x="0" y="1728229"/>
            <a:ext cx="8999538" cy="36722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88"/>
          </a:p>
        </p:txBody>
      </p:sp>
      <p:sp>
        <p:nvSpPr>
          <p:cNvPr id="2" name="Titre 1"/>
          <p:cNvSpPr>
            <a:spLocks noGrp="1"/>
          </p:cNvSpPr>
          <p:nvPr>
            <p:ph type="ctrTitle"/>
          </p:nvPr>
        </p:nvSpPr>
        <p:spPr>
          <a:xfrm>
            <a:off x="936000" y="2466895"/>
            <a:ext cx="6120000" cy="1512000"/>
          </a:xfrm>
        </p:spPr>
        <p:txBody>
          <a:bodyPr anchor="b">
            <a:noAutofit/>
          </a:bodyPr>
          <a:lstStyle>
            <a:lvl1pPr algn="r">
              <a:defRPr sz="2800" b="1" cap="all" baseline="0">
                <a:solidFill>
                  <a:schemeClr val="bg1"/>
                </a:solidFill>
              </a:defRPr>
            </a:lvl1pPr>
          </a:lstStyle>
          <a:p>
            <a:r>
              <a:rPr lang="fr-FR"/>
              <a:t>Modifiez le style du titre</a:t>
            </a:r>
            <a:endParaRPr lang="fr-FR" dirty="0"/>
          </a:p>
        </p:txBody>
      </p:sp>
      <p:sp>
        <p:nvSpPr>
          <p:cNvPr id="3" name="Sous-titre 2"/>
          <p:cNvSpPr>
            <a:spLocks noGrp="1"/>
          </p:cNvSpPr>
          <p:nvPr>
            <p:ph type="subTitle" idx="1" hasCustomPrompt="1"/>
          </p:nvPr>
        </p:nvSpPr>
        <p:spPr>
          <a:xfrm>
            <a:off x="936000" y="3977895"/>
            <a:ext cx="6120000" cy="400110"/>
          </a:xfrm>
        </p:spPr>
        <p:txBody>
          <a:bodyPr wrap="square" anchor="t">
            <a:spAutoFit/>
          </a:bodyPr>
          <a:lstStyle>
            <a:lvl1pPr marL="0" indent="0" algn="r">
              <a:buNone/>
              <a:defRPr sz="2600" cap="all" baseline="0">
                <a:solidFill>
                  <a:schemeClr val="bg1"/>
                </a:solidFill>
              </a:defRPr>
            </a:lvl1pPr>
            <a:lvl2pPr marL="253121" indent="0" algn="ctr">
              <a:buNone/>
              <a:defRPr sz="1107"/>
            </a:lvl2pPr>
            <a:lvl3pPr marL="506241" indent="0" algn="ctr">
              <a:buNone/>
              <a:defRPr sz="997"/>
            </a:lvl3pPr>
            <a:lvl4pPr marL="759361" indent="0" algn="ctr">
              <a:buNone/>
              <a:defRPr sz="886"/>
            </a:lvl4pPr>
            <a:lvl5pPr marL="1012482" indent="0" algn="ctr">
              <a:buNone/>
              <a:defRPr sz="886"/>
            </a:lvl5pPr>
            <a:lvl6pPr marL="1265603" indent="0" algn="ctr">
              <a:buNone/>
              <a:defRPr sz="886"/>
            </a:lvl6pPr>
            <a:lvl7pPr marL="1518724" indent="0" algn="ctr">
              <a:buNone/>
              <a:defRPr sz="886"/>
            </a:lvl7pPr>
            <a:lvl8pPr marL="1771844" indent="0" algn="ctr">
              <a:buNone/>
              <a:defRPr sz="886"/>
            </a:lvl8pPr>
            <a:lvl9pPr marL="2024965" indent="0" algn="ctr">
              <a:buNone/>
              <a:defRPr sz="886"/>
            </a:lvl9pPr>
          </a:lstStyle>
          <a:p>
            <a:r>
              <a:rPr lang="fr-FR" dirty="0"/>
              <a:t>SOUS-TITRE</a:t>
            </a:r>
          </a:p>
        </p:txBody>
      </p:sp>
      <p:pic>
        <p:nvPicPr>
          <p:cNvPr id="5" name="Image 4"/>
          <p:cNvPicPr>
            <a:picLocks noChangeAspect="1"/>
          </p:cNvPicPr>
          <p:nvPr userDrawn="1"/>
        </p:nvPicPr>
        <p:blipFill rotWithShape="1">
          <a:blip r:embed="rId2">
            <a:extLst>
              <a:ext uri="{28A0092B-C50C-407E-A947-70E740481C1C}">
                <a14:useLocalDpi xmlns:a14="http://schemas.microsoft.com/office/drawing/2010/main" val="0"/>
              </a:ext>
            </a:extLst>
          </a:blip>
          <a:srcRect l="23544" t="18667" r="23544" b="18667"/>
          <a:stretch/>
        </p:blipFill>
        <p:spPr>
          <a:xfrm>
            <a:off x="6588001" y="782248"/>
            <a:ext cx="1440000" cy="2183224"/>
          </a:xfrm>
          <a:prstGeom prst="rect">
            <a:avLst/>
          </a:prstGeom>
        </p:spPr>
      </p:pic>
      <p:sp>
        <p:nvSpPr>
          <p:cNvPr id="7" name="Espace réservé du texte 6"/>
          <p:cNvSpPr>
            <a:spLocks noGrp="1"/>
          </p:cNvSpPr>
          <p:nvPr>
            <p:ph type="body" sz="quarter" idx="10"/>
          </p:nvPr>
        </p:nvSpPr>
        <p:spPr>
          <a:xfrm>
            <a:off x="936000" y="4646704"/>
            <a:ext cx="6120000" cy="540000"/>
          </a:xfrm>
        </p:spPr>
        <p:txBody>
          <a:bodyPr>
            <a:noAutofit/>
          </a:bodyPr>
          <a:lstStyle>
            <a:lvl1pPr>
              <a:defRPr sz="1200" b="1">
                <a:solidFill>
                  <a:schemeClr val="bg1"/>
                </a:solidFill>
              </a:defRPr>
            </a:lvl1pPr>
          </a:lstStyle>
          <a:p>
            <a:pPr lvl="0"/>
            <a:r>
              <a:rPr lang="fr-FR"/>
              <a:t>Modifier les styles du texte du masque</a:t>
            </a:r>
          </a:p>
        </p:txBody>
      </p:sp>
    </p:spTree>
    <p:extLst>
      <p:ext uri="{BB962C8B-B14F-4D97-AF65-F5344CB8AC3E}">
        <p14:creationId xmlns:p14="http://schemas.microsoft.com/office/powerpoint/2010/main" val="18196086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lôture">
    <p:spTree>
      <p:nvGrpSpPr>
        <p:cNvPr id="1" name=""/>
        <p:cNvGrpSpPr/>
        <p:nvPr/>
      </p:nvGrpSpPr>
      <p:grpSpPr>
        <a:xfrm>
          <a:off x="0" y="0"/>
          <a:ext cx="0" cy="0"/>
          <a:chOff x="0" y="0"/>
          <a:chExt cx="0" cy="0"/>
        </a:xfrm>
      </p:grpSpPr>
      <p:sp>
        <p:nvSpPr>
          <p:cNvPr id="9" name="Rectangle 8"/>
          <p:cNvSpPr/>
          <p:nvPr userDrawn="1"/>
        </p:nvSpPr>
        <p:spPr>
          <a:xfrm>
            <a:off x="0" y="-3"/>
            <a:ext cx="8999538" cy="421250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88"/>
          </a:p>
        </p:txBody>
      </p:sp>
      <p:pic>
        <p:nvPicPr>
          <p:cNvPr id="7" name="Imag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8045" t="15863" r="19191" b="15128"/>
          <a:stretch/>
        </p:blipFill>
        <p:spPr>
          <a:xfrm>
            <a:off x="1907481" y="3708449"/>
            <a:ext cx="1156952" cy="1497232"/>
          </a:xfrm>
          <a:prstGeom prst="rect">
            <a:avLst/>
          </a:prstGeom>
        </p:spPr>
      </p:pic>
      <p:sp>
        <p:nvSpPr>
          <p:cNvPr id="4" name="Titre 3"/>
          <p:cNvSpPr>
            <a:spLocks noGrp="1"/>
          </p:cNvSpPr>
          <p:nvPr>
            <p:ph type="title" hasCustomPrompt="1"/>
          </p:nvPr>
        </p:nvSpPr>
        <p:spPr>
          <a:xfrm>
            <a:off x="1979769" y="332782"/>
            <a:ext cx="5040000" cy="2016000"/>
          </a:xfrm>
        </p:spPr>
        <p:txBody>
          <a:bodyPr anchor="b"/>
          <a:lstStyle>
            <a:lvl1pPr algn="ctr">
              <a:defRPr sz="3400" cap="all" baseline="0">
                <a:solidFill>
                  <a:schemeClr val="bg1"/>
                </a:solidFill>
              </a:defRPr>
            </a:lvl1pPr>
          </a:lstStyle>
          <a:p>
            <a:r>
              <a:rPr lang="fr-FR" dirty="0"/>
              <a:t>SEREZ-vous prêt pour la prochaine inondation ?</a:t>
            </a:r>
          </a:p>
        </p:txBody>
      </p:sp>
      <p:grpSp>
        <p:nvGrpSpPr>
          <p:cNvPr id="5" name="Groupe 4"/>
          <p:cNvGrpSpPr/>
          <p:nvPr userDrawn="1"/>
        </p:nvGrpSpPr>
        <p:grpSpPr>
          <a:xfrm>
            <a:off x="8741039" y="4276605"/>
            <a:ext cx="99000" cy="1080112"/>
            <a:chOff x="8596315" y="4284521"/>
            <a:chExt cx="99000" cy="1080112"/>
          </a:xfrm>
        </p:grpSpPr>
        <p:sp>
          <p:nvSpPr>
            <p:cNvPr id="3" name="ZoneTexte 2"/>
            <p:cNvSpPr txBox="1"/>
            <p:nvPr userDrawn="1"/>
          </p:nvSpPr>
          <p:spPr>
            <a:xfrm rot="16200000">
              <a:off x="8141815" y="4829855"/>
              <a:ext cx="1008000" cy="61555"/>
            </a:xfrm>
            <a:prstGeom prst="rect">
              <a:avLst/>
            </a:prstGeom>
            <a:noFill/>
          </p:spPr>
          <p:txBody>
            <a:bodyPr wrap="none" lIns="36000" tIns="0" rIns="36000" bIns="0" rtlCol="0" anchor="ctr">
              <a:spAutoFit/>
            </a:bodyPr>
            <a:lstStyle/>
            <a:p>
              <a:r>
                <a:rPr lang="fr-FR" sz="400" dirty="0"/>
                <a:t>Conception : agence Bastille - licence ouverte </a:t>
              </a:r>
            </a:p>
          </p:txBody>
        </p:sp>
        <p:pic>
          <p:nvPicPr>
            <p:cNvPr id="8" name="Image 7"/>
            <p:cNvPicPr>
              <a:picLocks noChangeAspect="1"/>
            </p:cNvPicPr>
            <p:nvPr userDrawn="1"/>
          </p:nvPicPr>
          <p:blipFill rotWithShape="1">
            <a:blip r:embed="rId3" cstate="print">
              <a:extLst>
                <a:ext uri="{28A0092B-C50C-407E-A947-70E740481C1C}">
                  <a14:useLocalDpi xmlns:a14="http://schemas.microsoft.com/office/drawing/2010/main" val="0"/>
                </a:ext>
              </a:extLst>
            </a:blip>
            <a:srcRect l="9082" t="17647" r="64941" b="17647"/>
            <a:stretch/>
          </p:blipFill>
          <p:spPr>
            <a:xfrm rot="16200000">
              <a:off x="8609815" y="4271021"/>
              <a:ext cx="72000" cy="99000"/>
            </a:xfrm>
            <a:prstGeom prst="rect">
              <a:avLst/>
            </a:prstGeom>
          </p:spPr>
        </p:pic>
      </p:grpSp>
      <p:sp>
        <p:nvSpPr>
          <p:cNvPr id="6" name="ZoneTexte 5"/>
          <p:cNvSpPr txBox="1"/>
          <p:nvPr userDrawn="1"/>
        </p:nvSpPr>
        <p:spPr>
          <a:xfrm>
            <a:off x="3763707" y="2711080"/>
            <a:ext cx="1472125" cy="169277"/>
          </a:xfrm>
          <a:prstGeom prst="rect">
            <a:avLst/>
          </a:prstGeom>
          <a:noFill/>
        </p:spPr>
        <p:txBody>
          <a:bodyPr wrap="none" lIns="36000" tIns="0" rIns="36000" bIns="0" rtlCol="0">
            <a:spAutoFit/>
          </a:bodyPr>
          <a:lstStyle/>
          <a:p>
            <a:pPr algn="ctr"/>
            <a:r>
              <a:rPr lang="fr-FR" sz="1100" dirty="0">
                <a:solidFill>
                  <a:schemeClr val="bg1"/>
                </a:solidFill>
              </a:rPr>
              <a:t>Retrouvez EPISEINE sur</a:t>
            </a:r>
            <a:r>
              <a:rPr lang="fr-FR" sz="1100" baseline="0" dirty="0">
                <a:solidFill>
                  <a:schemeClr val="bg1"/>
                </a:solidFill>
              </a:rPr>
              <a:t> :</a:t>
            </a:r>
            <a:endParaRPr lang="fr-FR" sz="1100" dirty="0">
              <a:solidFill>
                <a:schemeClr val="bg1"/>
              </a:solidFill>
            </a:endParaRPr>
          </a:p>
        </p:txBody>
      </p:sp>
      <p:pic>
        <p:nvPicPr>
          <p:cNvPr id="2" name="Imag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906641" y="2980082"/>
            <a:ext cx="1201459" cy="277260"/>
          </a:xfrm>
          <a:prstGeom prst="rect">
            <a:avLst/>
          </a:prstGeom>
        </p:spPr>
      </p:pic>
    </p:spTree>
    <p:extLst>
      <p:ext uri="{BB962C8B-B14F-4D97-AF65-F5344CB8AC3E}">
        <p14:creationId xmlns:p14="http://schemas.microsoft.com/office/powerpoint/2010/main" val="3094792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ide">
    <p:spTree>
      <p:nvGrpSpPr>
        <p:cNvPr id="1" name=""/>
        <p:cNvGrpSpPr/>
        <p:nvPr/>
      </p:nvGrpSpPr>
      <p:grpSpPr>
        <a:xfrm>
          <a:off x="0" y="0"/>
          <a:ext cx="0" cy="0"/>
          <a:chOff x="0" y="0"/>
          <a:chExt cx="0" cy="0"/>
        </a:xfrm>
      </p:grpSpPr>
      <p:sp>
        <p:nvSpPr>
          <p:cNvPr id="11" name="Numéro de diapositive"/>
          <p:cNvSpPr txBox="1">
            <a:spLocks noGrp="1"/>
          </p:cNvSpPr>
          <p:nvPr>
            <p:ph type="sldNum" sz="quarter" idx="2"/>
          </p:nvPr>
        </p:nvSpPr>
        <p:spPr>
          <a:xfrm>
            <a:off x="4501512" y="4924865"/>
            <a:ext cx="158380" cy="136114"/>
          </a:xfrm>
          <a:prstGeom prst="rect">
            <a:avLst/>
          </a:prstGeom>
        </p:spPr>
        <p:txBody>
          <a:bodyPr lIns="38073" tIns="38073" rIns="38073" bIns="38073" anchor="t"/>
          <a:lstStyle>
            <a:lvl1pPr marR="3631" algn="r" defTabSz="326761">
              <a:lnSpc>
                <a:spcPct val="111099"/>
              </a:lnSpc>
              <a:defRPr sz="572" spc="-6">
                <a:solidFill>
                  <a:srgbClr val="231F20"/>
                </a:solidFill>
                <a:sym typeface="Gill Sans"/>
              </a:defRPr>
            </a:lvl1pPr>
          </a:lstStyle>
          <a:p>
            <a:fld id="{86CB4B4D-7CA3-9044-876B-883B54F8677D}" type="slidenum">
              <a:t>‹#›</a:t>
            </a:fld>
            <a:endParaRPr/>
          </a:p>
        </p:txBody>
      </p:sp>
    </p:spTree>
    <p:extLst>
      <p:ext uri="{BB962C8B-B14F-4D97-AF65-F5344CB8AC3E}">
        <p14:creationId xmlns:p14="http://schemas.microsoft.com/office/powerpoint/2010/main" val="21660210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verture illustrée">
    <p:spTree>
      <p:nvGrpSpPr>
        <p:cNvPr id="1" name=""/>
        <p:cNvGrpSpPr/>
        <p:nvPr/>
      </p:nvGrpSpPr>
      <p:grpSpPr>
        <a:xfrm>
          <a:off x="0" y="0"/>
          <a:ext cx="0" cy="0"/>
          <a:chOff x="0" y="0"/>
          <a:chExt cx="0" cy="0"/>
        </a:xfrm>
      </p:grpSpPr>
      <p:sp>
        <p:nvSpPr>
          <p:cNvPr id="2" name="Titre 1"/>
          <p:cNvSpPr>
            <a:spLocks noGrp="1"/>
          </p:cNvSpPr>
          <p:nvPr>
            <p:ph type="ctrTitle"/>
          </p:nvPr>
        </p:nvSpPr>
        <p:spPr>
          <a:xfrm>
            <a:off x="936000" y="2988369"/>
            <a:ext cx="5415588" cy="990526"/>
          </a:xfrm>
        </p:spPr>
        <p:txBody>
          <a:bodyPr anchor="b">
            <a:noAutofit/>
          </a:bodyPr>
          <a:lstStyle>
            <a:lvl1pPr algn="r">
              <a:defRPr sz="2800" b="1" cap="all" baseline="0">
                <a:solidFill>
                  <a:schemeClr val="tx1"/>
                </a:solidFill>
              </a:defRPr>
            </a:lvl1pPr>
          </a:lstStyle>
          <a:p>
            <a:r>
              <a:rPr lang="fr-FR"/>
              <a:t>Modifiez le style du titre</a:t>
            </a:r>
            <a:endParaRPr lang="fr-FR" dirty="0"/>
          </a:p>
        </p:txBody>
      </p:sp>
      <p:sp>
        <p:nvSpPr>
          <p:cNvPr id="3" name="Sous-titre 2"/>
          <p:cNvSpPr>
            <a:spLocks noGrp="1"/>
          </p:cNvSpPr>
          <p:nvPr>
            <p:ph type="subTitle" idx="1" hasCustomPrompt="1"/>
          </p:nvPr>
        </p:nvSpPr>
        <p:spPr>
          <a:xfrm>
            <a:off x="936000" y="3977895"/>
            <a:ext cx="5415588" cy="400110"/>
          </a:xfrm>
        </p:spPr>
        <p:txBody>
          <a:bodyPr wrap="square" anchor="t">
            <a:spAutoFit/>
          </a:bodyPr>
          <a:lstStyle>
            <a:lvl1pPr marL="0" indent="0" algn="r">
              <a:buNone/>
              <a:defRPr sz="2600" cap="all" baseline="0">
                <a:solidFill>
                  <a:schemeClr val="tx1"/>
                </a:solidFill>
              </a:defRPr>
            </a:lvl1pPr>
            <a:lvl2pPr marL="253121" indent="0" algn="ctr">
              <a:buNone/>
              <a:defRPr sz="1107"/>
            </a:lvl2pPr>
            <a:lvl3pPr marL="506241" indent="0" algn="ctr">
              <a:buNone/>
              <a:defRPr sz="997"/>
            </a:lvl3pPr>
            <a:lvl4pPr marL="759361" indent="0" algn="ctr">
              <a:buNone/>
              <a:defRPr sz="886"/>
            </a:lvl4pPr>
            <a:lvl5pPr marL="1012482" indent="0" algn="ctr">
              <a:buNone/>
              <a:defRPr sz="886"/>
            </a:lvl5pPr>
            <a:lvl6pPr marL="1265603" indent="0" algn="ctr">
              <a:buNone/>
              <a:defRPr sz="886"/>
            </a:lvl6pPr>
            <a:lvl7pPr marL="1518724" indent="0" algn="ctr">
              <a:buNone/>
              <a:defRPr sz="886"/>
            </a:lvl7pPr>
            <a:lvl8pPr marL="1771844" indent="0" algn="ctr">
              <a:buNone/>
              <a:defRPr sz="886"/>
            </a:lvl8pPr>
            <a:lvl9pPr marL="2024965" indent="0" algn="ctr">
              <a:buNone/>
              <a:defRPr sz="886"/>
            </a:lvl9pPr>
          </a:lstStyle>
          <a:p>
            <a:r>
              <a:rPr lang="fr-FR" dirty="0"/>
              <a:t>SOUS-TITRE</a:t>
            </a:r>
          </a:p>
        </p:txBody>
      </p:sp>
      <p:sp>
        <p:nvSpPr>
          <p:cNvPr id="7" name="Espace réservé du texte 6"/>
          <p:cNvSpPr>
            <a:spLocks noGrp="1"/>
          </p:cNvSpPr>
          <p:nvPr>
            <p:ph type="body" sz="quarter" idx="10"/>
          </p:nvPr>
        </p:nvSpPr>
        <p:spPr>
          <a:xfrm>
            <a:off x="936000" y="4646704"/>
            <a:ext cx="5415588" cy="540000"/>
          </a:xfrm>
        </p:spPr>
        <p:txBody>
          <a:bodyPr>
            <a:noAutofit/>
          </a:bodyPr>
          <a:lstStyle>
            <a:lvl1pPr>
              <a:defRPr sz="1200" b="1">
                <a:solidFill>
                  <a:schemeClr val="tx1"/>
                </a:solidFill>
              </a:defRPr>
            </a:lvl1pPr>
          </a:lstStyle>
          <a:p>
            <a:pPr lvl="0"/>
            <a:r>
              <a:rPr lang="fr-FR"/>
              <a:t>Modifier les styles du texte du masque</a:t>
            </a:r>
          </a:p>
        </p:txBody>
      </p:sp>
      <p:pic>
        <p:nvPicPr>
          <p:cNvPr id="6" name="Image 5"/>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9000000" cy="2844353"/>
          </a:xfrm>
          <a:prstGeom prst="rect">
            <a:avLst/>
          </a:prstGeom>
        </p:spPr>
      </p:pic>
      <p:pic>
        <p:nvPicPr>
          <p:cNvPr id="5" name="Image 4"/>
          <p:cNvPicPr>
            <a:picLocks noChangeAspect="1"/>
          </p:cNvPicPr>
          <p:nvPr userDrawn="1"/>
        </p:nvPicPr>
        <p:blipFill rotWithShape="1">
          <a:blip r:embed="rId3">
            <a:extLst>
              <a:ext uri="{28A0092B-C50C-407E-A947-70E740481C1C}">
                <a14:useLocalDpi xmlns:a14="http://schemas.microsoft.com/office/drawing/2010/main" val="0"/>
              </a:ext>
            </a:extLst>
          </a:blip>
          <a:srcRect l="23544" t="18667" r="23544" b="18667"/>
          <a:stretch/>
        </p:blipFill>
        <p:spPr>
          <a:xfrm>
            <a:off x="6588001" y="1893974"/>
            <a:ext cx="1440000" cy="2183224"/>
          </a:xfrm>
          <a:prstGeom prst="rect">
            <a:avLst/>
          </a:prstGeom>
        </p:spPr>
      </p:pic>
    </p:spTree>
    <p:extLst>
      <p:ext uri="{BB962C8B-B14F-4D97-AF65-F5344CB8AC3E}">
        <p14:creationId xmlns:p14="http://schemas.microsoft.com/office/powerpoint/2010/main" val="137772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539750" y="613273"/>
            <a:ext cx="2807891" cy="609398"/>
          </a:xfrm>
        </p:spPr>
        <p:txBody>
          <a:bodyPr>
            <a:noAutofit/>
          </a:bodyPr>
          <a:lstStyle>
            <a:lvl1pPr>
              <a:defRPr sz="3800">
                <a:solidFill>
                  <a:schemeClr val="tx2"/>
                </a:solidFill>
              </a:defRPr>
            </a:lvl1pPr>
          </a:lstStyle>
          <a:p>
            <a:r>
              <a:rPr lang="fr-FR" dirty="0"/>
              <a:t>TITRE</a:t>
            </a:r>
          </a:p>
        </p:txBody>
      </p:sp>
      <p:sp>
        <p:nvSpPr>
          <p:cNvPr id="5" name="Espace réservé du texte 7"/>
          <p:cNvSpPr>
            <a:spLocks noGrp="1"/>
          </p:cNvSpPr>
          <p:nvPr>
            <p:ph type="body" sz="quarter" idx="12" hasCustomPrompt="1"/>
          </p:nvPr>
        </p:nvSpPr>
        <p:spPr>
          <a:xfrm>
            <a:off x="4500563" y="863600"/>
            <a:ext cx="3959225" cy="3997325"/>
          </a:xfrm>
        </p:spPr>
        <p:txBody>
          <a:bodyPr/>
          <a:lstStyle>
            <a:lvl1pPr marL="0">
              <a:lnSpc>
                <a:spcPct val="100000"/>
              </a:lnSpc>
              <a:spcBef>
                <a:spcPts val="0"/>
              </a:spcBef>
              <a:spcAft>
                <a:spcPts val="1000"/>
              </a:spcAft>
              <a:buFontTx/>
              <a:buNone/>
              <a:defRPr sz="2000" b="1" cap="all" baseline="0">
                <a:solidFill>
                  <a:schemeClr val="tx1"/>
                </a:solidFill>
              </a:defRPr>
            </a:lvl1pPr>
            <a:lvl2pPr marL="0">
              <a:lnSpc>
                <a:spcPct val="100000"/>
              </a:lnSpc>
              <a:spcBef>
                <a:spcPts val="0"/>
              </a:spcBef>
              <a:buFontTx/>
              <a:buNone/>
              <a:defRPr b="0"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NIVEAU 1</a:t>
            </a:r>
          </a:p>
          <a:p>
            <a:pPr lvl="1"/>
            <a:r>
              <a:rPr lang="fr-FR" dirty="0"/>
              <a:t>Deuxième niveau</a:t>
            </a:r>
          </a:p>
        </p:txBody>
      </p:sp>
      <p:sp>
        <p:nvSpPr>
          <p:cNvPr id="7" name="Espace réservé du texte 7"/>
          <p:cNvSpPr>
            <a:spLocks noGrp="1"/>
          </p:cNvSpPr>
          <p:nvPr>
            <p:ph type="body" sz="quarter" idx="13" hasCustomPrompt="1"/>
          </p:nvPr>
        </p:nvSpPr>
        <p:spPr>
          <a:xfrm>
            <a:off x="3770089" y="665527"/>
            <a:ext cx="585664" cy="468000"/>
          </a:xfrm>
        </p:spPr>
        <p:txBody>
          <a:bodyPr wrap="none" lIns="36000" rIns="0">
            <a:noAutofit/>
          </a:bodyPr>
          <a:lstStyle>
            <a:lvl1pPr marL="0" algn="r">
              <a:lnSpc>
                <a:spcPct val="100000"/>
              </a:lnSpc>
              <a:spcBef>
                <a:spcPts val="0"/>
              </a:spcBef>
              <a:buFontTx/>
              <a:buNone/>
              <a:defRPr sz="3600" b="1" cap="none">
                <a:solidFill>
                  <a:schemeClr val="tx1"/>
                </a:solidFill>
                <a:latin typeface="Arial" panose="020B0604020202020204" pitchFamily="34" charset="0"/>
                <a:cs typeface="Arial" panose="020B0604020202020204" pitchFamily="34" charset="0"/>
              </a:defRPr>
            </a:lvl1pPr>
            <a:lvl2pPr marL="0">
              <a:lnSpc>
                <a:spcPct val="100000"/>
              </a:lnSpc>
              <a:spcBef>
                <a:spcPts val="0"/>
              </a:spcBef>
              <a:buFontTx/>
              <a:buNone/>
              <a:defRPr sz="1200" b="0" cap="none">
                <a:solidFill>
                  <a:schemeClr val="tx1"/>
                </a:solidFill>
              </a:defRPr>
            </a:lvl2pPr>
            <a:lvl3pPr marL="0">
              <a:lnSpc>
                <a:spcPct val="100000"/>
              </a:lnSpc>
              <a:spcBef>
                <a:spcPts val="0"/>
              </a:spcBef>
              <a:buFontTx/>
              <a:buNone/>
              <a:defRPr sz="1200" b="0" cap="none">
                <a:solidFill>
                  <a:schemeClr val="tx1"/>
                </a:solidFill>
              </a:defRPr>
            </a:lvl3pPr>
            <a:lvl4pPr marL="0" indent="0">
              <a:lnSpc>
                <a:spcPct val="100000"/>
              </a:lnSpc>
              <a:spcBef>
                <a:spcPts val="0"/>
              </a:spcBef>
              <a:buFontTx/>
              <a:buNone/>
              <a:defRPr sz="1200" b="0" cap="none">
                <a:solidFill>
                  <a:schemeClr val="tx1"/>
                </a:solidFill>
              </a:defRPr>
            </a:lvl4pPr>
            <a:lvl5pPr marL="0" indent="0">
              <a:lnSpc>
                <a:spcPct val="100000"/>
              </a:lnSpc>
              <a:spcBef>
                <a:spcPts val="0"/>
              </a:spcBef>
              <a:buFontTx/>
              <a:buNone/>
              <a:defRPr sz="1200" b="0" cap="none">
                <a:solidFill>
                  <a:schemeClr val="tx1"/>
                </a:solidFill>
              </a:defRPr>
            </a:lvl5pPr>
          </a:lstStyle>
          <a:p>
            <a:pPr lvl="0"/>
            <a:r>
              <a:rPr lang="fr-FR" dirty="0"/>
              <a:t>00</a:t>
            </a:r>
          </a:p>
        </p:txBody>
      </p:sp>
      <p:sp>
        <p:nvSpPr>
          <p:cNvPr id="8" name="Espace réservé du texte 7"/>
          <p:cNvSpPr>
            <a:spLocks noGrp="1"/>
          </p:cNvSpPr>
          <p:nvPr>
            <p:ph type="body" sz="quarter" idx="14" hasCustomPrompt="1"/>
          </p:nvPr>
        </p:nvSpPr>
        <p:spPr>
          <a:xfrm>
            <a:off x="3890209" y="1177071"/>
            <a:ext cx="396000" cy="72000"/>
          </a:xfrm>
          <a:solidFill>
            <a:schemeClr val="accent6"/>
          </a:solidFill>
        </p:spPr>
        <p:txBody>
          <a:bodyPr lIns="0" rIns="0">
            <a:noAutofit/>
          </a:bodyPr>
          <a:lstStyle>
            <a:lvl1pPr marL="0">
              <a:lnSpc>
                <a:spcPct val="100000"/>
              </a:lnSpc>
              <a:spcBef>
                <a:spcPts val="0"/>
              </a:spcBef>
              <a:buFontTx/>
              <a:buNone/>
              <a:defRPr sz="400" b="0" cap="none">
                <a:solidFill>
                  <a:schemeClr val="tx1"/>
                </a:solidFill>
              </a:defRPr>
            </a:lvl1pPr>
            <a:lvl2pPr marL="0">
              <a:lnSpc>
                <a:spcPct val="100000"/>
              </a:lnSpc>
              <a:spcBef>
                <a:spcPts val="0"/>
              </a:spcBef>
              <a:buFontTx/>
              <a:buNone/>
              <a:defRPr sz="800" b="0" cap="none">
                <a:solidFill>
                  <a:schemeClr val="tx1"/>
                </a:solidFill>
              </a:defRPr>
            </a:lvl2pPr>
            <a:lvl3pPr marL="0">
              <a:lnSpc>
                <a:spcPct val="100000"/>
              </a:lnSpc>
              <a:spcBef>
                <a:spcPts val="0"/>
              </a:spcBef>
              <a:buFontTx/>
              <a:buNone/>
              <a:defRPr sz="800" b="0" cap="none">
                <a:solidFill>
                  <a:schemeClr val="tx1"/>
                </a:solidFill>
              </a:defRPr>
            </a:lvl3pPr>
            <a:lvl4pPr marL="0" indent="0">
              <a:lnSpc>
                <a:spcPct val="100000"/>
              </a:lnSpc>
              <a:spcBef>
                <a:spcPts val="0"/>
              </a:spcBef>
              <a:buFontTx/>
              <a:buNone/>
              <a:defRPr sz="800" b="0" cap="none">
                <a:solidFill>
                  <a:schemeClr val="tx1"/>
                </a:solidFill>
              </a:defRPr>
            </a:lvl4pPr>
            <a:lvl5pPr marL="0" indent="0">
              <a:lnSpc>
                <a:spcPct val="100000"/>
              </a:lnSpc>
              <a:spcBef>
                <a:spcPts val="0"/>
              </a:spcBef>
              <a:buFontTx/>
              <a:buNone/>
              <a:defRPr sz="800" b="0" cap="none">
                <a:solidFill>
                  <a:schemeClr val="tx1"/>
                </a:solidFill>
              </a:defRPr>
            </a:lvl5pPr>
          </a:lstStyle>
          <a:p>
            <a:pPr lvl="0"/>
            <a:r>
              <a:rPr lang="fr-FR" dirty="0"/>
              <a:t> </a:t>
            </a:r>
          </a:p>
        </p:txBody>
      </p:sp>
    </p:spTree>
    <p:extLst>
      <p:ext uri="{BB962C8B-B14F-4D97-AF65-F5344CB8AC3E}">
        <p14:creationId xmlns:p14="http://schemas.microsoft.com/office/powerpoint/2010/main" val="1710434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hapitre">
    <p:bg>
      <p:bgPr>
        <a:solidFill>
          <a:schemeClr val="accent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2879588" y="1548209"/>
            <a:ext cx="5580200" cy="2268253"/>
          </a:xfrm>
        </p:spPr>
        <p:txBody>
          <a:bodyPr anchor="ctr">
            <a:noAutofit/>
          </a:bodyPr>
          <a:lstStyle>
            <a:lvl1pPr algn="r">
              <a:lnSpc>
                <a:spcPct val="90000"/>
              </a:lnSpc>
              <a:defRPr sz="5000" b="1" cap="all" baseline="0">
                <a:solidFill>
                  <a:schemeClr val="tx1"/>
                </a:solidFill>
              </a:defRPr>
            </a:lvl1pPr>
          </a:lstStyle>
          <a:p>
            <a:r>
              <a:rPr lang="fr-FR"/>
              <a:t>Modifiez le style du titre</a:t>
            </a:r>
            <a:endParaRPr lang="fr-FR" dirty="0"/>
          </a:p>
        </p:txBody>
      </p:sp>
      <p:sp>
        <p:nvSpPr>
          <p:cNvPr id="3" name="Espace réservé du texte 2"/>
          <p:cNvSpPr>
            <a:spLocks noGrp="1"/>
          </p:cNvSpPr>
          <p:nvPr>
            <p:ph type="body" idx="1" hasCustomPrompt="1"/>
          </p:nvPr>
        </p:nvSpPr>
        <p:spPr>
          <a:xfrm>
            <a:off x="1871477" y="1944253"/>
            <a:ext cx="864096" cy="1188000"/>
          </a:xfrm>
        </p:spPr>
        <p:txBody>
          <a:bodyPr wrap="none" lIns="0" tIns="0" rIns="0" bIns="0" anchor="t">
            <a:noAutofit/>
          </a:bodyPr>
          <a:lstStyle>
            <a:lvl1pPr marL="0" indent="0" algn="r">
              <a:lnSpc>
                <a:spcPct val="80000"/>
              </a:lnSpc>
              <a:buNone/>
              <a:defRPr sz="12000" b="1">
                <a:solidFill>
                  <a:schemeClr val="bg1"/>
                </a:solidFill>
                <a:latin typeface="Arial" panose="020B0604020202020204" pitchFamily="34" charset="0"/>
                <a:cs typeface="Arial" panose="020B0604020202020204" pitchFamily="34" charset="0"/>
              </a:defRPr>
            </a:lvl1pPr>
            <a:lvl2pPr marL="253121" indent="0">
              <a:buNone/>
              <a:defRPr sz="1107">
                <a:solidFill>
                  <a:schemeClr val="tx1">
                    <a:tint val="75000"/>
                  </a:schemeClr>
                </a:solidFill>
              </a:defRPr>
            </a:lvl2pPr>
            <a:lvl3pPr marL="506241" indent="0">
              <a:buNone/>
              <a:defRPr sz="997">
                <a:solidFill>
                  <a:schemeClr val="tx1">
                    <a:tint val="75000"/>
                  </a:schemeClr>
                </a:solidFill>
              </a:defRPr>
            </a:lvl3pPr>
            <a:lvl4pPr marL="759361" indent="0">
              <a:buNone/>
              <a:defRPr sz="886">
                <a:solidFill>
                  <a:schemeClr val="tx1">
                    <a:tint val="75000"/>
                  </a:schemeClr>
                </a:solidFill>
              </a:defRPr>
            </a:lvl4pPr>
            <a:lvl5pPr marL="1012482" indent="0">
              <a:buNone/>
              <a:defRPr sz="886">
                <a:solidFill>
                  <a:schemeClr val="tx1">
                    <a:tint val="75000"/>
                  </a:schemeClr>
                </a:solidFill>
              </a:defRPr>
            </a:lvl5pPr>
            <a:lvl6pPr marL="1265603" indent="0">
              <a:buNone/>
              <a:defRPr sz="886">
                <a:solidFill>
                  <a:schemeClr val="tx1">
                    <a:tint val="75000"/>
                  </a:schemeClr>
                </a:solidFill>
              </a:defRPr>
            </a:lvl6pPr>
            <a:lvl7pPr marL="1518724" indent="0">
              <a:buNone/>
              <a:defRPr sz="886">
                <a:solidFill>
                  <a:schemeClr val="tx1">
                    <a:tint val="75000"/>
                  </a:schemeClr>
                </a:solidFill>
              </a:defRPr>
            </a:lvl7pPr>
            <a:lvl8pPr marL="1771844" indent="0">
              <a:buNone/>
              <a:defRPr sz="886">
                <a:solidFill>
                  <a:schemeClr val="tx1">
                    <a:tint val="75000"/>
                  </a:schemeClr>
                </a:solidFill>
              </a:defRPr>
            </a:lvl8pPr>
            <a:lvl9pPr marL="2024965" indent="0">
              <a:buNone/>
              <a:defRPr sz="886">
                <a:solidFill>
                  <a:schemeClr val="tx1">
                    <a:tint val="75000"/>
                  </a:schemeClr>
                </a:solidFill>
              </a:defRPr>
            </a:lvl9pPr>
          </a:lstStyle>
          <a:p>
            <a:pPr lvl="0"/>
            <a:r>
              <a:rPr lang="fr-FR" dirty="0"/>
              <a:t>0</a:t>
            </a:r>
          </a:p>
        </p:txBody>
      </p:sp>
      <p:sp>
        <p:nvSpPr>
          <p:cNvPr id="7" name="Espace réservé du texte 7"/>
          <p:cNvSpPr>
            <a:spLocks noGrp="1"/>
          </p:cNvSpPr>
          <p:nvPr>
            <p:ph type="body" sz="quarter" idx="12" hasCustomPrompt="1"/>
          </p:nvPr>
        </p:nvSpPr>
        <p:spPr>
          <a:xfrm>
            <a:off x="2033525" y="3150971"/>
            <a:ext cx="540000" cy="144000"/>
          </a:xfrm>
          <a:solidFill>
            <a:schemeClr val="accent6"/>
          </a:solidFill>
        </p:spPr>
        <p:txBody>
          <a:bodyPr lIns="0" rIns="0">
            <a:spAutoFit/>
          </a:bodyPr>
          <a:lstStyle>
            <a:lvl1pPr marL="0">
              <a:lnSpc>
                <a:spcPct val="100000"/>
              </a:lnSpc>
              <a:spcBef>
                <a:spcPts val="0"/>
              </a:spcBef>
              <a:buFontTx/>
              <a:buNone/>
              <a:defRPr sz="800" b="0" cap="none">
                <a:solidFill>
                  <a:schemeClr val="tx1"/>
                </a:solidFill>
              </a:defRPr>
            </a:lvl1pPr>
            <a:lvl2pPr marL="0">
              <a:lnSpc>
                <a:spcPct val="100000"/>
              </a:lnSpc>
              <a:spcBef>
                <a:spcPts val="0"/>
              </a:spcBef>
              <a:buFontTx/>
              <a:buNone/>
              <a:defRPr sz="800" b="0" cap="none">
                <a:solidFill>
                  <a:schemeClr val="tx1"/>
                </a:solidFill>
              </a:defRPr>
            </a:lvl2pPr>
            <a:lvl3pPr marL="0">
              <a:lnSpc>
                <a:spcPct val="100000"/>
              </a:lnSpc>
              <a:spcBef>
                <a:spcPts val="0"/>
              </a:spcBef>
              <a:buFontTx/>
              <a:buNone/>
              <a:defRPr sz="800" b="0" cap="none">
                <a:solidFill>
                  <a:schemeClr val="tx1"/>
                </a:solidFill>
              </a:defRPr>
            </a:lvl3pPr>
            <a:lvl4pPr marL="0" indent="0">
              <a:lnSpc>
                <a:spcPct val="100000"/>
              </a:lnSpc>
              <a:spcBef>
                <a:spcPts val="0"/>
              </a:spcBef>
              <a:buFontTx/>
              <a:buNone/>
              <a:defRPr sz="800" b="0" cap="none">
                <a:solidFill>
                  <a:schemeClr val="tx1"/>
                </a:solidFill>
              </a:defRPr>
            </a:lvl4pPr>
            <a:lvl5pPr marL="0" indent="0">
              <a:lnSpc>
                <a:spcPct val="100000"/>
              </a:lnSpc>
              <a:spcBef>
                <a:spcPts val="0"/>
              </a:spcBef>
              <a:buFontTx/>
              <a:buNone/>
              <a:defRPr sz="800" b="0" cap="none">
                <a:solidFill>
                  <a:schemeClr val="tx1"/>
                </a:solidFill>
              </a:defRPr>
            </a:lvl5pPr>
          </a:lstStyle>
          <a:p>
            <a:pPr lvl="0"/>
            <a:r>
              <a:rPr lang="fr-FR" dirty="0"/>
              <a:t> </a:t>
            </a:r>
          </a:p>
        </p:txBody>
      </p:sp>
    </p:spTree>
    <p:extLst>
      <p:ext uri="{BB962C8B-B14F-4D97-AF65-F5344CB8AC3E}">
        <p14:creationId xmlns:p14="http://schemas.microsoft.com/office/powerpoint/2010/main" val="785583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exte illust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4" name="Espace réservé du texte 3"/>
          <p:cNvSpPr>
            <a:spLocks noGrp="1"/>
          </p:cNvSpPr>
          <p:nvPr>
            <p:ph type="body" sz="quarter" idx="10"/>
          </p:nvPr>
        </p:nvSpPr>
        <p:spPr>
          <a:xfrm>
            <a:off x="539750" y="1368425"/>
            <a:ext cx="3600000" cy="20880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texte 5"/>
          <p:cNvSpPr>
            <a:spLocks noGrp="1"/>
          </p:cNvSpPr>
          <p:nvPr>
            <p:ph type="body" sz="quarter" idx="11"/>
          </p:nvPr>
        </p:nvSpPr>
        <p:spPr>
          <a:xfrm>
            <a:off x="4283744" y="1368425"/>
            <a:ext cx="4176043" cy="20880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2" hasCustomPrompt="1"/>
          </p:nvPr>
        </p:nvSpPr>
        <p:spPr>
          <a:xfrm>
            <a:off x="547721" y="278809"/>
            <a:ext cx="832901" cy="234038"/>
          </a:xfrm>
          <a:prstGeom prst="roundRect">
            <a:avLst>
              <a:gd name="adj" fmla="val 41951"/>
            </a:avLst>
          </a:prstGeom>
          <a:solidFill>
            <a:schemeClr val="accent6"/>
          </a:solidFill>
        </p:spPr>
        <p:txBody>
          <a:bodyPr wrap="none" lIns="36000" tIns="36000" rIns="36000" anchor="ctr">
            <a:spAutoFit/>
          </a:bodyPr>
          <a:lstStyle>
            <a:lvl1pPr marL="0">
              <a:lnSpc>
                <a:spcPts val="1100"/>
              </a:lnSpc>
              <a:buFontTx/>
              <a:buNone/>
              <a:defRPr sz="1400" cap="all" baseline="0">
                <a:solidFill>
                  <a:schemeClr val="tx1"/>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SURTITRE</a:t>
            </a:r>
          </a:p>
        </p:txBody>
      </p:sp>
      <p:sp>
        <p:nvSpPr>
          <p:cNvPr id="9" name="Espace réservé du texte 7"/>
          <p:cNvSpPr>
            <a:spLocks noGrp="1"/>
          </p:cNvSpPr>
          <p:nvPr>
            <p:ph type="body" sz="quarter" idx="13" hasCustomPrompt="1"/>
          </p:nvPr>
        </p:nvSpPr>
        <p:spPr>
          <a:xfrm>
            <a:off x="304719" y="280412"/>
            <a:ext cx="170487" cy="230832"/>
          </a:xfrm>
        </p:spPr>
        <p:txBody>
          <a:bodyPr wrap="none">
            <a:spAutoFit/>
          </a:bodyPr>
          <a:lstStyle>
            <a:lvl1pPr marL="0" algn="r">
              <a:lnSpc>
                <a:spcPct val="100000"/>
              </a:lnSpc>
              <a:buFontTx/>
              <a:buNone/>
              <a:defRPr sz="1500" b="1" cap="none">
                <a:solidFill>
                  <a:schemeClr val="bg1">
                    <a:lumMod val="65000"/>
                  </a:schemeClr>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0</a:t>
            </a:r>
          </a:p>
        </p:txBody>
      </p:sp>
      <p:pic>
        <p:nvPicPr>
          <p:cNvPr id="10" name="Image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3564433"/>
            <a:ext cx="9000000" cy="1548172"/>
          </a:xfrm>
          <a:prstGeom prst="rect">
            <a:avLst/>
          </a:prstGeom>
        </p:spPr>
      </p:pic>
      <p:sp>
        <p:nvSpPr>
          <p:cNvPr id="11" name="Rectangle 10"/>
          <p:cNvSpPr/>
          <p:nvPr userDrawn="1"/>
        </p:nvSpPr>
        <p:spPr>
          <a:xfrm>
            <a:off x="0" y="5112675"/>
            <a:ext cx="8999538" cy="28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88"/>
          </a:p>
        </p:txBody>
      </p:sp>
      <p:sp>
        <p:nvSpPr>
          <p:cNvPr id="13" name="ZoneTexte 12"/>
          <p:cNvSpPr txBox="1"/>
          <p:nvPr userDrawn="1"/>
        </p:nvSpPr>
        <p:spPr>
          <a:xfrm>
            <a:off x="539329" y="5175909"/>
            <a:ext cx="290712" cy="153888"/>
          </a:xfrm>
          <a:prstGeom prst="rect">
            <a:avLst/>
          </a:prstGeom>
          <a:noFill/>
        </p:spPr>
        <p:txBody>
          <a:bodyPr wrap="none" lIns="36000" tIns="0" rIns="36000" bIns="0" rtlCol="0" anchor="ctr">
            <a:spAutoFit/>
          </a:bodyPr>
          <a:lstStyle/>
          <a:p>
            <a:pPr algn="l"/>
            <a:fld id="{F31F470A-E36C-4840-94A0-4C3E1E252F59}" type="slidenum">
              <a:rPr lang="fr-FR" sz="1000" b="1" smtClean="0">
                <a:solidFill>
                  <a:schemeClr val="bg1"/>
                </a:solidFill>
              </a:rPr>
              <a:pPr algn="l"/>
              <a:t>‹#›</a:t>
            </a:fld>
            <a:endParaRPr lang="fr-FR" sz="1000" b="1" dirty="0">
              <a:solidFill>
                <a:schemeClr val="bg1"/>
              </a:solidFill>
            </a:endParaRPr>
          </a:p>
        </p:txBody>
      </p:sp>
      <p:pic>
        <p:nvPicPr>
          <p:cNvPr id="15" name="Image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23544" t="18667" r="23544" b="18667"/>
          <a:stretch/>
        </p:blipFill>
        <p:spPr>
          <a:xfrm>
            <a:off x="8424242" y="4912963"/>
            <a:ext cx="308681" cy="468000"/>
          </a:xfrm>
          <a:prstGeom prst="rect">
            <a:avLst/>
          </a:prstGeom>
        </p:spPr>
      </p:pic>
    </p:spTree>
    <p:extLst>
      <p:ext uri="{BB962C8B-B14F-4D97-AF65-F5344CB8AC3E}">
        <p14:creationId xmlns:p14="http://schemas.microsoft.com/office/powerpoint/2010/main" val="1247535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e +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6" name="Espace réservé du texte 5"/>
          <p:cNvSpPr>
            <a:spLocks noGrp="1"/>
          </p:cNvSpPr>
          <p:nvPr>
            <p:ph type="body" sz="quarter" idx="11"/>
          </p:nvPr>
        </p:nvSpPr>
        <p:spPr>
          <a:xfrm>
            <a:off x="4607781" y="1368425"/>
            <a:ext cx="3852006" cy="34925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2" hasCustomPrompt="1"/>
          </p:nvPr>
        </p:nvSpPr>
        <p:spPr>
          <a:xfrm>
            <a:off x="547721" y="278809"/>
            <a:ext cx="832901" cy="234038"/>
          </a:xfrm>
          <a:prstGeom prst="roundRect">
            <a:avLst>
              <a:gd name="adj" fmla="val 41951"/>
            </a:avLst>
          </a:prstGeom>
          <a:solidFill>
            <a:schemeClr val="accent6"/>
          </a:solidFill>
        </p:spPr>
        <p:txBody>
          <a:bodyPr wrap="none" lIns="36000" tIns="36000" rIns="36000" anchor="ctr">
            <a:spAutoFit/>
          </a:bodyPr>
          <a:lstStyle>
            <a:lvl1pPr marL="0">
              <a:lnSpc>
                <a:spcPts val="1100"/>
              </a:lnSpc>
              <a:buFontTx/>
              <a:buNone/>
              <a:defRPr sz="1400" cap="all" baseline="0">
                <a:solidFill>
                  <a:schemeClr val="tx1"/>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SURTITRE</a:t>
            </a:r>
          </a:p>
        </p:txBody>
      </p:sp>
      <p:sp>
        <p:nvSpPr>
          <p:cNvPr id="9" name="Espace réservé du texte 7"/>
          <p:cNvSpPr>
            <a:spLocks noGrp="1"/>
          </p:cNvSpPr>
          <p:nvPr>
            <p:ph type="body" sz="quarter" idx="13" hasCustomPrompt="1"/>
          </p:nvPr>
        </p:nvSpPr>
        <p:spPr>
          <a:xfrm>
            <a:off x="304719" y="280412"/>
            <a:ext cx="170487" cy="230832"/>
          </a:xfrm>
        </p:spPr>
        <p:txBody>
          <a:bodyPr wrap="none">
            <a:spAutoFit/>
          </a:bodyPr>
          <a:lstStyle>
            <a:lvl1pPr marL="0" algn="r">
              <a:lnSpc>
                <a:spcPct val="100000"/>
              </a:lnSpc>
              <a:buFontTx/>
              <a:buNone/>
              <a:defRPr sz="1500" b="1" cap="none">
                <a:solidFill>
                  <a:schemeClr val="bg1">
                    <a:lumMod val="65000"/>
                  </a:schemeClr>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0</a:t>
            </a:r>
          </a:p>
        </p:txBody>
      </p:sp>
      <p:sp>
        <p:nvSpPr>
          <p:cNvPr id="4" name="Rectangle 3"/>
          <p:cNvSpPr/>
          <p:nvPr userDrawn="1"/>
        </p:nvSpPr>
        <p:spPr>
          <a:xfrm>
            <a:off x="584042" y="1368425"/>
            <a:ext cx="3708000" cy="34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75758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e + Chiffres clé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4" name="Espace réservé du texte 3"/>
          <p:cNvSpPr>
            <a:spLocks noGrp="1"/>
          </p:cNvSpPr>
          <p:nvPr>
            <p:ph type="body" sz="quarter" idx="10"/>
          </p:nvPr>
        </p:nvSpPr>
        <p:spPr>
          <a:xfrm>
            <a:off x="539750" y="1368425"/>
            <a:ext cx="2663875" cy="194398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Espace réservé du texte 5"/>
          <p:cNvSpPr>
            <a:spLocks noGrp="1"/>
          </p:cNvSpPr>
          <p:nvPr>
            <p:ph type="body" sz="quarter" idx="11"/>
          </p:nvPr>
        </p:nvSpPr>
        <p:spPr>
          <a:xfrm>
            <a:off x="3563666" y="1368425"/>
            <a:ext cx="4896122" cy="349250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Espace réservé du texte 7"/>
          <p:cNvSpPr>
            <a:spLocks noGrp="1"/>
          </p:cNvSpPr>
          <p:nvPr>
            <p:ph type="body" sz="quarter" idx="12" hasCustomPrompt="1"/>
          </p:nvPr>
        </p:nvSpPr>
        <p:spPr>
          <a:xfrm>
            <a:off x="547721" y="278809"/>
            <a:ext cx="832901" cy="234038"/>
          </a:xfrm>
          <a:prstGeom prst="roundRect">
            <a:avLst>
              <a:gd name="adj" fmla="val 41951"/>
            </a:avLst>
          </a:prstGeom>
          <a:solidFill>
            <a:schemeClr val="accent6"/>
          </a:solidFill>
        </p:spPr>
        <p:txBody>
          <a:bodyPr wrap="none" lIns="36000" tIns="36000" rIns="36000" anchor="ctr">
            <a:spAutoFit/>
          </a:bodyPr>
          <a:lstStyle>
            <a:lvl1pPr marL="0">
              <a:lnSpc>
                <a:spcPts val="1100"/>
              </a:lnSpc>
              <a:buFontTx/>
              <a:buNone/>
              <a:defRPr sz="1400" cap="all" baseline="0">
                <a:solidFill>
                  <a:schemeClr val="tx1"/>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SURTITRE</a:t>
            </a:r>
          </a:p>
        </p:txBody>
      </p:sp>
      <p:sp>
        <p:nvSpPr>
          <p:cNvPr id="9" name="Espace réservé du texte 7"/>
          <p:cNvSpPr>
            <a:spLocks noGrp="1"/>
          </p:cNvSpPr>
          <p:nvPr>
            <p:ph type="body" sz="quarter" idx="13" hasCustomPrompt="1"/>
          </p:nvPr>
        </p:nvSpPr>
        <p:spPr>
          <a:xfrm>
            <a:off x="304719" y="280412"/>
            <a:ext cx="170487" cy="230832"/>
          </a:xfrm>
        </p:spPr>
        <p:txBody>
          <a:bodyPr wrap="none">
            <a:spAutoFit/>
          </a:bodyPr>
          <a:lstStyle>
            <a:lvl1pPr marL="0" algn="r">
              <a:lnSpc>
                <a:spcPct val="100000"/>
              </a:lnSpc>
              <a:buFontTx/>
              <a:buNone/>
              <a:defRPr sz="1500" b="1" cap="none">
                <a:solidFill>
                  <a:schemeClr val="bg1">
                    <a:lumMod val="65000"/>
                  </a:schemeClr>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0</a:t>
            </a:r>
          </a:p>
        </p:txBody>
      </p:sp>
      <p:sp>
        <p:nvSpPr>
          <p:cNvPr id="12" name="Espace réservé du texte 7"/>
          <p:cNvSpPr>
            <a:spLocks noGrp="1"/>
          </p:cNvSpPr>
          <p:nvPr>
            <p:ph type="body" sz="quarter" idx="14" hasCustomPrompt="1"/>
          </p:nvPr>
        </p:nvSpPr>
        <p:spPr>
          <a:xfrm>
            <a:off x="575333" y="3446126"/>
            <a:ext cx="2628292" cy="1018407"/>
          </a:xfrm>
          <a:prstGeom prst="roundRect">
            <a:avLst>
              <a:gd name="adj" fmla="val 9698"/>
            </a:avLst>
          </a:prstGeom>
          <a:solidFill>
            <a:srgbClr val="E7F3F4"/>
          </a:solidFill>
        </p:spPr>
        <p:txBody>
          <a:bodyPr wrap="square" lIns="72000" tIns="72000" rIns="36000" bIns="72000" anchor="ctr">
            <a:spAutoFit/>
          </a:bodyPr>
          <a:lstStyle>
            <a:lvl1pPr marL="0">
              <a:lnSpc>
                <a:spcPct val="100000"/>
              </a:lnSpc>
              <a:spcBef>
                <a:spcPts val="0"/>
              </a:spcBef>
              <a:spcAft>
                <a:spcPts val="300"/>
              </a:spcAft>
              <a:buFontTx/>
              <a:buNone/>
              <a:defRPr sz="1100" cap="all">
                <a:solidFill>
                  <a:schemeClr val="tx2"/>
                </a:solidFill>
              </a:defRPr>
            </a:lvl1pPr>
            <a:lvl2pPr marL="0">
              <a:lnSpc>
                <a:spcPct val="100000"/>
              </a:lnSpc>
              <a:spcBef>
                <a:spcPts val="0"/>
              </a:spcBef>
              <a:buFontTx/>
              <a:buNone/>
              <a:defRPr sz="3000" cap="all">
                <a:solidFill>
                  <a:schemeClr val="tx2"/>
                </a:solidFill>
              </a:defRPr>
            </a:lvl2pPr>
            <a:lvl3pPr marL="0">
              <a:lnSpc>
                <a:spcPct val="80000"/>
              </a:lnSpc>
              <a:spcBef>
                <a:spcPts val="0"/>
              </a:spcBef>
              <a:buFontTx/>
              <a:buNone/>
              <a:defRPr b="1" cap="all">
                <a:solidFill>
                  <a:schemeClr val="tx2"/>
                </a:solidFill>
              </a:defRPr>
            </a:lvl3pPr>
            <a:lvl4pPr marL="0" indent="0">
              <a:lnSpc>
                <a:spcPct val="100000"/>
              </a:lnSpc>
              <a:buFontTx/>
              <a:buNone/>
              <a:defRPr cap="all">
                <a:solidFill>
                  <a:schemeClr val="tx1"/>
                </a:solidFill>
              </a:defRPr>
            </a:lvl4pPr>
            <a:lvl5pPr marL="0" indent="0">
              <a:lnSpc>
                <a:spcPct val="100000"/>
              </a:lnSpc>
              <a:buFontTx/>
              <a:buNone/>
              <a:defRPr cap="all">
                <a:solidFill>
                  <a:schemeClr val="tx1"/>
                </a:solidFill>
              </a:defRPr>
            </a:lvl5pPr>
          </a:lstStyle>
          <a:p>
            <a:pPr lvl="0"/>
            <a:r>
              <a:rPr lang="fr-FR" dirty="0"/>
              <a:t>TITRE</a:t>
            </a:r>
          </a:p>
          <a:p>
            <a:pPr lvl="1"/>
            <a:r>
              <a:rPr lang="fr-FR" dirty="0"/>
              <a:t>CHIFFRE</a:t>
            </a:r>
          </a:p>
          <a:p>
            <a:pPr lvl="2"/>
            <a:r>
              <a:rPr lang="fr-FR" dirty="0"/>
              <a:t>LÉGENDE</a:t>
            </a:r>
          </a:p>
        </p:txBody>
      </p:sp>
    </p:spTree>
    <p:extLst>
      <p:ext uri="{BB962C8B-B14F-4D97-AF65-F5344CB8AC3E}">
        <p14:creationId xmlns:p14="http://schemas.microsoft.com/office/powerpoint/2010/main" val="2266880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e + Picto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6" name="Espace réservé du texte 5"/>
          <p:cNvSpPr>
            <a:spLocks noGrp="1"/>
          </p:cNvSpPr>
          <p:nvPr>
            <p:ph type="body" sz="quarter" idx="11" hasCustomPrompt="1"/>
          </p:nvPr>
        </p:nvSpPr>
        <p:spPr>
          <a:xfrm>
            <a:off x="683346" y="3204032"/>
            <a:ext cx="2304256" cy="1656532"/>
          </a:xfrm>
        </p:spPr>
        <p:txBody>
          <a:bodyPr/>
          <a:lstStyle>
            <a:lvl1pPr algn="ctr">
              <a:spcAft>
                <a:spcPts val="1000"/>
              </a:spcAft>
              <a:defRPr/>
            </a:lvl1pPr>
            <a:lvl2pPr algn="ctr">
              <a:spcBef>
                <a:spcPts val="0"/>
              </a:spcBef>
              <a:defRPr b="0">
                <a:solidFill>
                  <a:schemeClr val="tx1"/>
                </a:solidFill>
              </a:defRPr>
            </a:lvl2pPr>
          </a:lstStyle>
          <a:p>
            <a:pPr lvl="0"/>
            <a:r>
              <a:rPr lang="fr-FR" dirty="0"/>
              <a:t>TITRE</a:t>
            </a:r>
          </a:p>
          <a:p>
            <a:pPr lvl="1"/>
            <a:r>
              <a:rPr lang="fr-FR" dirty="0"/>
              <a:t>Deuxième niveau</a:t>
            </a:r>
          </a:p>
        </p:txBody>
      </p:sp>
      <p:sp>
        <p:nvSpPr>
          <p:cNvPr id="8" name="Espace réservé du texte 7"/>
          <p:cNvSpPr>
            <a:spLocks noGrp="1"/>
          </p:cNvSpPr>
          <p:nvPr>
            <p:ph type="body" sz="quarter" idx="12" hasCustomPrompt="1"/>
          </p:nvPr>
        </p:nvSpPr>
        <p:spPr>
          <a:xfrm>
            <a:off x="547721" y="278809"/>
            <a:ext cx="832901" cy="234038"/>
          </a:xfrm>
          <a:prstGeom prst="roundRect">
            <a:avLst>
              <a:gd name="adj" fmla="val 41951"/>
            </a:avLst>
          </a:prstGeom>
          <a:solidFill>
            <a:schemeClr val="accent6"/>
          </a:solidFill>
        </p:spPr>
        <p:txBody>
          <a:bodyPr wrap="none" lIns="36000" tIns="36000" rIns="36000" anchor="ctr">
            <a:spAutoFit/>
          </a:bodyPr>
          <a:lstStyle>
            <a:lvl1pPr marL="0">
              <a:lnSpc>
                <a:spcPts val="1100"/>
              </a:lnSpc>
              <a:buFontTx/>
              <a:buNone/>
              <a:defRPr sz="1400" cap="all" baseline="0">
                <a:solidFill>
                  <a:schemeClr val="tx1"/>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SURTITRE</a:t>
            </a:r>
          </a:p>
        </p:txBody>
      </p:sp>
      <p:sp>
        <p:nvSpPr>
          <p:cNvPr id="9" name="Espace réservé du texte 7"/>
          <p:cNvSpPr>
            <a:spLocks noGrp="1"/>
          </p:cNvSpPr>
          <p:nvPr>
            <p:ph type="body" sz="quarter" idx="13" hasCustomPrompt="1"/>
          </p:nvPr>
        </p:nvSpPr>
        <p:spPr>
          <a:xfrm>
            <a:off x="304719" y="280412"/>
            <a:ext cx="170487" cy="230832"/>
          </a:xfrm>
        </p:spPr>
        <p:txBody>
          <a:bodyPr wrap="none">
            <a:spAutoFit/>
          </a:bodyPr>
          <a:lstStyle>
            <a:lvl1pPr marL="0" algn="r">
              <a:lnSpc>
                <a:spcPct val="100000"/>
              </a:lnSpc>
              <a:buFontTx/>
              <a:buNone/>
              <a:defRPr sz="1500" b="1" cap="none">
                <a:solidFill>
                  <a:schemeClr val="bg1">
                    <a:lumMod val="65000"/>
                  </a:schemeClr>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0</a:t>
            </a:r>
          </a:p>
        </p:txBody>
      </p:sp>
      <p:sp>
        <p:nvSpPr>
          <p:cNvPr id="5" name="Espace réservé pour une image  4"/>
          <p:cNvSpPr>
            <a:spLocks noGrp="1"/>
          </p:cNvSpPr>
          <p:nvPr>
            <p:ph type="pic" sz="quarter" idx="14"/>
          </p:nvPr>
        </p:nvSpPr>
        <p:spPr>
          <a:xfrm>
            <a:off x="1259411" y="2016261"/>
            <a:ext cx="1152127" cy="899864"/>
          </a:xfrm>
        </p:spPr>
        <p:txBody>
          <a:bodyPr anchor="ctr"/>
          <a:lstStyle>
            <a:lvl1pPr algn="ctr">
              <a:defRPr sz="800" cap="none" baseline="0">
                <a:solidFill>
                  <a:schemeClr val="tx1"/>
                </a:solidFill>
              </a:defRPr>
            </a:lvl1pPr>
          </a:lstStyle>
          <a:p>
            <a:r>
              <a:rPr lang="fr-FR"/>
              <a:t>Cliquez sur l'icône pour ajouter une image</a:t>
            </a:r>
            <a:endParaRPr lang="fr-FR" dirty="0"/>
          </a:p>
        </p:txBody>
      </p:sp>
      <p:sp>
        <p:nvSpPr>
          <p:cNvPr id="14" name="Espace réservé du texte 7"/>
          <p:cNvSpPr>
            <a:spLocks noGrp="1"/>
          </p:cNvSpPr>
          <p:nvPr>
            <p:ph type="body" sz="quarter" idx="15"/>
          </p:nvPr>
        </p:nvSpPr>
        <p:spPr>
          <a:xfrm>
            <a:off x="548417" y="1368424"/>
            <a:ext cx="7911371" cy="468000"/>
          </a:xfrm>
        </p:spPr>
        <p:txBody>
          <a:bodyPr/>
          <a:lstStyle>
            <a:lvl1pPr marL="0">
              <a:lnSpc>
                <a:spcPct val="100000"/>
              </a:lnSpc>
              <a:buFontTx/>
              <a:buNone/>
              <a:defRPr sz="1200" b="1" cap="none">
                <a:solidFill>
                  <a:schemeClr val="tx1"/>
                </a:solidFill>
              </a:defRPr>
            </a:lvl1pPr>
            <a:lvl2pPr marL="0">
              <a:lnSpc>
                <a:spcPct val="100000"/>
              </a:lnSpc>
              <a:spcBef>
                <a:spcPts val="0"/>
              </a:spcBef>
              <a:buFontTx/>
              <a:buNone/>
              <a:defRPr b="0"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a:t>Modifier les styles du texte du masque</a:t>
            </a:r>
          </a:p>
        </p:txBody>
      </p:sp>
      <p:sp>
        <p:nvSpPr>
          <p:cNvPr id="16" name="Espace réservé du texte 5"/>
          <p:cNvSpPr>
            <a:spLocks noGrp="1"/>
          </p:cNvSpPr>
          <p:nvPr>
            <p:ph type="body" sz="quarter" idx="16" hasCustomPrompt="1"/>
          </p:nvPr>
        </p:nvSpPr>
        <p:spPr>
          <a:xfrm>
            <a:off x="3356350" y="3204032"/>
            <a:ext cx="2304256" cy="1656532"/>
          </a:xfrm>
        </p:spPr>
        <p:txBody>
          <a:bodyPr/>
          <a:lstStyle>
            <a:lvl1pPr algn="ctr">
              <a:spcAft>
                <a:spcPts val="1000"/>
              </a:spcAft>
              <a:defRPr/>
            </a:lvl1pPr>
            <a:lvl2pPr algn="ctr">
              <a:spcBef>
                <a:spcPts val="0"/>
              </a:spcBef>
              <a:defRPr b="0">
                <a:solidFill>
                  <a:schemeClr val="tx1"/>
                </a:solidFill>
              </a:defRPr>
            </a:lvl2pPr>
          </a:lstStyle>
          <a:p>
            <a:pPr lvl="0"/>
            <a:r>
              <a:rPr lang="fr-FR" dirty="0"/>
              <a:t>TITRE</a:t>
            </a:r>
          </a:p>
          <a:p>
            <a:pPr lvl="1"/>
            <a:r>
              <a:rPr lang="fr-FR" dirty="0"/>
              <a:t>Deuxième niveau</a:t>
            </a:r>
          </a:p>
        </p:txBody>
      </p:sp>
      <p:sp>
        <p:nvSpPr>
          <p:cNvPr id="17" name="Espace réservé pour une image  4"/>
          <p:cNvSpPr>
            <a:spLocks noGrp="1"/>
          </p:cNvSpPr>
          <p:nvPr>
            <p:ph type="pic" sz="quarter" idx="17"/>
          </p:nvPr>
        </p:nvSpPr>
        <p:spPr>
          <a:xfrm>
            <a:off x="3932415" y="2016261"/>
            <a:ext cx="1152127" cy="899864"/>
          </a:xfrm>
        </p:spPr>
        <p:txBody>
          <a:bodyPr anchor="ctr"/>
          <a:lstStyle>
            <a:lvl1pPr algn="ctr">
              <a:defRPr sz="800" cap="none" baseline="0">
                <a:solidFill>
                  <a:schemeClr val="tx1"/>
                </a:solidFill>
              </a:defRPr>
            </a:lvl1pPr>
          </a:lstStyle>
          <a:p>
            <a:r>
              <a:rPr lang="fr-FR"/>
              <a:t>Cliquez sur l'icône pour ajouter une image</a:t>
            </a:r>
            <a:endParaRPr lang="fr-FR" dirty="0"/>
          </a:p>
        </p:txBody>
      </p:sp>
      <p:sp>
        <p:nvSpPr>
          <p:cNvPr id="18" name="Espace réservé du texte 5"/>
          <p:cNvSpPr>
            <a:spLocks noGrp="1"/>
          </p:cNvSpPr>
          <p:nvPr>
            <p:ph type="body" sz="quarter" idx="18" hasCustomPrompt="1"/>
          </p:nvPr>
        </p:nvSpPr>
        <p:spPr>
          <a:xfrm>
            <a:off x="6029355" y="3204032"/>
            <a:ext cx="2304256" cy="1656532"/>
          </a:xfrm>
        </p:spPr>
        <p:txBody>
          <a:bodyPr/>
          <a:lstStyle>
            <a:lvl1pPr algn="ctr">
              <a:spcAft>
                <a:spcPts val="1000"/>
              </a:spcAft>
              <a:defRPr/>
            </a:lvl1pPr>
            <a:lvl2pPr algn="ctr">
              <a:spcBef>
                <a:spcPts val="0"/>
              </a:spcBef>
              <a:defRPr b="0">
                <a:solidFill>
                  <a:schemeClr val="tx1"/>
                </a:solidFill>
              </a:defRPr>
            </a:lvl2pPr>
          </a:lstStyle>
          <a:p>
            <a:pPr lvl="0"/>
            <a:r>
              <a:rPr lang="fr-FR" dirty="0"/>
              <a:t>TITRE</a:t>
            </a:r>
          </a:p>
          <a:p>
            <a:pPr lvl="1"/>
            <a:r>
              <a:rPr lang="fr-FR" dirty="0"/>
              <a:t>Deuxième niveau</a:t>
            </a:r>
          </a:p>
        </p:txBody>
      </p:sp>
      <p:sp>
        <p:nvSpPr>
          <p:cNvPr id="19" name="Espace réservé pour une image  4"/>
          <p:cNvSpPr>
            <a:spLocks noGrp="1"/>
          </p:cNvSpPr>
          <p:nvPr>
            <p:ph type="pic" sz="quarter" idx="19"/>
          </p:nvPr>
        </p:nvSpPr>
        <p:spPr>
          <a:xfrm>
            <a:off x="6605420" y="2016261"/>
            <a:ext cx="1152127" cy="899864"/>
          </a:xfrm>
        </p:spPr>
        <p:txBody>
          <a:bodyPr anchor="ctr"/>
          <a:lstStyle>
            <a:lvl1pPr algn="ctr">
              <a:defRPr sz="800" cap="none" baseline="0">
                <a:solidFill>
                  <a:schemeClr val="tx1"/>
                </a:solidFill>
              </a:defRPr>
            </a:lvl1pPr>
          </a:lstStyle>
          <a:p>
            <a:r>
              <a:rPr lang="fr-FR"/>
              <a:t>Cliquez sur l'icône pour ajouter une image</a:t>
            </a:r>
            <a:endParaRPr lang="fr-FR" dirty="0"/>
          </a:p>
        </p:txBody>
      </p:sp>
    </p:spTree>
    <p:extLst>
      <p:ext uri="{BB962C8B-B14F-4D97-AF65-F5344CB8AC3E}">
        <p14:creationId xmlns:p14="http://schemas.microsoft.com/office/powerpoint/2010/main" val="2001455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8" name="Espace réservé du texte 7"/>
          <p:cNvSpPr>
            <a:spLocks noGrp="1"/>
          </p:cNvSpPr>
          <p:nvPr>
            <p:ph type="body" sz="quarter" idx="12" hasCustomPrompt="1"/>
          </p:nvPr>
        </p:nvSpPr>
        <p:spPr>
          <a:xfrm>
            <a:off x="547721" y="278809"/>
            <a:ext cx="832901" cy="234038"/>
          </a:xfrm>
          <a:prstGeom prst="roundRect">
            <a:avLst>
              <a:gd name="adj" fmla="val 41951"/>
            </a:avLst>
          </a:prstGeom>
          <a:solidFill>
            <a:schemeClr val="accent6"/>
          </a:solidFill>
        </p:spPr>
        <p:txBody>
          <a:bodyPr wrap="none" lIns="36000" tIns="36000" rIns="36000" anchor="ctr">
            <a:spAutoFit/>
          </a:bodyPr>
          <a:lstStyle>
            <a:lvl1pPr marL="0">
              <a:lnSpc>
                <a:spcPts val="1100"/>
              </a:lnSpc>
              <a:buFontTx/>
              <a:buNone/>
              <a:defRPr sz="1400" cap="all" baseline="0">
                <a:solidFill>
                  <a:schemeClr val="tx1"/>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SURTITRE</a:t>
            </a:r>
          </a:p>
        </p:txBody>
      </p:sp>
      <p:sp>
        <p:nvSpPr>
          <p:cNvPr id="9" name="Espace réservé du texte 7"/>
          <p:cNvSpPr>
            <a:spLocks noGrp="1"/>
          </p:cNvSpPr>
          <p:nvPr>
            <p:ph type="body" sz="quarter" idx="13" hasCustomPrompt="1"/>
          </p:nvPr>
        </p:nvSpPr>
        <p:spPr>
          <a:xfrm>
            <a:off x="304719" y="280412"/>
            <a:ext cx="170487" cy="230832"/>
          </a:xfrm>
        </p:spPr>
        <p:txBody>
          <a:bodyPr wrap="none">
            <a:spAutoFit/>
          </a:bodyPr>
          <a:lstStyle>
            <a:lvl1pPr marL="0" algn="r">
              <a:lnSpc>
                <a:spcPct val="100000"/>
              </a:lnSpc>
              <a:buFontTx/>
              <a:buNone/>
              <a:defRPr sz="1500" b="1" cap="none">
                <a:solidFill>
                  <a:schemeClr val="bg1">
                    <a:lumMod val="65000"/>
                  </a:schemeClr>
                </a:solidFill>
              </a:defRPr>
            </a:lvl1pPr>
            <a:lvl2pPr marL="0">
              <a:lnSpc>
                <a:spcPct val="100000"/>
              </a:lnSpc>
              <a:buFontTx/>
              <a:buNone/>
              <a:defRPr cap="none">
                <a:solidFill>
                  <a:schemeClr val="tx1"/>
                </a:solidFill>
              </a:defRPr>
            </a:lvl2pPr>
            <a:lvl3pPr marL="0">
              <a:lnSpc>
                <a:spcPct val="100000"/>
              </a:lnSpc>
              <a:buFontTx/>
              <a:buNone/>
              <a:defRPr cap="none">
                <a:solidFill>
                  <a:schemeClr val="tx1"/>
                </a:solidFill>
              </a:defRPr>
            </a:lvl3pPr>
            <a:lvl4pPr marL="0" indent="0">
              <a:lnSpc>
                <a:spcPct val="100000"/>
              </a:lnSpc>
              <a:buFontTx/>
              <a:buNone/>
              <a:defRPr cap="none">
                <a:solidFill>
                  <a:schemeClr val="tx1"/>
                </a:solidFill>
              </a:defRPr>
            </a:lvl4pPr>
            <a:lvl5pPr marL="0" indent="0">
              <a:lnSpc>
                <a:spcPct val="100000"/>
              </a:lnSpc>
              <a:buFontTx/>
              <a:buNone/>
              <a:defRPr cap="none">
                <a:solidFill>
                  <a:schemeClr val="tx1"/>
                </a:solidFill>
              </a:defRPr>
            </a:lvl5pPr>
          </a:lstStyle>
          <a:p>
            <a:pPr lvl="0"/>
            <a:r>
              <a:rPr lang="fr-FR" dirty="0"/>
              <a:t>0</a:t>
            </a:r>
          </a:p>
        </p:txBody>
      </p:sp>
    </p:spTree>
    <p:extLst>
      <p:ext uri="{BB962C8B-B14F-4D97-AF65-F5344CB8AC3E}">
        <p14:creationId xmlns:p14="http://schemas.microsoft.com/office/powerpoint/2010/main" val="3822809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p:nvSpPr>
        <p:spPr>
          <a:xfrm>
            <a:off x="0" y="5112675"/>
            <a:ext cx="8999538" cy="28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88"/>
          </a:p>
        </p:txBody>
      </p:sp>
      <p:sp>
        <p:nvSpPr>
          <p:cNvPr id="2" name="Espace réservé du titre 1"/>
          <p:cNvSpPr>
            <a:spLocks noGrp="1"/>
          </p:cNvSpPr>
          <p:nvPr>
            <p:ph type="title"/>
          </p:nvPr>
        </p:nvSpPr>
        <p:spPr>
          <a:xfrm>
            <a:off x="539749" y="557749"/>
            <a:ext cx="7920039" cy="306384"/>
          </a:xfrm>
          <a:prstGeom prst="rect">
            <a:avLst/>
          </a:prstGeom>
        </p:spPr>
        <p:txBody>
          <a:bodyPr vert="horz" lIns="36000" tIns="0" rIns="36000" bIns="0" rtlCol="0" anchor="b">
            <a:noAutofit/>
          </a:bodyPr>
          <a:lstStyle/>
          <a:p>
            <a:r>
              <a:rPr lang="fr-FR" dirty="0"/>
              <a:t>Modifiez le style du titre</a:t>
            </a:r>
          </a:p>
        </p:txBody>
      </p:sp>
      <p:sp>
        <p:nvSpPr>
          <p:cNvPr id="3" name="Espace réservé du texte 2"/>
          <p:cNvSpPr>
            <a:spLocks noGrp="1"/>
          </p:cNvSpPr>
          <p:nvPr>
            <p:ph type="body" idx="1"/>
          </p:nvPr>
        </p:nvSpPr>
        <p:spPr>
          <a:xfrm>
            <a:off x="539749" y="1368425"/>
            <a:ext cx="3600000" cy="3465396"/>
          </a:xfrm>
          <a:prstGeom prst="rect">
            <a:avLst/>
          </a:prstGeom>
        </p:spPr>
        <p:txBody>
          <a:bodyPr vert="horz" lIns="36000" tIns="0" rIns="36000" bIns="0" rtlCol="0">
            <a:no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pic>
        <p:nvPicPr>
          <p:cNvPr id="6" name="Image 5"/>
          <p:cNvPicPr>
            <a:picLocks noChangeAspect="1"/>
          </p:cNvPicPr>
          <p:nvPr/>
        </p:nvPicPr>
        <p:blipFill rotWithShape="1">
          <a:blip r:embed="rId13" cstate="print">
            <a:extLst>
              <a:ext uri="{28A0092B-C50C-407E-A947-70E740481C1C}">
                <a14:useLocalDpi xmlns:a14="http://schemas.microsoft.com/office/drawing/2010/main" val="0"/>
              </a:ext>
            </a:extLst>
          </a:blip>
          <a:srcRect l="23544" t="18667" r="23544" b="18667"/>
          <a:stretch/>
        </p:blipFill>
        <p:spPr>
          <a:xfrm>
            <a:off x="8424242" y="4912963"/>
            <a:ext cx="308681" cy="468000"/>
          </a:xfrm>
          <a:prstGeom prst="rect">
            <a:avLst/>
          </a:prstGeom>
        </p:spPr>
      </p:pic>
      <p:sp>
        <p:nvSpPr>
          <p:cNvPr id="11" name="ZoneTexte 10"/>
          <p:cNvSpPr txBox="1"/>
          <p:nvPr userDrawn="1"/>
        </p:nvSpPr>
        <p:spPr>
          <a:xfrm>
            <a:off x="539329" y="5175909"/>
            <a:ext cx="290712" cy="153888"/>
          </a:xfrm>
          <a:prstGeom prst="rect">
            <a:avLst/>
          </a:prstGeom>
          <a:noFill/>
        </p:spPr>
        <p:txBody>
          <a:bodyPr wrap="none" lIns="36000" tIns="0" rIns="36000" bIns="0" rtlCol="0" anchor="ctr">
            <a:spAutoFit/>
          </a:bodyPr>
          <a:lstStyle/>
          <a:p>
            <a:pPr algn="l"/>
            <a:fld id="{F31F470A-E36C-4840-94A0-4C3E1E252F59}" type="slidenum">
              <a:rPr lang="fr-FR" sz="1000" b="1" smtClean="0">
                <a:solidFill>
                  <a:schemeClr val="bg1"/>
                </a:solidFill>
              </a:rPr>
              <a:pPr algn="l"/>
              <a:t>‹#›</a:t>
            </a:fld>
            <a:endParaRPr lang="fr-FR" sz="1000" b="1" dirty="0">
              <a:solidFill>
                <a:schemeClr val="bg1"/>
              </a:solidFill>
            </a:endParaRPr>
          </a:p>
        </p:txBody>
      </p:sp>
    </p:spTree>
    <p:extLst>
      <p:ext uri="{BB962C8B-B14F-4D97-AF65-F5344CB8AC3E}">
        <p14:creationId xmlns:p14="http://schemas.microsoft.com/office/powerpoint/2010/main" val="177633892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68" r:id="rId3"/>
    <p:sldLayoutId id="2147483663" r:id="rId4"/>
    <p:sldLayoutId id="2147483670" r:id="rId5"/>
    <p:sldLayoutId id="2147483672" r:id="rId6"/>
    <p:sldLayoutId id="2147483673" r:id="rId7"/>
    <p:sldLayoutId id="2147483671" r:id="rId8"/>
    <p:sldLayoutId id="2147483674" r:id="rId9"/>
    <p:sldLayoutId id="2147483667" r:id="rId10"/>
    <p:sldLayoutId id="2147483675" r:id="rId11"/>
  </p:sldLayoutIdLst>
  <p:txStyles>
    <p:titleStyle>
      <a:lvl1pPr algn="r" defTabSz="506241" rtl="1" eaLnBrk="1" latinLnBrk="0" hangingPunct="1">
        <a:lnSpc>
          <a:spcPct val="90000"/>
        </a:lnSpc>
        <a:spcBef>
          <a:spcPct val="0"/>
        </a:spcBef>
        <a:buNone/>
        <a:defRPr sz="2000" b="1" kern="1200" cap="all" baseline="0">
          <a:solidFill>
            <a:schemeClr val="tx1"/>
          </a:solidFill>
          <a:latin typeface="+mj-lt"/>
          <a:ea typeface="+mj-ea"/>
          <a:cs typeface="+mj-cs"/>
        </a:defRPr>
      </a:lvl1pPr>
    </p:titleStyle>
    <p:bodyStyle>
      <a:lvl1pPr marL="0" indent="0" algn="r" defTabSz="506241" rtl="1" eaLnBrk="1" latinLnBrk="0" hangingPunct="1">
        <a:lnSpc>
          <a:spcPct val="90000"/>
        </a:lnSpc>
        <a:spcBef>
          <a:spcPts val="0"/>
        </a:spcBef>
        <a:buFontTx/>
        <a:buNone/>
        <a:defRPr sz="1800" kern="1200" cap="all" baseline="0">
          <a:solidFill>
            <a:schemeClr val="tx2"/>
          </a:solidFill>
          <a:latin typeface="+mn-lt"/>
          <a:ea typeface="+mn-ea"/>
          <a:cs typeface="+mn-cs"/>
        </a:defRPr>
      </a:lvl1pPr>
      <a:lvl2pPr marL="0" indent="0" algn="r" defTabSz="506241" rtl="1" eaLnBrk="1" latinLnBrk="0" hangingPunct="1">
        <a:lnSpc>
          <a:spcPct val="100000"/>
        </a:lnSpc>
        <a:spcBef>
          <a:spcPts val="1000"/>
        </a:spcBef>
        <a:buFontTx/>
        <a:buNone/>
        <a:defRPr sz="1200" b="1" kern="1200">
          <a:solidFill>
            <a:schemeClr val="tx2"/>
          </a:solidFill>
          <a:latin typeface="+mn-lt"/>
          <a:ea typeface="+mn-ea"/>
          <a:cs typeface="+mn-cs"/>
        </a:defRPr>
      </a:lvl2pPr>
      <a:lvl3pPr marL="0" indent="0" algn="r" defTabSz="506241" rtl="1" eaLnBrk="1" latinLnBrk="0" hangingPunct="1">
        <a:lnSpc>
          <a:spcPct val="100000"/>
        </a:lnSpc>
        <a:spcBef>
          <a:spcPts val="0"/>
        </a:spcBef>
        <a:buFontTx/>
        <a:buNone/>
        <a:defRPr sz="1200" kern="1200">
          <a:solidFill>
            <a:schemeClr val="tx1"/>
          </a:solidFill>
          <a:latin typeface="+mn-lt"/>
          <a:ea typeface="+mn-ea"/>
          <a:cs typeface="+mn-cs"/>
        </a:defRPr>
      </a:lvl3pPr>
      <a:lvl4pPr marL="108000" indent="-108000" algn="r" defTabSz="506241" rtl="1" eaLnBrk="1" latinLnBrk="0" hangingPunct="1">
        <a:lnSpc>
          <a:spcPct val="100000"/>
        </a:lnSpc>
        <a:spcBef>
          <a:spcPts val="0"/>
        </a:spcBef>
        <a:buClr>
          <a:schemeClr val="tx2"/>
        </a:buClr>
        <a:buFont typeface="Symbol" panose="05050102010706020507" pitchFamily="18" charset="2"/>
        <a:buChar char="·"/>
        <a:defRPr sz="1200" kern="1200">
          <a:solidFill>
            <a:schemeClr val="tx1"/>
          </a:solidFill>
          <a:latin typeface="+mn-lt"/>
          <a:ea typeface="+mn-ea"/>
          <a:cs typeface="+mn-cs"/>
        </a:defRPr>
      </a:lvl4pPr>
      <a:lvl5pPr marL="252000" indent="-144000" algn="r" defTabSz="506241" rtl="1" eaLnBrk="1" latinLnBrk="0" hangingPunct="1">
        <a:lnSpc>
          <a:spcPct val="100000"/>
        </a:lnSpc>
        <a:spcBef>
          <a:spcPts val="0"/>
        </a:spcBef>
        <a:buSzPct val="80000"/>
        <a:buFont typeface="Wingdings 3" panose="05040102010807070707" pitchFamily="18" charset="2"/>
        <a:buChar char=""/>
        <a:defRPr sz="1200" kern="1200">
          <a:solidFill>
            <a:schemeClr val="tx2"/>
          </a:solidFill>
          <a:latin typeface="+mn-lt"/>
          <a:ea typeface="+mn-ea"/>
          <a:cs typeface="+mn-cs"/>
        </a:defRPr>
      </a:lvl5pPr>
      <a:lvl6pPr marL="1392163" indent="-126561" algn="r" defTabSz="506241" rtl="1" eaLnBrk="1" latinLnBrk="0" hangingPunct="1">
        <a:lnSpc>
          <a:spcPct val="90000"/>
        </a:lnSpc>
        <a:spcBef>
          <a:spcPts val="277"/>
        </a:spcBef>
        <a:buFont typeface="Arial" panose="020B0604020202020204" pitchFamily="34" charset="0"/>
        <a:buChar char="•"/>
        <a:defRPr sz="997" kern="1200">
          <a:solidFill>
            <a:schemeClr val="tx1"/>
          </a:solidFill>
          <a:latin typeface="+mn-lt"/>
          <a:ea typeface="+mn-ea"/>
          <a:cs typeface="+mn-cs"/>
        </a:defRPr>
      </a:lvl6pPr>
      <a:lvl7pPr marL="1645283" indent="-126561" algn="r" defTabSz="506241" rtl="1" eaLnBrk="1" latinLnBrk="0" hangingPunct="1">
        <a:lnSpc>
          <a:spcPct val="90000"/>
        </a:lnSpc>
        <a:spcBef>
          <a:spcPts val="277"/>
        </a:spcBef>
        <a:buFont typeface="Arial" panose="020B0604020202020204" pitchFamily="34" charset="0"/>
        <a:buChar char="•"/>
        <a:defRPr sz="997" kern="1200">
          <a:solidFill>
            <a:schemeClr val="tx1"/>
          </a:solidFill>
          <a:latin typeface="+mn-lt"/>
          <a:ea typeface="+mn-ea"/>
          <a:cs typeface="+mn-cs"/>
        </a:defRPr>
      </a:lvl7pPr>
      <a:lvl8pPr marL="1898404" indent="-126561" algn="r" defTabSz="506241" rtl="1" eaLnBrk="1" latinLnBrk="0" hangingPunct="1">
        <a:lnSpc>
          <a:spcPct val="90000"/>
        </a:lnSpc>
        <a:spcBef>
          <a:spcPts val="277"/>
        </a:spcBef>
        <a:buFont typeface="Arial" panose="020B0604020202020204" pitchFamily="34" charset="0"/>
        <a:buChar char="•"/>
        <a:defRPr sz="997" kern="1200">
          <a:solidFill>
            <a:schemeClr val="tx1"/>
          </a:solidFill>
          <a:latin typeface="+mn-lt"/>
          <a:ea typeface="+mn-ea"/>
          <a:cs typeface="+mn-cs"/>
        </a:defRPr>
      </a:lvl8pPr>
      <a:lvl9pPr marL="2151525" indent="-126561" algn="r" defTabSz="506241" rtl="1" eaLnBrk="1" latinLnBrk="0" hangingPunct="1">
        <a:lnSpc>
          <a:spcPct val="90000"/>
        </a:lnSpc>
        <a:spcBef>
          <a:spcPts val="277"/>
        </a:spcBef>
        <a:buFont typeface="Arial" panose="020B0604020202020204" pitchFamily="34" charset="0"/>
        <a:buChar char="•"/>
        <a:defRPr sz="997" kern="1200">
          <a:solidFill>
            <a:schemeClr val="tx1"/>
          </a:solidFill>
          <a:latin typeface="+mn-lt"/>
          <a:ea typeface="+mn-ea"/>
          <a:cs typeface="+mn-cs"/>
        </a:defRPr>
      </a:lvl9pPr>
    </p:bodyStyle>
    <p:otherStyle>
      <a:defPPr>
        <a:defRPr lang="fr-FR"/>
      </a:defPPr>
      <a:lvl1pPr marL="0" algn="r" defTabSz="506241" rtl="1" eaLnBrk="1" latinLnBrk="0" hangingPunct="1">
        <a:defRPr sz="997" kern="1200">
          <a:solidFill>
            <a:schemeClr val="tx1"/>
          </a:solidFill>
          <a:latin typeface="+mn-lt"/>
          <a:ea typeface="+mn-ea"/>
          <a:cs typeface="+mn-cs"/>
        </a:defRPr>
      </a:lvl1pPr>
      <a:lvl2pPr marL="253121" algn="r" defTabSz="506241" rtl="1" eaLnBrk="1" latinLnBrk="0" hangingPunct="1">
        <a:defRPr sz="997" kern="1200">
          <a:solidFill>
            <a:schemeClr val="tx1"/>
          </a:solidFill>
          <a:latin typeface="+mn-lt"/>
          <a:ea typeface="+mn-ea"/>
          <a:cs typeface="+mn-cs"/>
        </a:defRPr>
      </a:lvl2pPr>
      <a:lvl3pPr marL="506241" algn="r" defTabSz="506241" rtl="1" eaLnBrk="1" latinLnBrk="0" hangingPunct="1">
        <a:defRPr sz="997" kern="1200">
          <a:solidFill>
            <a:schemeClr val="tx1"/>
          </a:solidFill>
          <a:latin typeface="+mn-lt"/>
          <a:ea typeface="+mn-ea"/>
          <a:cs typeface="+mn-cs"/>
        </a:defRPr>
      </a:lvl3pPr>
      <a:lvl4pPr marL="759361" algn="r" defTabSz="506241" rtl="1" eaLnBrk="1" latinLnBrk="0" hangingPunct="1">
        <a:defRPr sz="997" kern="1200">
          <a:solidFill>
            <a:schemeClr val="tx1"/>
          </a:solidFill>
          <a:latin typeface="+mn-lt"/>
          <a:ea typeface="+mn-ea"/>
          <a:cs typeface="+mn-cs"/>
        </a:defRPr>
      </a:lvl4pPr>
      <a:lvl5pPr marL="1012482" algn="r" defTabSz="506241" rtl="1" eaLnBrk="1" latinLnBrk="0" hangingPunct="1">
        <a:defRPr sz="997" kern="1200">
          <a:solidFill>
            <a:schemeClr val="tx1"/>
          </a:solidFill>
          <a:latin typeface="+mn-lt"/>
          <a:ea typeface="+mn-ea"/>
          <a:cs typeface="+mn-cs"/>
        </a:defRPr>
      </a:lvl5pPr>
      <a:lvl6pPr marL="1265603" algn="r" defTabSz="506241" rtl="1" eaLnBrk="1" latinLnBrk="0" hangingPunct="1">
        <a:defRPr sz="997" kern="1200">
          <a:solidFill>
            <a:schemeClr val="tx1"/>
          </a:solidFill>
          <a:latin typeface="+mn-lt"/>
          <a:ea typeface="+mn-ea"/>
          <a:cs typeface="+mn-cs"/>
        </a:defRPr>
      </a:lvl6pPr>
      <a:lvl7pPr marL="1518724" algn="r" defTabSz="506241" rtl="1" eaLnBrk="1" latinLnBrk="0" hangingPunct="1">
        <a:defRPr sz="997" kern="1200">
          <a:solidFill>
            <a:schemeClr val="tx1"/>
          </a:solidFill>
          <a:latin typeface="+mn-lt"/>
          <a:ea typeface="+mn-ea"/>
          <a:cs typeface="+mn-cs"/>
        </a:defRPr>
      </a:lvl7pPr>
      <a:lvl8pPr marL="1771844" algn="r" defTabSz="506241" rtl="1" eaLnBrk="1" latinLnBrk="0" hangingPunct="1">
        <a:defRPr sz="997" kern="1200">
          <a:solidFill>
            <a:schemeClr val="tx1"/>
          </a:solidFill>
          <a:latin typeface="+mn-lt"/>
          <a:ea typeface="+mn-ea"/>
          <a:cs typeface="+mn-cs"/>
        </a:defRPr>
      </a:lvl8pPr>
      <a:lvl9pPr marL="2024965" algn="r" defTabSz="506241" rtl="1" eaLnBrk="1" latinLnBrk="0" hangingPunct="1">
        <a:defRPr sz="997" kern="1200">
          <a:solidFill>
            <a:schemeClr val="tx1"/>
          </a:solidFill>
          <a:latin typeface="+mn-lt"/>
          <a:ea typeface="+mn-ea"/>
          <a:cs typeface="+mn-cs"/>
        </a:defRPr>
      </a:lvl9pPr>
    </p:otherStyle>
  </p:txStyles>
  <p:extLst>
    <p:ext uri="{27BBF7A9-308A-43DC-89C8-2F10F3537804}">
      <p15:sldGuideLst xmlns:p15="http://schemas.microsoft.com/office/powerpoint/2012/main">
        <p15:guide id="0" pos="5329" userDrawn="1">
          <p15:clr>
            <a:srgbClr val="F26B43"/>
          </p15:clr>
        </p15:guide>
        <p15:guide id="1" orient="horz" pos="862" userDrawn="1">
          <p15:clr>
            <a:srgbClr val="F26B43"/>
          </p15:clr>
        </p15:guide>
        <p15:guide id="2" pos="340" userDrawn="1">
          <p15:clr>
            <a:srgbClr val="F26B43"/>
          </p15:clr>
        </p15:guide>
        <p15:guide id="3" orient="horz" pos="544" userDrawn="1">
          <p15:clr>
            <a:srgbClr val="F26B43"/>
          </p15:clr>
        </p15:guide>
        <p15:guide id="4" pos="2835" userDrawn="1">
          <p15:clr>
            <a:srgbClr val="F26B43"/>
          </p15:clr>
        </p15:guide>
        <p15:guide id="5" orient="horz" pos="306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episeine.fr/alerte-inondation-conseils-entreprises" TargetMode="Externa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hyperlink" Target="http://www.episeine.fr/alerte-inondation-conseils" TargetMode="External"/><Relationship Id="rId2" Type="http://schemas.openxmlformats.org/officeDocument/2006/relationships/hyperlink" Target="http://www.episeine.fr/" TargetMode="External"/><Relationship Id="rId1" Type="http://schemas.openxmlformats.org/officeDocument/2006/relationships/slideLayout" Target="../slideLayouts/slideLayout11.xml"/><Relationship Id="rId4" Type="http://schemas.openxmlformats.org/officeDocument/2006/relationships/image" Target="../media/image29.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www.episeine.fr/" TargetMode="Externa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44295" y="3622127"/>
            <a:ext cx="6120259" cy="630486"/>
          </a:xfrm>
        </p:spPr>
        <p:txBody>
          <a:bodyPr/>
          <a:lstStyle/>
          <a:p>
            <a:r>
              <a:rPr lang="ar-AE" dirty="0"/>
              <a:t>سیلاب کی صورت میں مواصلات کے سوشل نیٹ ورک کے لئے پوسٹ</a:t>
            </a:r>
            <a:endParaRPr lang="ur-IN" dirty="0"/>
          </a:p>
        </p:txBody>
      </p:sp>
      <p:sp>
        <p:nvSpPr>
          <p:cNvPr id="6" name="Espace réservé du texte 5"/>
          <p:cNvSpPr>
            <a:spLocks noGrp="1"/>
          </p:cNvSpPr>
          <p:nvPr>
            <p:ph type="body" sz="quarter" idx="10"/>
          </p:nvPr>
        </p:nvSpPr>
        <p:spPr>
          <a:xfrm>
            <a:off x="544295" y="4439268"/>
            <a:ext cx="5415588" cy="179612"/>
          </a:xfrm>
        </p:spPr>
        <p:txBody>
          <a:bodyPr/>
          <a:lstStyle/>
          <a:p>
            <a:r>
              <a:rPr lang="ar-AE" b="0" dirty="0"/>
              <a:t>سیلاب کی صورت میں</a:t>
            </a:r>
            <a:endParaRPr lang="en-GB" b="0" dirty="0"/>
          </a:p>
        </p:txBody>
      </p:sp>
      <p:sp>
        <p:nvSpPr>
          <p:cNvPr id="4" name="Zone de texte 2"/>
          <p:cNvSpPr txBox="1">
            <a:spLocks noChangeArrowheads="1"/>
          </p:cNvSpPr>
          <p:nvPr/>
        </p:nvSpPr>
        <p:spPr bwMode="auto">
          <a:xfrm>
            <a:off x="6387783" y="4310681"/>
            <a:ext cx="2072005" cy="257175"/>
          </a:xfrm>
          <a:prstGeom prst="rect">
            <a:avLst/>
          </a:prstGeom>
          <a:noFill/>
          <a:ln w="9525">
            <a:noFill/>
            <a:miter lim="800000"/>
            <a:headEnd/>
            <a:tailEnd/>
          </a:ln>
        </p:spPr>
        <p:txBody>
          <a:bodyPr rot="0" vert="horz" wrap="square" lIns="91440" tIns="45720" rIns="91440" bIns="45720" anchor="t" anchorCtr="0">
            <a:noAutofit/>
          </a:bodyPr>
          <a:lstStyle/>
          <a:p>
            <a:pPr algn="r">
              <a:lnSpc>
                <a:spcPct val="115000"/>
              </a:lnSpc>
              <a:spcAft>
                <a:spcPts val="800"/>
              </a:spcAft>
            </a:pPr>
            <a:r>
              <a:rPr lang="en-US" sz="1000" dirty="0"/>
              <a:t>EPISEINE </a:t>
            </a:r>
            <a:r>
              <a:rPr lang="ar-AE" sz="1000" dirty="0"/>
              <a:t>ایک ڈیوائس ہے جس کی میزبانی</a:t>
            </a:r>
            <a:endParaRPr lang="en-GB" sz="800" dirty="0">
              <a:solidFill>
                <a:srgbClr val="000000"/>
              </a:solidFill>
              <a:effectLst/>
              <a:latin typeface="Barlow Semi Condensed" panose="00000506000000000000" pitchFamily="2" charset="0"/>
              <a:ea typeface="Barlow Semi Condensed" panose="00000506000000000000" pitchFamily="2" charset="0"/>
              <a:cs typeface="Times New Roman" panose="02020603050405020304" pitchFamily="18" charset="0"/>
            </a:endParaRP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3943" y="4567856"/>
            <a:ext cx="1348251" cy="580753"/>
          </a:xfrm>
          <a:prstGeom prst="rect">
            <a:avLst/>
          </a:prstGeom>
        </p:spPr>
      </p:pic>
    </p:spTree>
    <p:extLst>
      <p:ext uri="{BB962C8B-B14F-4D97-AF65-F5344CB8AC3E}">
        <p14:creationId xmlns:p14="http://schemas.microsoft.com/office/powerpoint/2010/main" val="517254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Numéro de diapositive"/>
          <p:cNvSpPr txBox="1">
            <a:spLocks noGrp="1"/>
          </p:cNvSpPr>
          <p:nvPr>
            <p:ph type="sldNum" sz="quarter" idx="2"/>
          </p:nvPr>
        </p:nvSpPr>
        <p:spPr>
          <a:xfrm>
            <a:off x="7862655" y="5039149"/>
            <a:ext cx="114890" cy="10211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p>
            <a:endParaRPr dirty="0"/>
          </a:p>
        </p:txBody>
      </p:sp>
      <p:sp>
        <p:nvSpPr>
          <p:cNvPr id="234" name="HABITANTS ET ENTREPRISES &gt; POST 2"/>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اور کاروبار &gt; پوسٹ 2</a:t>
            </a:r>
          </a:p>
        </p:txBody>
      </p:sp>
      <p:sp>
        <p:nvSpPr>
          <p:cNvPr id="235" name="POST facebook :…"/>
          <p:cNvSpPr txBox="1"/>
          <p:nvPr/>
        </p:nvSpPr>
        <p:spPr>
          <a:xfrm>
            <a:off x="960830" y="1094398"/>
            <a:ext cx="3998676" cy="33992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غیر سیلاب زدہ علاقوں میں بھی، @</a:t>
            </a:r>
            <a:r>
              <a:rPr lang="en-GB" sz="836"/>
              <a:t>Enedis</a:t>
            </a:r>
            <a:r>
              <a:rPr lang="ur-IN" sz="836"/>
              <a:t> نیٹ ورک کی حفاظت کے لیے #بجلی کی روک تھام کر سکتا ہے اور # سیلاب # ایپیسائن # روک تھام # سیلاب کے بعد اسے دوبارہ شروع کرنے میں سہولت فراہم کر سکتا ہے۔</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بارے میں مزید جاننے کے لیے</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یہاں تک کہ غیر سیلاب زدہ علاقوں میں، @</a:t>
            </a:r>
            <a:r>
              <a:rPr lang="en-GB" sz="836"/>
              <a:t>Enedis</a:t>
            </a:r>
            <a:r>
              <a:rPr lang="ur-IN" sz="836"/>
              <a:t> نیٹ ورک کی حفاظت کے لیے #بجلی کی روک تھام کر سکتا ہے اور سیلاب کے بعد اسے دوبارہ شروع کرنے میں سہولت فراہم کر سکتا ہے #</a:t>
            </a:r>
            <a:r>
              <a:rPr lang="en-GB" sz="836"/>
              <a:t>episeine #prevention #flooding</a:t>
            </a:r>
          </a:p>
          <a:p>
            <a:pPr>
              <a:defRPr sz="1170" spc="0">
                <a:solidFill>
                  <a:srgbClr val="000000"/>
                </a:solidFill>
                <a:latin typeface="Arial"/>
                <a:ea typeface="Arial"/>
                <a:cs typeface="Arial"/>
                <a:sym typeface="Arial"/>
              </a:defRPr>
            </a:pPr>
            <a:r>
              <a:rPr lang="ur-IN" sz="836"/>
              <a:t>سیلاب کے بارے میں مزید جاننے کے لیے: /</a:t>
            </a:r>
            <a:r>
              <a:rPr lang="en-GB" sz="836"/>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یہاں تک کہ غیر سیلاب زدہ علاقوں میں، @</a:t>
            </a:r>
            <a:r>
              <a:rPr lang="en-GB" sz="836"/>
              <a:t>Enedis</a:t>
            </a:r>
            <a:r>
              <a:rPr lang="ur-IN" sz="836"/>
              <a:t> نیٹ ورک کی حفاظت کے لیے #بجلی کی روک تھام کر سکتا ہے اور سیلاب کے بعد اسے دوبارہ شروع کرنے میں سہولت فراہم کر سکتا ہے #</a:t>
            </a:r>
            <a:r>
              <a:rPr lang="en-GB" sz="836"/>
              <a:t>episeine #prevention #flooding</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سیلاب کے بارے میں مزید جاننے کے لیے: </a:t>
            </a:r>
            <a:r>
              <a:rPr lang="en-GB" sz="836"/>
              <a:t>www.episeine.fr</a:t>
            </a:r>
            <a:r>
              <a:rPr lang="ur-IN" sz="836"/>
              <a:t>/</a:t>
            </a:r>
          </a:p>
        </p:txBody>
      </p:sp>
      <p:pic>
        <p:nvPicPr>
          <p:cNvPr id="236" name="250718_illustration quizz-26.jpg" descr="250718_illustration quizz-26.jpg"/>
          <p:cNvPicPr>
            <a:picLocks noChangeAspect="1"/>
          </p:cNvPicPr>
          <p:nvPr/>
        </p:nvPicPr>
        <p:blipFill>
          <a:blip r:embed="rId2"/>
          <a:stretch>
            <a:fillRect/>
          </a:stretch>
        </p:blipFill>
        <p:spPr>
          <a:xfrm>
            <a:off x="5162913" y="1868862"/>
            <a:ext cx="2746418" cy="1850274"/>
          </a:xfrm>
          <a:prstGeom prst="rect">
            <a:avLst/>
          </a:prstGeom>
          <a:ln w="3175">
            <a:miter lim="400000"/>
          </a:ln>
        </p:spPr>
      </p:pic>
    </p:spTree>
    <p:extLst>
      <p:ext uri="{BB962C8B-B14F-4D97-AF65-F5344CB8AC3E}">
        <p14:creationId xmlns:p14="http://schemas.microsoft.com/office/powerpoint/2010/main" val="48077289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HABITANTS ET ENTREPRISES &gt; POST 2 (alternative : coupure préventive…"/>
          <p:cNvSpPr txBox="1">
            <a:spLocks noGrp="1"/>
          </p:cNvSpPr>
          <p:nvPr>
            <p:ph type="title" idx="4294967295"/>
          </p:nvPr>
        </p:nvSpPr>
        <p:spPr>
          <a:xfrm>
            <a:off x="926895" y="440706"/>
            <a:ext cx="7145749" cy="613287"/>
          </a:xfrm>
          <a:prstGeom prst="rect">
            <a:avLst/>
          </a:prstGeom>
        </p:spPr>
        <p:txBody>
          <a:bodyPr vert="horz" lIns="0" tIns="0" rIns="0" bIns="0" rtlCol="0" anchor="b">
            <a:noAutofit/>
          </a:bodyPr>
          <a:lstStyle/>
          <a:p>
            <a:pPr indent="6898" defTabSz="496676">
              <a:defRPr sz="1976">
                <a:solidFill>
                  <a:srgbClr val="231F20"/>
                </a:solidFill>
                <a:latin typeface="Bw Modelica Black"/>
                <a:ea typeface="Bw Modelica Black"/>
                <a:cs typeface="Bw Modelica Black"/>
                <a:sym typeface="Bw Modelica Black"/>
              </a:defRPr>
            </a:pPr>
            <a:r>
              <a:rPr lang="ur-IN"/>
              <a:t>باشندے اور کاروبار &gt; پوسٹ 2 (متبادل: پبلک ٹرانسپورٹ میں احتیاطی کٹوتیاں)</a:t>
            </a:r>
          </a:p>
        </p:txBody>
      </p:sp>
      <p:sp>
        <p:nvSpPr>
          <p:cNvPr id="241" name="POST facebook :…"/>
          <p:cNvSpPr txBox="1"/>
          <p:nvPr/>
        </p:nvSpPr>
        <p:spPr>
          <a:xfrm>
            <a:off x="927151" y="872112"/>
            <a:ext cx="4300067" cy="36564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dirty="0"/>
              <a:t>Facebook post :</a:t>
            </a:r>
          </a:p>
          <a:p>
            <a:pPr>
              <a:defRPr sz="1170" spc="0">
                <a:solidFill>
                  <a:srgbClr val="000000"/>
                </a:solidFill>
                <a:latin typeface="Arial"/>
                <a:ea typeface="Arial"/>
                <a:cs typeface="Arial"/>
                <a:sym typeface="Arial"/>
              </a:defRPr>
            </a:pPr>
            <a:r>
              <a:rPr lang="en-GB" sz="836" dirty="0"/>
              <a:t> </a:t>
            </a:r>
            <a:r>
              <a:rPr lang="ur-IN" sz="836" dirty="0"/>
              <a:t>[متن]</a:t>
            </a:r>
          </a:p>
          <a:p>
            <a:pPr>
              <a:defRPr sz="1170" spc="0">
                <a:solidFill>
                  <a:srgbClr val="000000"/>
                </a:solidFill>
                <a:latin typeface="Arial"/>
                <a:ea typeface="Arial"/>
                <a:cs typeface="Arial"/>
                <a:sym typeface="Arial"/>
              </a:defRPr>
            </a:pPr>
            <a:r>
              <a:rPr lang="ur-IN" sz="836" dirty="0"/>
              <a:t> [</a:t>
            </a:r>
            <a:r>
              <a:rPr lang="en-GB" sz="836" dirty="0"/>
              <a:t>XXX</a:t>
            </a:r>
            <a:r>
              <a:rPr lang="ur-IN" sz="836" dirty="0"/>
              <a:t> سیلاب] علاقوں میں سیلاب آنے سے پہلے، @</a:t>
            </a:r>
            <a:r>
              <a:rPr lang="en-GB" sz="836" dirty="0"/>
              <a:t>SNCF</a:t>
            </a:r>
            <a:r>
              <a:rPr lang="ur-IN" sz="836" dirty="0"/>
              <a:t> اور @</a:t>
            </a:r>
            <a:r>
              <a:rPr lang="en-GB" sz="836" dirty="0"/>
              <a:t>RATP</a:t>
            </a:r>
            <a:r>
              <a:rPr lang="ur-IN" sz="836" dirty="0"/>
              <a:t> نیٹ ورک کی حفاظت کے لیے احتیاطی طور پر اسٹیشنوں کو بند کر سکتے ہیں اور #</a:t>
            </a:r>
            <a:r>
              <a:rPr lang="en-GB" sz="836" dirty="0"/>
              <a:t>flood #episeine #prevention #flooding #transport</a:t>
            </a:r>
            <a:r>
              <a:rPr lang="ur-IN" sz="836" dirty="0"/>
              <a:t> کے بعد اسے دوبارہ شروع کرنے میں سہولت فراہم کر سکتے ہیں۔</a:t>
            </a:r>
          </a:p>
          <a:p>
            <a:pPr>
              <a:defRPr sz="1170" spc="0">
                <a:solidFill>
                  <a:srgbClr val="000000"/>
                </a:solidFill>
                <a:latin typeface="Arial"/>
                <a:ea typeface="Arial"/>
                <a:cs typeface="Arial"/>
                <a:sym typeface="Arial"/>
              </a:defRPr>
            </a:pPr>
            <a:r>
              <a:rPr lang="ur-IN" sz="836" dirty="0"/>
              <a:t>[لنک کا عنوان]</a:t>
            </a:r>
          </a:p>
          <a:p>
            <a:pPr>
              <a:defRPr sz="1170" spc="0">
                <a:solidFill>
                  <a:srgbClr val="000000"/>
                </a:solidFill>
                <a:latin typeface="Arial"/>
                <a:ea typeface="Arial"/>
                <a:cs typeface="Arial"/>
                <a:sym typeface="Arial"/>
              </a:defRPr>
            </a:pPr>
            <a:r>
              <a:rPr lang="ur-IN" sz="836" dirty="0"/>
              <a:t>ایپیسائن</a:t>
            </a:r>
          </a:p>
          <a:p>
            <a:pPr>
              <a:defRPr sz="1170" spc="0">
                <a:solidFill>
                  <a:srgbClr val="000000"/>
                </a:solidFill>
                <a:latin typeface="Arial"/>
                <a:ea typeface="Arial"/>
                <a:cs typeface="Arial"/>
                <a:sym typeface="Arial"/>
              </a:defRPr>
            </a:pPr>
            <a:r>
              <a:rPr lang="ur-IN" sz="836" dirty="0"/>
              <a:t>[لنک کی تفصیل]</a:t>
            </a:r>
          </a:p>
          <a:p>
            <a:pPr>
              <a:defRPr sz="1170" spc="0">
                <a:solidFill>
                  <a:srgbClr val="000000"/>
                </a:solidFill>
                <a:latin typeface="Arial"/>
                <a:ea typeface="Arial"/>
                <a:cs typeface="Arial"/>
                <a:sym typeface="Arial"/>
              </a:defRPr>
            </a:pPr>
            <a:r>
              <a:rPr lang="ur-IN" sz="836" dirty="0"/>
              <a:t>سیلاب کے بارے میں مزید جاننے کے لیے</a:t>
            </a:r>
          </a:p>
          <a:p>
            <a:pPr>
              <a:defRPr sz="1170" spc="0">
                <a:solidFill>
                  <a:srgbClr val="000000"/>
                </a:solidFill>
                <a:latin typeface="Arial"/>
                <a:ea typeface="Arial"/>
                <a:cs typeface="Arial"/>
                <a:sym typeface="Arial"/>
              </a:defRPr>
            </a:pPr>
            <a:r>
              <a:rPr lang="ur-IN" sz="836" dirty="0"/>
              <a:t>[</a:t>
            </a:r>
            <a:r>
              <a:rPr lang="en-GB" sz="836" dirty="0"/>
              <a:t>button title+ link]</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dirty="0"/>
              <a:t>Twitter post :</a:t>
            </a:r>
          </a:p>
          <a:p>
            <a:pPr>
              <a:defRPr sz="1170" spc="0">
                <a:solidFill>
                  <a:srgbClr val="000000"/>
                </a:solidFill>
                <a:latin typeface="Arial"/>
                <a:ea typeface="Arial"/>
                <a:cs typeface="Arial"/>
                <a:sym typeface="Arial"/>
              </a:defRPr>
            </a:pPr>
            <a:r>
              <a:rPr lang="en-GB" sz="836" dirty="0"/>
              <a:t> </a:t>
            </a:r>
            <a:r>
              <a:rPr lang="ur-IN" sz="836" dirty="0"/>
              <a:t>[ٹویٹ کا متن]</a:t>
            </a:r>
          </a:p>
          <a:p>
            <a:pPr>
              <a:defRPr sz="1170" spc="0">
                <a:solidFill>
                  <a:srgbClr val="000000"/>
                </a:solidFill>
                <a:latin typeface="Arial"/>
                <a:ea typeface="Arial"/>
                <a:cs typeface="Arial"/>
                <a:sym typeface="Arial"/>
              </a:defRPr>
            </a:pPr>
            <a:r>
              <a:rPr lang="ur-IN" sz="836" dirty="0"/>
              <a:t>علاقوں میں سیلاب آنے سے پہلے، @</a:t>
            </a:r>
            <a:r>
              <a:rPr lang="en-GB" sz="836" dirty="0"/>
              <a:t>SNCF</a:t>
            </a:r>
            <a:r>
              <a:rPr lang="ur-IN" sz="836" dirty="0"/>
              <a:t> اور @</a:t>
            </a:r>
            <a:r>
              <a:rPr lang="en-GB" sz="836" dirty="0"/>
              <a:t>RATP</a:t>
            </a:r>
            <a:r>
              <a:rPr lang="ur-IN" sz="836" dirty="0"/>
              <a:t> نیٹ ورک کی حفاظت کے لیے اسٹیشنوں کو احتیاطی طور پر بند کر سکتے ہیں اور #</a:t>
            </a:r>
            <a:r>
              <a:rPr lang="en-GB" sz="836" dirty="0"/>
              <a:t>flood #episeine #prevention #flooding #transport</a:t>
            </a:r>
            <a:r>
              <a:rPr lang="ur-IN" sz="836" dirty="0"/>
              <a:t> کے بعد اسے دوبارہ شروع کرنے میں سہولت فراہم کر سکتے ہیں۔</a:t>
            </a:r>
          </a:p>
          <a:p>
            <a:pPr>
              <a:defRPr sz="1170" spc="0">
                <a:solidFill>
                  <a:srgbClr val="000000"/>
                </a:solidFill>
                <a:latin typeface="Arial"/>
                <a:ea typeface="Arial"/>
                <a:cs typeface="Arial"/>
                <a:sym typeface="Arial"/>
              </a:defRPr>
            </a:pPr>
            <a:r>
              <a:rPr lang="ur-IN" sz="836" dirty="0"/>
              <a:t>مزید معلومات یہاں: </a:t>
            </a:r>
            <a:r>
              <a:rPr lang="en-GB" sz="836" dirty="0"/>
              <a:t>www.episeine.fr</a:t>
            </a:r>
            <a:r>
              <a:rPr lang="ur-IN" sz="836" dirty="0"/>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dirty="0" err="1"/>
              <a:t>Linkedin</a:t>
            </a:r>
            <a:r>
              <a:rPr lang="ur-IN" sz="836" dirty="0"/>
              <a:t> پوسٹ:</a:t>
            </a:r>
          </a:p>
          <a:p>
            <a:pPr>
              <a:defRPr sz="1170" spc="0">
                <a:solidFill>
                  <a:srgbClr val="000000"/>
                </a:solidFill>
                <a:latin typeface="Arial"/>
                <a:ea typeface="Arial"/>
                <a:cs typeface="Arial"/>
                <a:sym typeface="Arial"/>
              </a:defRPr>
            </a:pPr>
            <a:r>
              <a:rPr lang="ur-IN" sz="836" dirty="0"/>
              <a:t> [متن]</a:t>
            </a:r>
          </a:p>
          <a:p>
            <a:pPr>
              <a:defRPr sz="1170" spc="0">
                <a:solidFill>
                  <a:srgbClr val="000000"/>
                </a:solidFill>
                <a:latin typeface="Arial"/>
                <a:ea typeface="Arial"/>
                <a:cs typeface="Arial"/>
                <a:sym typeface="Arial"/>
              </a:defRPr>
            </a:pPr>
            <a:r>
              <a:rPr lang="ur-IN" sz="836" dirty="0"/>
              <a:t> علاقوں میں سیلاب آنے سے پہلے، @</a:t>
            </a:r>
            <a:r>
              <a:rPr lang="en-GB" sz="836" dirty="0"/>
              <a:t>SNCF</a:t>
            </a:r>
            <a:r>
              <a:rPr lang="ur-IN" sz="836" dirty="0"/>
              <a:t> اور @</a:t>
            </a:r>
            <a:r>
              <a:rPr lang="en-GB" sz="836" dirty="0"/>
              <a:t>RATP</a:t>
            </a:r>
            <a:r>
              <a:rPr lang="ur-IN" sz="836" dirty="0"/>
              <a:t> نیٹ ورک کی حفاظت کے لیے اسٹیشنوں کو احتیاطی طور پر بند کر سکتے ہیں اور #</a:t>
            </a:r>
            <a:r>
              <a:rPr lang="en-GB" sz="836" dirty="0"/>
              <a:t>flood #episeine #prevention #flooding #transport</a:t>
            </a:r>
            <a:r>
              <a:rPr lang="ur-IN" sz="836" dirty="0"/>
              <a:t> کے بعد اسے دوبارہ شروع کرنے میں سہولت فراہم کر سکتے ہیں۔</a:t>
            </a:r>
          </a:p>
          <a:p>
            <a:pPr>
              <a:defRPr sz="1170" spc="0">
                <a:solidFill>
                  <a:srgbClr val="000000"/>
                </a:solidFill>
                <a:latin typeface="Arial"/>
                <a:ea typeface="Arial"/>
                <a:cs typeface="Arial"/>
                <a:sym typeface="Arial"/>
              </a:defRPr>
            </a:pPr>
            <a:r>
              <a:rPr lang="ur-IN" sz="836" dirty="0"/>
              <a:t>[لنک کا عنوان]</a:t>
            </a:r>
          </a:p>
          <a:p>
            <a:pPr>
              <a:defRPr sz="1170" spc="0">
                <a:solidFill>
                  <a:srgbClr val="000000"/>
                </a:solidFill>
                <a:latin typeface="Arial"/>
                <a:ea typeface="Arial"/>
                <a:cs typeface="Arial"/>
                <a:sym typeface="Arial"/>
              </a:defRPr>
            </a:pPr>
            <a:r>
              <a:rPr lang="ur-IN" sz="836" dirty="0"/>
              <a:t>سیلاب کے بارے میں مزید جاننے کے لیے: </a:t>
            </a:r>
            <a:r>
              <a:rPr lang="en-GB" sz="836" dirty="0"/>
              <a:t>www.episeine.fr</a:t>
            </a:r>
            <a:r>
              <a:rPr lang="ur-IN" sz="836" dirty="0"/>
              <a:t> </a:t>
            </a:r>
          </a:p>
        </p:txBody>
      </p:sp>
      <p:pic>
        <p:nvPicPr>
          <p:cNvPr id="242" name="2bis_Capture d’écran 2019-05-21 à 16.44.20.png" descr="2bis_Capture d’écran 2019-05-21 à 16.44.20.png"/>
          <p:cNvPicPr>
            <a:picLocks noChangeAspect="1"/>
          </p:cNvPicPr>
          <p:nvPr/>
        </p:nvPicPr>
        <p:blipFill>
          <a:blip r:embed="rId2"/>
          <a:srcRect b="3781"/>
          <a:stretch>
            <a:fillRect/>
          </a:stretch>
        </p:blipFill>
        <p:spPr>
          <a:xfrm>
            <a:off x="5528145" y="1833506"/>
            <a:ext cx="2475320" cy="2161649"/>
          </a:xfrm>
          <a:prstGeom prst="rect">
            <a:avLst/>
          </a:prstGeom>
          <a:ln w="3175">
            <a:miter lim="400000"/>
          </a:ln>
        </p:spPr>
      </p:pic>
      <p:sp>
        <p:nvSpPr>
          <p:cNvPr id="2" name="TextBox 1">
            <a:extLst>
              <a:ext uri="{FF2B5EF4-FFF2-40B4-BE49-F238E27FC236}">
                <a16:creationId xmlns:a16="http://schemas.microsoft.com/office/drawing/2014/main" id="{15815F66-55AA-6CFC-F8A8-4AE0197EA0D9}"/>
              </a:ext>
            </a:extLst>
          </p:cNvPr>
          <p:cNvSpPr txBox="1"/>
          <p:nvPr/>
        </p:nvSpPr>
        <p:spPr>
          <a:xfrm>
            <a:off x="7380089" y="3150532"/>
            <a:ext cx="360040" cy="153888"/>
          </a:xfrm>
          <a:prstGeom prst="rect">
            <a:avLst/>
          </a:prstGeom>
          <a:solidFill>
            <a:srgbClr val="25285D"/>
          </a:solidFill>
        </p:spPr>
        <p:txBody>
          <a:bodyPr wrap="square" lIns="0" tIns="0" rIns="0" bIns="0" rtlCol="0">
            <a:spAutoFit/>
          </a:bodyPr>
          <a:lstStyle/>
          <a:p>
            <a:pPr algn="ctr"/>
            <a:r>
              <a:rPr lang="ar-AE" sz="1000" dirty="0">
                <a:solidFill>
                  <a:schemeClr val="accent6"/>
                </a:solidFill>
              </a:rPr>
              <a:t>منسوخ</a:t>
            </a:r>
            <a:endParaRPr lang="en-US" sz="700" b="1" dirty="0">
              <a:solidFill>
                <a:schemeClr val="accent6"/>
              </a:solidFill>
              <a:latin typeface="Arial Narrow" panose="020B0606020202030204" pitchFamily="34" charset="0"/>
            </a:endParaRPr>
          </a:p>
        </p:txBody>
      </p:sp>
    </p:spTree>
    <p:extLst>
      <p:ext uri="{BB962C8B-B14F-4D97-AF65-F5344CB8AC3E}">
        <p14:creationId xmlns:p14="http://schemas.microsoft.com/office/powerpoint/2010/main" val="187060666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APRES"/>
          <p:cNvSpPr txBox="1"/>
          <p:nvPr/>
        </p:nvSpPr>
        <p:spPr>
          <a:xfrm>
            <a:off x="2710886" y="3348409"/>
            <a:ext cx="3573495" cy="24622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t>بعد</a:t>
            </a:r>
          </a:p>
        </p:txBody>
      </p:sp>
      <p:sp>
        <p:nvSpPr>
          <p:cNvPr id="248" name="CRUE EN IDF…"/>
          <p:cNvSpPr txBox="1"/>
          <p:nvPr/>
        </p:nvSpPr>
        <p:spPr>
          <a:xfrm>
            <a:off x="1157282" y="1481906"/>
            <a:ext cx="6684974" cy="13199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tx2"/>
                </a:solidFill>
              </a:rPr>
              <a:t>ILE-DE- FRANCE</a:t>
            </a:r>
            <a:r>
              <a:rPr lang="ur-IN" sz="2859" b="1">
                <a:solidFill>
                  <a:schemeClr val="tx2"/>
                </a:solidFill>
              </a:rPr>
              <a:t> میں سیلاب</a:t>
            </a:r>
          </a:p>
          <a:p>
            <a:pPr indent="9077" algn="ctr">
              <a:defRPr sz="4000" spc="55">
                <a:latin typeface="Bw Modelica Black"/>
                <a:ea typeface="Bw Modelica Black"/>
                <a:cs typeface="Bw Modelica Black"/>
                <a:sym typeface="Bw Modelica Black"/>
              </a:defRPr>
            </a:pPr>
            <a:endParaRPr sz="2859" dirty="0"/>
          </a:p>
          <a:p>
            <a:pPr indent="9077" algn="ctr">
              <a:defRPr sz="4000" spc="55">
                <a:solidFill>
                  <a:schemeClr val="accent3"/>
                </a:solidFill>
                <a:latin typeface="Bw Modelica Black"/>
                <a:ea typeface="Bw Modelica Black"/>
                <a:cs typeface="Bw Modelica Black"/>
                <a:sym typeface="Bw Modelica Black"/>
              </a:defRPr>
            </a:pPr>
            <a:r>
              <a:rPr lang="ur-IN" sz="2859">
                <a:solidFill>
                  <a:schemeClr val="accent6"/>
                </a:solidFill>
              </a:rPr>
              <a:t>منظرنامہ 1: پیلا الرٹ</a:t>
            </a:r>
          </a:p>
        </p:txBody>
      </p:sp>
    </p:spTree>
    <p:extLst>
      <p:ext uri="{BB962C8B-B14F-4D97-AF65-F5344CB8AC3E}">
        <p14:creationId xmlns:p14="http://schemas.microsoft.com/office/powerpoint/2010/main" val="41087262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 name="illustrations Episeine posts_Plan de travail 1 copie 6.png" descr="illustrations Episeine posts_Plan de travail 1 copie 6.png"/>
          <p:cNvPicPr>
            <a:picLocks noChangeAspect="1"/>
          </p:cNvPicPr>
          <p:nvPr/>
        </p:nvPicPr>
        <p:blipFill>
          <a:blip r:embed="rId2"/>
          <a:stretch>
            <a:fillRect/>
          </a:stretch>
        </p:blipFill>
        <p:spPr>
          <a:xfrm>
            <a:off x="4067721" y="1110244"/>
            <a:ext cx="4793561" cy="3264188"/>
          </a:xfrm>
          <a:prstGeom prst="rect">
            <a:avLst/>
          </a:prstGeom>
          <a:ln w="3175">
            <a:miter lim="400000"/>
          </a:ln>
        </p:spPr>
      </p:pic>
      <p:sp>
        <p:nvSpPr>
          <p:cNvPr id="252" name="HABITANT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باشندے &gt; پوسٹ 1</a:t>
            </a:r>
          </a:p>
        </p:txBody>
      </p:sp>
      <p:sp>
        <p:nvSpPr>
          <p:cNvPr id="253" name="POST facebook :…"/>
          <p:cNvSpPr txBox="1"/>
          <p:nvPr/>
        </p:nvSpPr>
        <p:spPr>
          <a:xfrm>
            <a:off x="0" y="1579548"/>
            <a:ext cx="4045856" cy="224157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dirty="0"/>
              <a:t>Facebook post :</a:t>
            </a:r>
          </a:p>
          <a:p>
            <a:pPr>
              <a:defRPr sz="1170" spc="0">
                <a:solidFill>
                  <a:srgbClr val="000000"/>
                </a:solidFill>
                <a:latin typeface="Arial"/>
                <a:ea typeface="Arial"/>
                <a:cs typeface="Arial"/>
                <a:sym typeface="Arial"/>
              </a:defRPr>
            </a:pPr>
            <a:r>
              <a:rPr lang="en-GB" sz="836" dirty="0"/>
              <a:t> </a:t>
            </a:r>
            <a:r>
              <a:rPr lang="ur-IN" sz="836" dirty="0"/>
              <a:t>[متن]</a:t>
            </a:r>
          </a:p>
          <a:p>
            <a:pPr>
              <a:defRPr sz="1170" spc="0">
                <a:solidFill>
                  <a:srgbClr val="000000"/>
                </a:solidFill>
                <a:latin typeface="Arial"/>
                <a:ea typeface="Arial"/>
                <a:cs typeface="Arial"/>
                <a:sym typeface="Arial"/>
              </a:defRPr>
            </a:pPr>
            <a:r>
              <a:rPr lang="ur-IN" sz="836" dirty="0"/>
              <a:t> [</a:t>
            </a:r>
            <a:r>
              <a:rPr lang="en-GB" sz="836" dirty="0"/>
              <a:t>XXX</a:t>
            </a:r>
            <a:r>
              <a:rPr lang="ur-IN" sz="836" dirty="0"/>
              <a:t> سیلاب] # سیلاب ختم ہو گیا ہے۔ کیا اگلا اس جیسا عظیم ہوگا؟ کیوں نہ اپنی تیاری شروع کر دیں۔ #</a:t>
            </a:r>
            <a:r>
              <a:rPr lang="en-GB" sz="836" dirty="0" err="1"/>
              <a:t>episeine</a:t>
            </a:r>
            <a:r>
              <a:rPr lang="en-GB" sz="836" dirty="0"/>
              <a:t> #prevention #flood</a:t>
            </a:r>
          </a:p>
          <a:p>
            <a:pPr>
              <a:defRPr sz="1170" spc="0">
                <a:solidFill>
                  <a:srgbClr val="000000"/>
                </a:solidFill>
                <a:latin typeface="Arial"/>
                <a:ea typeface="Arial"/>
                <a:cs typeface="Arial"/>
                <a:sym typeface="Arial"/>
              </a:defRPr>
            </a:pPr>
            <a:r>
              <a:rPr lang="ur-IN" sz="836" dirty="0"/>
              <a:t>[لنک کا عنوان]</a:t>
            </a:r>
          </a:p>
          <a:p>
            <a:pPr>
              <a:defRPr sz="1170" spc="0">
                <a:solidFill>
                  <a:srgbClr val="000000"/>
                </a:solidFill>
                <a:latin typeface="Arial"/>
                <a:ea typeface="Arial"/>
                <a:cs typeface="Arial"/>
                <a:sym typeface="Arial"/>
              </a:defRPr>
            </a:pPr>
            <a:r>
              <a:rPr lang="ur-IN" sz="836" dirty="0"/>
              <a:t>ایپیسائن</a:t>
            </a:r>
          </a:p>
          <a:p>
            <a:pPr>
              <a:defRPr sz="1170" spc="0">
                <a:solidFill>
                  <a:srgbClr val="000000"/>
                </a:solidFill>
                <a:latin typeface="Arial"/>
                <a:ea typeface="Arial"/>
                <a:cs typeface="Arial"/>
                <a:sym typeface="Arial"/>
              </a:defRPr>
            </a:pPr>
            <a:r>
              <a:rPr lang="ur-IN" sz="836" dirty="0"/>
              <a:t>[لنک کی تفصیل]</a:t>
            </a:r>
          </a:p>
          <a:p>
            <a:pPr>
              <a:defRPr sz="1170" spc="0">
                <a:solidFill>
                  <a:srgbClr val="000000"/>
                </a:solidFill>
                <a:latin typeface="Arial"/>
                <a:ea typeface="Arial"/>
                <a:cs typeface="Arial"/>
                <a:sym typeface="Arial"/>
              </a:defRPr>
            </a:pPr>
            <a:r>
              <a:rPr lang="ur-IN" sz="836" dirty="0"/>
              <a:t>تمام معلومات یہاں تلاش کریں۔</a:t>
            </a:r>
          </a:p>
          <a:p>
            <a:pPr>
              <a:defRPr sz="1170" spc="0">
                <a:solidFill>
                  <a:srgbClr val="000000"/>
                </a:solidFill>
                <a:latin typeface="Arial"/>
                <a:ea typeface="Arial"/>
                <a:cs typeface="Arial"/>
                <a:sym typeface="Arial"/>
              </a:defRPr>
            </a:pPr>
            <a:r>
              <a:rPr lang="ur-IN" sz="836" dirty="0"/>
              <a:t>[بٹن عنوان + لنک]</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dirty="0"/>
              <a:t>Twitter post :</a:t>
            </a:r>
          </a:p>
          <a:p>
            <a:pPr>
              <a:defRPr sz="1170" spc="0">
                <a:solidFill>
                  <a:srgbClr val="000000"/>
                </a:solidFill>
                <a:latin typeface="Arial"/>
                <a:ea typeface="Arial"/>
                <a:cs typeface="Arial"/>
                <a:sym typeface="Arial"/>
              </a:defRPr>
            </a:pPr>
            <a:r>
              <a:rPr lang="en-GB" sz="836" dirty="0"/>
              <a:t> </a:t>
            </a:r>
            <a:r>
              <a:rPr lang="ur-IN" sz="836" dirty="0"/>
              <a:t>[ٹویٹ کا متن]</a:t>
            </a:r>
          </a:p>
          <a:p>
            <a:pPr>
              <a:defRPr sz="1170" spc="0">
                <a:solidFill>
                  <a:srgbClr val="000000"/>
                </a:solidFill>
                <a:latin typeface="Arial"/>
                <a:ea typeface="Arial"/>
                <a:cs typeface="Arial"/>
                <a:sym typeface="Arial"/>
              </a:defRPr>
            </a:pPr>
            <a:r>
              <a:rPr lang="ur-IN" sz="836" dirty="0"/>
              <a:t> #سیلاب ختم ہوگیا۔ کیا اگلا اس جیسا عظیم ہوگا؟ کیوں نہ اپنی تیاری شروع کر دیں۔ #</a:t>
            </a:r>
            <a:r>
              <a:rPr lang="en-GB" sz="836" dirty="0" err="1"/>
              <a:t>episeine</a:t>
            </a:r>
            <a:r>
              <a:rPr lang="en-GB" sz="836" dirty="0"/>
              <a:t> #prevention #flood</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p:txBody>
      </p:sp>
      <p:pic>
        <p:nvPicPr>
          <p:cNvPr id="2" name="illustrations Episeine posts_Plan de travail 1 copie 6.png" descr="illustrations Episeine posts_Plan de travail 1 copie 6.png">
            <a:extLst>
              <a:ext uri="{FF2B5EF4-FFF2-40B4-BE49-F238E27FC236}">
                <a16:creationId xmlns:a16="http://schemas.microsoft.com/office/drawing/2014/main" id="{CC3FD530-FDB1-62A0-D44A-59CA47595EF6}"/>
              </a:ext>
            </a:extLst>
          </p:cNvPr>
          <p:cNvPicPr>
            <a:picLocks noChangeAspect="1"/>
          </p:cNvPicPr>
          <p:nvPr/>
        </p:nvPicPr>
        <p:blipFill>
          <a:blip r:embed="rId2"/>
          <a:stretch>
            <a:fillRect/>
          </a:stretch>
        </p:blipFill>
        <p:spPr>
          <a:xfrm>
            <a:off x="4067721" y="1093360"/>
            <a:ext cx="4793561" cy="3264188"/>
          </a:xfrm>
          <a:prstGeom prst="rect">
            <a:avLst/>
          </a:prstGeom>
          <a:ln w="3175">
            <a:miter lim="400000"/>
          </a:ln>
        </p:spPr>
      </p:pic>
      <p:sp>
        <p:nvSpPr>
          <p:cNvPr id="3" name="TextBox 2">
            <a:extLst>
              <a:ext uri="{FF2B5EF4-FFF2-40B4-BE49-F238E27FC236}">
                <a16:creationId xmlns:a16="http://schemas.microsoft.com/office/drawing/2014/main" id="{A50A8034-A20F-693B-861D-40E3A3C74058}"/>
              </a:ext>
            </a:extLst>
          </p:cNvPr>
          <p:cNvSpPr txBox="1"/>
          <p:nvPr/>
        </p:nvSpPr>
        <p:spPr>
          <a:xfrm>
            <a:off x="5949456" y="1782522"/>
            <a:ext cx="790597" cy="461665"/>
          </a:xfrm>
          <a:prstGeom prst="rect">
            <a:avLst/>
          </a:prstGeom>
          <a:solidFill>
            <a:srgbClr val="F7F119"/>
          </a:solidFill>
        </p:spPr>
        <p:txBody>
          <a:bodyPr wrap="square" lIns="36000" tIns="0" rIns="36000" bIns="0" rtlCol="0">
            <a:spAutoFit/>
          </a:bodyPr>
          <a:lstStyle/>
          <a:p>
            <a:pPr algn="ctr"/>
            <a:r>
              <a:rPr lang="ar-AE" sz="1000" dirty="0"/>
              <a:t>دوستوں کے گھر؟ رشتہ داروں کے گھر؟</a:t>
            </a:r>
            <a:endParaRPr lang="en-US" sz="600" dirty="0">
              <a:effectLst/>
              <a:latin typeface="Aptos" panose="020B0004020202020204" pitchFamily="34" charset="0"/>
              <a:ea typeface="DengXian" panose="02010600030101010101" pitchFamily="2" charset="-122"/>
              <a:cs typeface="Aptos" panose="020B0004020202020204" pitchFamily="34" charset="0"/>
            </a:endParaRPr>
          </a:p>
        </p:txBody>
      </p:sp>
      <p:sp>
        <p:nvSpPr>
          <p:cNvPr id="4" name="TextBox 3">
            <a:extLst>
              <a:ext uri="{FF2B5EF4-FFF2-40B4-BE49-F238E27FC236}">
                <a16:creationId xmlns:a16="http://schemas.microsoft.com/office/drawing/2014/main" id="{811A15D9-714E-1DB0-A568-E87B86BC4BFD}"/>
              </a:ext>
            </a:extLst>
          </p:cNvPr>
          <p:cNvSpPr txBox="1"/>
          <p:nvPr/>
        </p:nvSpPr>
        <p:spPr>
          <a:xfrm>
            <a:off x="6986631" y="2891663"/>
            <a:ext cx="790597" cy="415498"/>
          </a:xfrm>
          <a:prstGeom prst="rect">
            <a:avLst/>
          </a:prstGeom>
          <a:solidFill>
            <a:srgbClr val="F7F119"/>
          </a:solidFill>
        </p:spPr>
        <p:txBody>
          <a:bodyPr wrap="square" lIns="36000" tIns="0" rIns="36000" bIns="0" rtlCol="0">
            <a:spAutoFit/>
          </a:bodyPr>
          <a:lstStyle/>
          <a:p>
            <a:pPr algn="ctr"/>
            <a:r>
              <a:rPr lang="ar-AE" sz="900" dirty="0"/>
              <a:t>مجھے کون سے سامان اپنے ساتھ لے جانا چاہئے؟</a:t>
            </a:r>
            <a:endParaRPr lang="en-US" sz="500" dirty="0">
              <a:effectLst/>
              <a:latin typeface="Aptos" panose="020B0004020202020204" pitchFamily="34" charset="0"/>
              <a:ea typeface="DengXian" panose="02010600030101010101" pitchFamily="2" charset="-122"/>
              <a:cs typeface="Aptos" panose="020B0004020202020204" pitchFamily="34" charset="0"/>
            </a:endParaRPr>
          </a:p>
        </p:txBody>
      </p:sp>
      <p:sp>
        <p:nvSpPr>
          <p:cNvPr id="5" name="TextBox 4">
            <a:extLst>
              <a:ext uri="{FF2B5EF4-FFF2-40B4-BE49-F238E27FC236}">
                <a16:creationId xmlns:a16="http://schemas.microsoft.com/office/drawing/2014/main" id="{CD0C66EA-01EA-7D46-4973-9C2260A1CDD7}"/>
              </a:ext>
            </a:extLst>
          </p:cNvPr>
          <p:cNvSpPr txBox="1"/>
          <p:nvPr/>
        </p:nvSpPr>
        <p:spPr>
          <a:xfrm>
            <a:off x="6915098" y="2118276"/>
            <a:ext cx="862130" cy="323165"/>
          </a:xfrm>
          <a:prstGeom prst="rect">
            <a:avLst/>
          </a:prstGeom>
          <a:solidFill>
            <a:srgbClr val="1FA3AB"/>
          </a:solidFill>
        </p:spPr>
        <p:txBody>
          <a:bodyPr wrap="square" lIns="36000" tIns="0" rIns="36000" bIns="0" rtlCol="0">
            <a:spAutoFit/>
          </a:bodyPr>
          <a:lstStyle/>
          <a:p>
            <a:pPr algn="ctr"/>
            <a:r>
              <a:rPr lang="ar-AE" sz="1050" dirty="0"/>
              <a:t>کیا کسی پناہ گاہ میں؟</a:t>
            </a:r>
            <a:endParaRPr lang="en-US" sz="700" dirty="0">
              <a:effectLst/>
              <a:latin typeface="Aptos" panose="020B0004020202020204" pitchFamily="34" charset="0"/>
              <a:ea typeface="DengXian" panose="02010600030101010101" pitchFamily="2" charset="-122"/>
              <a:cs typeface="Aptos" panose="020B0004020202020204" pitchFamily="34" charset="0"/>
            </a:endParaRPr>
          </a:p>
        </p:txBody>
      </p:sp>
      <p:sp>
        <p:nvSpPr>
          <p:cNvPr id="6" name="TextBox 5">
            <a:extLst>
              <a:ext uri="{FF2B5EF4-FFF2-40B4-BE49-F238E27FC236}">
                <a16:creationId xmlns:a16="http://schemas.microsoft.com/office/drawing/2014/main" id="{D34D4E13-2230-6440-D7FD-332E33ACA0E7}"/>
              </a:ext>
            </a:extLst>
          </p:cNvPr>
          <p:cNvSpPr txBox="1"/>
          <p:nvPr/>
        </p:nvSpPr>
        <p:spPr>
          <a:xfrm>
            <a:off x="4958437" y="2437422"/>
            <a:ext cx="991019" cy="484748"/>
          </a:xfrm>
          <a:prstGeom prst="rect">
            <a:avLst/>
          </a:prstGeom>
          <a:solidFill>
            <a:srgbClr val="1FA3AB"/>
          </a:solidFill>
        </p:spPr>
        <p:txBody>
          <a:bodyPr wrap="square" lIns="36000" tIns="0" rIns="36000" bIns="0" rtlCol="0">
            <a:spAutoFit/>
          </a:bodyPr>
          <a:lstStyle/>
          <a:p>
            <a:pPr algn="ctr"/>
            <a:r>
              <a:rPr lang="ar-AE" sz="1050" dirty="0"/>
              <a:t>مجھے کون سے اشیاء اپنے ساتھ لے جانی چاہئیں؟</a:t>
            </a:r>
            <a:endParaRPr lang="en-US" sz="700" dirty="0">
              <a:effectLst/>
              <a:latin typeface="Aptos" panose="020B0004020202020204" pitchFamily="34" charset="0"/>
              <a:ea typeface="DengXian" panose="02010600030101010101" pitchFamily="2" charset="-122"/>
              <a:cs typeface="Aptos" panose="020B0004020202020204" pitchFamily="34" charset="0"/>
            </a:endParaRPr>
          </a:p>
        </p:txBody>
      </p:sp>
    </p:spTree>
    <p:extLst>
      <p:ext uri="{BB962C8B-B14F-4D97-AF65-F5344CB8AC3E}">
        <p14:creationId xmlns:p14="http://schemas.microsoft.com/office/powerpoint/2010/main" val="24414852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کاروبار &gt; پوسٹ 1</a:t>
            </a:r>
          </a:p>
        </p:txBody>
      </p:sp>
      <p:sp>
        <p:nvSpPr>
          <p:cNvPr id="259" name="POST facebook :…"/>
          <p:cNvSpPr txBox="1"/>
          <p:nvPr/>
        </p:nvSpPr>
        <p:spPr>
          <a:xfrm>
            <a:off x="251297" y="1065048"/>
            <a:ext cx="4092304" cy="32705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dirty="0"/>
              <a:t>Facebook post :</a:t>
            </a:r>
          </a:p>
          <a:p>
            <a:pPr>
              <a:defRPr sz="1170" spc="0">
                <a:solidFill>
                  <a:srgbClr val="000000"/>
                </a:solidFill>
                <a:latin typeface="Arial"/>
                <a:ea typeface="Arial"/>
                <a:cs typeface="Arial"/>
                <a:sym typeface="Arial"/>
              </a:defRPr>
            </a:pPr>
            <a:r>
              <a:rPr lang="en-GB" sz="836" dirty="0"/>
              <a:t> </a:t>
            </a:r>
            <a:r>
              <a:rPr lang="ur-IN" sz="836" dirty="0"/>
              <a:t>[متن]</a:t>
            </a:r>
          </a:p>
          <a:p>
            <a:pPr>
              <a:defRPr sz="1170" spc="0">
                <a:solidFill>
                  <a:srgbClr val="000000"/>
                </a:solidFill>
                <a:latin typeface="Arial"/>
                <a:ea typeface="Arial"/>
                <a:cs typeface="Arial"/>
                <a:sym typeface="Arial"/>
              </a:defRPr>
            </a:pPr>
            <a:r>
              <a:rPr lang="ur-IN" sz="836" dirty="0"/>
              <a:t> [</a:t>
            </a:r>
            <a:r>
              <a:rPr lang="en-GB" sz="836" dirty="0"/>
              <a:t>XXX</a:t>
            </a:r>
            <a:r>
              <a:rPr lang="ur-IN" sz="836" dirty="0"/>
              <a:t> سیلاب ] # سیلاب ختم ہو گیا ہے۔ آپ کے کاروبار کو نقصان پہنچائے بغیر۔ اگر اس کے برعکس ہوتا تو کیا ہوتا؟ اگلے ایک کے لئے تیار کریں!  #</a:t>
            </a:r>
            <a:r>
              <a:rPr lang="en-GB" sz="836" dirty="0" err="1"/>
              <a:t>episeine</a:t>
            </a:r>
            <a:r>
              <a:rPr lang="en-GB" sz="836" dirty="0"/>
              <a:t> #prevention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dirty="0"/>
              <a:t>[لنک کا عنوان]</a:t>
            </a:r>
          </a:p>
          <a:p>
            <a:pPr>
              <a:defRPr sz="1170" spc="0">
                <a:solidFill>
                  <a:srgbClr val="000000"/>
                </a:solidFill>
                <a:latin typeface="Arial"/>
                <a:ea typeface="Arial"/>
                <a:cs typeface="Arial"/>
                <a:sym typeface="Arial"/>
              </a:defRPr>
            </a:pPr>
            <a:r>
              <a:rPr lang="ur-IN" sz="836" dirty="0"/>
              <a:t>ایپیسائن</a:t>
            </a:r>
          </a:p>
          <a:p>
            <a:pPr>
              <a:defRPr sz="1170" spc="0">
                <a:solidFill>
                  <a:srgbClr val="000000"/>
                </a:solidFill>
                <a:latin typeface="Arial"/>
                <a:ea typeface="Arial"/>
                <a:cs typeface="Arial"/>
                <a:sym typeface="Arial"/>
              </a:defRPr>
            </a:pPr>
            <a:r>
              <a:rPr lang="ur-IN" sz="836" dirty="0"/>
              <a:t>[لنک کی تفصیل]</a:t>
            </a:r>
          </a:p>
          <a:p>
            <a:pPr>
              <a:defRPr sz="1170" spc="0">
                <a:solidFill>
                  <a:srgbClr val="000000"/>
                </a:solidFill>
                <a:latin typeface="Arial"/>
                <a:ea typeface="Arial"/>
                <a:cs typeface="Arial"/>
                <a:sym typeface="Arial"/>
              </a:defRPr>
            </a:pPr>
            <a:r>
              <a:rPr lang="ur-IN" sz="836" dirty="0"/>
              <a:t>مزید جاننے کے لیے،یہاں کلک کریں۔</a:t>
            </a:r>
          </a:p>
          <a:p>
            <a:pPr>
              <a:defRPr sz="1170" spc="0">
                <a:solidFill>
                  <a:srgbClr val="000000"/>
                </a:solidFill>
                <a:latin typeface="Arial"/>
                <a:ea typeface="Arial"/>
                <a:cs typeface="Arial"/>
                <a:sym typeface="Arial"/>
              </a:defRPr>
            </a:pPr>
            <a:r>
              <a:rPr lang="ur-IN" sz="836" dirty="0"/>
              <a:t>[ٹائٹل بٹن + لنک]</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dirty="0"/>
              <a:t>Twitter post :</a:t>
            </a:r>
          </a:p>
          <a:p>
            <a:pPr>
              <a:defRPr sz="1170" spc="0">
                <a:solidFill>
                  <a:srgbClr val="000000"/>
                </a:solidFill>
                <a:latin typeface="Arial"/>
                <a:ea typeface="Arial"/>
                <a:cs typeface="Arial"/>
                <a:sym typeface="Arial"/>
              </a:defRPr>
            </a:pPr>
            <a:r>
              <a:rPr lang="en-GB" sz="836" dirty="0"/>
              <a:t> </a:t>
            </a:r>
            <a:r>
              <a:rPr lang="ur-IN" sz="836" dirty="0"/>
              <a:t>[ٹویٹ کا متن]</a:t>
            </a:r>
          </a:p>
          <a:p>
            <a:pPr>
              <a:defRPr sz="1170" spc="0">
                <a:solidFill>
                  <a:srgbClr val="000000"/>
                </a:solidFill>
                <a:latin typeface="Arial"/>
                <a:ea typeface="Arial"/>
                <a:cs typeface="Arial"/>
                <a:sym typeface="Arial"/>
              </a:defRPr>
            </a:pPr>
            <a:r>
              <a:rPr lang="ur-IN" sz="836" dirty="0"/>
              <a:t>#سیلاب ختم ہوگیا۔ آپ کے کاروبار کو نقصان پہنچائے بغیر۔ اگر اس کے برعکس ہوتا تو کیا ہوتا؟ یہ جاننے کے لیے کہ کیا توقع کی جائے اور اس سے کیسے نمٹا جائے، ابھی منصوبہ بندی شروع کریں: </a:t>
            </a:r>
            <a:r>
              <a:rPr lang="en-GB" sz="836" dirty="0"/>
              <a:t>www.episeine.fr</a:t>
            </a:r>
            <a:r>
              <a:rPr lang="ur-IN" sz="836" dirty="0"/>
              <a:t> پر اگلے سیلاب کی تیاری کریں! #</a:t>
            </a:r>
            <a:r>
              <a:rPr lang="en-GB" sz="836" dirty="0" err="1"/>
              <a:t>episeine</a:t>
            </a:r>
            <a:r>
              <a:rPr lang="en-GB" sz="836" dirty="0"/>
              <a:t> #prevention #flood</a:t>
            </a:r>
          </a:p>
          <a:p>
            <a:pPr>
              <a:defRPr sz="1170" spc="0">
                <a:solidFill>
                  <a:srgbClr val="000000"/>
                </a:solidFill>
                <a:latin typeface="Arial"/>
                <a:ea typeface="Arial"/>
                <a:cs typeface="Arial"/>
                <a:sym typeface="Arial"/>
              </a:defRPr>
            </a:pPr>
            <a:endParaRPr sz="836" dirty="0">
              <a:solidFill>
                <a:srgbClr val="0000FF"/>
              </a:solidFill>
            </a:endParaRPr>
          </a:p>
          <a:p>
            <a:pPr>
              <a:defRPr sz="1170" b="1" spc="0">
                <a:solidFill>
                  <a:srgbClr val="000000"/>
                </a:solidFill>
                <a:latin typeface="Arial"/>
                <a:ea typeface="Arial"/>
                <a:cs typeface="Arial"/>
                <a:sym typeface="Arial"/>
              </a:defRPr>
            </a:pPr>
            <a:r>
              <a:rPr lang="en-GB" sz="836" dirty="0" err="1"/>
              <a:t>Linkedin</a:t>
            </a:r>
            <a:r>
              <a:rPr lang="ur-IN" sz="836" dirty="0"/>
              <a:t> پوسٹ:</a:t>
            </a:r>
          </a:p>
          <a:p>
            <a:pPr>
              <a:defRPr sz="1170" spc="0">
                <a:solidFill>
                  <a:srgbClr val="000000"/>
                </a:solidFill>
                <a:latin typeface="Arial"/>
                <a:ea typeface="Arial"/>
                <a:cs typeface="Arial"/>
                <a:sym typeface="Arial"/>
              </a:defRPr>
            </a:pPr>
            <a:r>
              <a:rPr lang="ur-IN" sz="836" dirty="0"/>
              <a:t>[متن]</a:t>
            </a:r>
          </a:p>
          <a:p>
            <a:pPr>
              <a:defRPr sz="1170" spc="0">
                <a:solidFill>
                  <a:srgbClr val="000000"/>
                </a:solidFill>
                <a:latin typeface="Arial"/>
                <a:ea typeface="Arial"/>
                <a:cs typeface="Arial"/>
                <a:sym typeface="Arial"/>
              </a:defRPr>
            </a:pPr>
            <a:r>
              <a:rPr lang="ur-IN" sz="836" dirty="0"/>
              <a:t>#سیلاب ختم ہوگیا۔ آپ کے کاروبار کو نقصان پہنچائے بغیر۔ اگر اس کے برعکس ہوتا تو کیا ہوتا؟ اگلے ایک کے لئے تیار کریں!  #</a:t>
            </a:r>
            <a:r>
              <a:rPr lang="en-GB" sz="836" dirty="0" err="1"/>
              <a:t>episeine</a:t>
            </a:r>
            <a:r>
              <a:rPr lang="en-GB" sz="836" dirty="0"/>
              <a:t> #prevention #flood</a:t>
            </a:r>
          </a:p>
          <a:p>
            <a:pPr>
              <a:defRPr sz="1170" spc="0">
                <a:solidFill>
                  <a:srgbClr val="000000"/>
                </a:solidFill>
                <a:latin typeface="Arial"/>
                <a:ea typeface="Arial"/>
                <a:cs typeface="Arial"/>
                <a:sym typeface="Arial"/>
              </a:defRPr>
            </a:pPr>
            <a:r>
              <a:rPr lang="ur-IN" sz="836" dirty="0"/>
              <a:t>[عنوان]</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p:txBody>
      </p:sp>
      <p:pic>
        <p:nvPicPr>
          <p:cNvPr id="260" name="illustrations Episeine posts_Plan de travail 1 copie 7.png" descr="illustrations Episeine posts_Plan de travail 1 copie 7.png"/>
          <p:cNvPicPr>
            <a:picLocks noChangeAspect="1"/>
          </p:cNvPicPr>
          <p:nvPr/>
        </p:nvPicPr>
        <p:blipFill>
          <a:blip r:embed="rId2"/>
          <a:stretch>
            <a:fillRect/>
          </a:stretch>
        </p:blipFill>
        <p:spPr>
          <a:xfrm>
            <a:off x="4276319" y="630846"/>
            <a:ext cx="4582512" cy="3120472"/>
          </a:xfrm>
          <a:prstGeom prst="rect">
            <a:avLst/>
          </a:prstGeom>
          <a:ln w="3175">
            <a:miter lim="400000"/>
          </a:ln>
        </p:spPr>
      </p:pic>
      <p:pic>
        <p:nvPicPr>
          <p:cNvPr id="2" name="illustrations Episeine posts_Plan de travail 1 copie 7.png">
            <a:extLst>
              <a:ext uri="{FF2B5EF4-FFF2-40B4-BE49-F238E27FC236}">
                <a16:creationId xmlns:a16="http://schemas.microsoft.com/office/drawing/2014/main" id="{A4FF8A6E-5397-A567-90B1-A1244C4FB0FB}"/>
              </a:ext>
            </a:extLst>
          </p:cNvPr>
          <p:cNvPicPr>
            <a:picLocks noChangeAspect="1"/>
          </p:cNvPicPr>
          <p:nvPr/>
        </p:nvPicPr>
        <p:blipFill>
          <a:blip r:embed="rId3"/>
          <a:srcRect/>
          <a:stretch/>
        </p:blipFill>
        <p:spPr>
          <a:xfrm>
            <a:off x="4276319" y="630846"/>
            <a:ext cx="4582511" cy="3120472"/>
          </a:xfrm>
          <a:prstGeom prst="rect">
            <a:avLst/>
          </a:prstGeom>
          <a:ln w="3175">
            <a:miter lim="400000"/>
          </a:ln>
        </p:spPr>
      </p:pic>
      <p:sp>
        <p:nvSpPr>
          <p:cNvPr id="3" name="TextBox 2">
            <a:extLst>
              <a:ext uri="{FF2B5EF4-FFF2-40B4-BE49-F238E27FC236}">
                <a16:creationId xmlns:a16="http://schemas.microsoft.com/office/drawing/2014/main" id="{34F1C9ED-80FC-B29A-9D85-679D4BA265F5}"/>
              </a:ext>
            </a:extLst>
          </p:cNvPr>
          <p:cNvSpPr txBox="1"/>
          <p:nvPr/>
        </p:nvSpPr>
        <p:spPr>
          <a:xfrm>
            <a:off x="5212091" y="1852236"/>
            <a:ext cx="638563" cy="576064"/>
          </a:xfrm>
          <a:prstGeom prst="rect">
            <a:avLst/>
          </a:prstGeom>
          <a:noFill/>
        </p:spPr>
        <p:txBody>
          <a:bodyPr wrap="none" lIns="36000" tIns="0" rIns="36000" bIns="0" rtlCol="0">
            <a:prstTxWarp prst="textArchUp">
              <a:avLst/>
            </a:prstTxWarp>
            <a:spAutoFit/>
          </a:bodyPr>
          <a:lstStyle/>
          <a:p>
            <a:r>
              <a:rPr lang="ar-AE" sz="1100" dirty="0"/>
              <a:t>نقصان شدہ نقل و حمل</a:t>
            </a:r>
            <a:endParaRPr lang="en-US" sz="800" dirty="0">
              <a:effectLst/>
              <a:latin typeface="Aptos" panose="020B0004020202020204" pitchFamily="34" charset="0"/>
              <a:ea typeface="DengXian" panose="02010600030101010101" pitchFamily="2" charset="-122"/>
              <a:cs typeface="Aptos" panose="020B0004020202020204" pitchFamily="34" charset="0"/>
            </a:endParaRPr>
          </a:p>
        </p:txBody>
      </p:sp>
      <p:sp>
        <p:nvSpPr>
          <p:cNvPr id="4" name="TextBox 3">
            <a:extLst>
              <a:ext uri="{FF2B5EF4-FFF2-40B4-BE49-F238E27FC236}">
                <a16:creationId xmlns:a16="http://schemas.microsoft.com/office/drawing/2014/main" id="{BE2D3024-4471-211B-3502-6F52F905321A}"/>
              </a:ext>
            </a:extLst>
          </p:cNvPr>
          <p:cNvSpPr txBox="1"/>
          <p:nvPr/>
        </p:nvSpPr>
        <p:spPr>
          <a:xfrm>
            <a:off x="6105608" y="1228389"/>
            <a:ext cx="638563" cy="576064"/>
          </a:xfrm>
          <a:prstGeom prst="rect">
            <a:avLst/>
          </a:prstGeom>
          <a:noFill/>
        </p:spPr>
        <p:txBody>
          <a:bodyPr wrap="none" lIns="36000" tIns="0" rIns="36000" bIns="0" rtlCol="0">
            <a:prstTxWarp prst="textArchUp">
              <a:avLst/>
            </a:prstTxWarp>
            <a:spAutoFit/>
          </a:bodyPr>
          <a:lstStyle/>
          <a:p>
            <a:r>
              <a:rPr lang="ar-AE" sz="1600" dirty="0"/>
              <a:t>بھاگے ہوئے فراہم کنندگان</a:t>
            </a:r>
            <a:endParaRPr lang="en-US" sz="1050" dirty="0">
              <a:effectLst/>
              <a:latin typeface="Aptos" panose="020B0004020202020204" pitchFamily="34" charset="0"/>
              <a:ea typeface="DengXian" panose="02010600030101010101" pitchFamily="2" charset="-122"/>
              <a:cs typeface="Aptos" panose="020B0004020202020204" pitchFamily="34" charset="0"/>
            </a:endParaRPr>
          </a:p>
        </p:txBody>
      </p:sp>
      <p:sp>
        <p:nvSpPr>
          <p:cNvPr id="5" name="TextBox 4">
            <a:extLst>
              <a:ext uri="{FF2B5EF4-FFF2-40B4-BE49-F238E27FC236}">
                <a16:creationId xmlns:a16="http://schemas.microsoft.com/office/drawing/2014/main" id="{FB9EC426-6EDC-5070-6CA0-7B12DCE3F2EC}"/>
              </a:ext>
            </a:extLst>
          </p:cNvPr>
          <p:cNvSpPr txBox="1"/>
          <p:nvPr/>
        </p:nvSpPr>
        <p:spPr>
          <a:xfrm rot="18747403">
            <a:off x="7092057" y="1564204"/>
            <a:ext cx="638563" cy="576064"/>
          </a:xfrm>
          <a:prstGeom prst="rect">
            <a:avLst/>
          </a:prstGeom>
          <a:noFill/>
        </p:spPr>
        <p:txBody>
          <a:bodyPr wrap="none" lIns="36000" tIns="0" rIns="36000" bIns="0" rtlCol="0">
            <a:prstTxWarp prst="textArchUp">
              <a:avLst/>
            </a:prstTxWarp>
            <a:spAutoFit/>
          </a:bodyPr>
          <a:lstStyle/>
          <a:p>
            <a:r>
              <a:rPr lang="ar-AE" sz="1100" dirty="0"/>
              <a:t>بجلی بند</a:t>
            </a:r>
            <a:endParaRPr lang="en-US" sz="800" dirty="0">
              <a:effectLst/>
              <a:latin typeface="Aptos" panose="020B0004020202020204" pitchFamily="34" charset="0"/>
              <a:ea typeface="DengXian" panose="02010600030101010101" pitchFamily="2" charset="-122"/>
              <a:cs typeface="Aptos" panose="020B0004020202020204" pitchFamily="34" charset="0"/>
            </a:endParaRPr>
          </a:p>
        </p:txBody>
      </p:sp>
    </p:spTree>
    <p:extLst>
      <p:ext uri="{BB962C8B-B14F-4D97-AF65-F5344CB8AC3E}">
        <p14:creationId xmlns:p14="http://schemas.microsoft.com/office/powerpoint/2010/main" val="207091819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PENDANT"/>
          <p:cNvSpPr txBox="1"/>
          <p:nvPr/>
        </p:nvSpPr>
        <p:spPr>
          <a:xfrm>
            <a:off x="2713022" y="3261620"/>
            <a:ext cx="3573495" cy="2419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t>دوران</a:t>
            </a:r>
          </a:p>
        </p:txBody>
      </p:sp>
      <p:sp>
        <p:nvSpPr>
          <p:cNvPr id="266" name="CRUE EN IDF…"/>
          <p:cNvSpPr txBox="1"/>
          <p:nvPr/>
        </p:nvSpPr>
        <p:spPr>
          <a:xfrm>
            <a:off x="1157282" y="1514993"/>
            <a:ext cx="6684974" cy="12868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tx2"/>
                </a:solidFill>
              </a:rPr>
              <a:t>ILE-DE-FRANCE</a:t>
            </a:r>
            <a:r>
              <a:rPr lang="ur-IN" sz="2859" b="1">
                <a:solidFill>
                  <a:schemeClr val="tx2"/>
                </a:solidFill>
              </a:rPr>
              <a:t> میں سیلاب</a:t>
            </a:r>
          </a:p>
          <a:p>
            <a:pPr indent="9077" algn="ctr">
              <a:defRPr sz="4000" spc="55">
                <a:latin typeface="Bw Modelica Black"/>
                <a:ea typeface="Bw Modelica Black"/>
                <a:cs typeface="Bw Modelica Black"/>
                <a:sym typeface="Bw Modelica Black"/>
              </a:defRPr>
            </a:pPr>
            <a:endParaRPr sz="2859" dirty="0"/>
          </a:p>
          <a:p>
            <a:pPr indent="9077" algn="ctr">
              <a:defRPr sz="3700" spc="51">
                <a:solidFill>
                  <a:schemeClr val="accent5"/>
                </a:solidFill>
                <a:latin typeface="Bw Modelica Black"/>
                <a:ea typeface="Bw Modelica Black"/>
                <a:cs typeface="Bw Modelica Black"/>
                <a:sym typeface="Bw Modelica Black"/>
              </a:defRPr>
            </a:pPr>
            <a:r>
              <a:rPr lang="ur-IN" sz="2644">
                <a:solidFill>
                  <a:schemeClr val="accent2"/>
                </a:solidFill>
              </a:rPr>
              <a:t> منظرنامہ 2: اورینج/ریڈ الرٹ</a:t>
            </a:r>
          </a:p>
        </p:txBody>
      </p:sp>
    </p:spTree>
    <p:extLst>
      <p:ext uri="{BB962C8B-B14F-4D97-AF65-F5344CB8AC3E}">
        <p14:creationId xmlns:p14="http://schemas.microsoft.com/office/powerpoint/2010/main" val="404355232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HABITANT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&gt; پوسٹ 1</a:t>
            </a:r>
          </a:p>
        </p:txBody>
      </p:sp>
      <p:sp>
        <p:nvSpPr>
          <p:cNvPr id="271" name="POST facebook :…"/>
          <p:cNvSpPr txBox="1"/>
          <p:nvPr/>
        </p:nvSpPr>
        <p:spPr>
          <a:xfrm>
            <a:off x="1008047" y="1496295"/>
            <a:ext cx="3963960" cy="224157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a:t>
            </a:r>
            <a:r>
              <a:rPr lang="en-GB" sz="836"/>
              <a:t>XXX</a:t>
            </a:r>
            <a:r>
              <a:rPr lang="ur-IN" sz="836"/>
              <a:t> سیلاب] #</a:t>
            </a:r>
            <a:r>
              <a:rPr lang="en-GB" sz="836"/>
              <a:t>XXX</a:t>
            </a:r>
            <a:r>
              <a:rPr lang="ur-IN" sz="836"/>
              <a:t> سیلاب #اورینج/ریڈ الرٹ کی طرف مڑ گیا ہے: اگر حکام حکم جاری کرتے ہیں تو فوراً #خلا کی تیاری کریں۔</a:t>
            </a:r>
          </a:p>
          <a:p>
            <a:pPr>
              <a:defRPr sz="1170" spc="0">
                <a:solidFill>
                  <a:srgbClr val="000000"/>
                </a:solidFill>
                <a:latin typeface="Arial"/>
                <a:ea typeface="Arial"/>
                <a:cs typeface="Arial"/>
                <a:sym typeface="Arial"/>
              </a:defRPr>
            </a:pPr>
            <a:r>
              <a:rPr lang="ur-IN" sz="836"/>
              <a:t> مثال کے طور پر دوستوں یا خاندان کی جگہ پر جانے کے لیے رد عمل ظاہر کرنے اور حل پر غور کرنے کے لیے زیادہ انتظار نہ کریں!</a:t>
            </a:r>
          </a:p>
          <a:p>
            <a:pPr>
              <a:defRPr sz="1170" spc="0">
                <a:solidFill>
                  <a:srgbClr val="000000"/>
                </a:solidFill>
                <a:latin typeface="Arial"/>
                <a:ea typeface="Arial"/>
                <a:cs typeface="Arial"/>
                <a:sym typeface="Arial"/>
              </a:defRPr>
            </a:pPr>
            <a:r>
              <a:rPr lang="ur-IN" sz="836"/>
              <a:t># </a:t>
            </a:r>
            <a:r>
              <a:rPr lang="en-GB" sz="836"/>
              <a:t>vigicrue</a:t>
            </a:r>
            <a:r>
              <a:rPr lang="ur-IN" sz="836"/>
              <a:t> # تیاری # سیلاب # </a:t>
            </a:r>
            <a:r>
              <a:rPr lang="en-GB" sz="836"/>
              <a:t>episeine</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a:t>
            </a:r>
            <a:r>
              <a:rPr lang="en-GB" sz="836"/>
              <a:t>XXX</a:t>
            </a:r>
            <a:r>
              <a:rPr lang="ur-IN" sz="836"/>
              <a:t> سیلاب #اورینج/ریڈ الرٹ میں بدل گیا ہے: اگر حکام حکم جاری کرتے ہیں تو #انخلاء کے لیے تیار رہیں۔ مثال کے طور پر اپنا بیگ تیار کریں۔ #</a:t>
            </a:r>
            <a:r>
              <a:rPr lang="en-GB" sz="836"/>
              <a:t>vigicrue #preparation #inodation #Episeine</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272" name="illustrations Episeine posts_Plan de travail 1 copie 8.png" descr="illustrations Episeine posts_Plan de travail 1 copie 8.png"/>
          <p:cNvPicPr>
            <a:picLocks noChangeAspect="1"/>
          </p:cNvPicPr>
          <p:nvPr/>
        </p:nvPicPr>
        <p:blipFill>
          <a:blip r:embed="rId2"/>
          <a:stretch>
            <a:fillRect/>
          </a:stretch>
        </p:blipFill>
        <p:spPr>
          <a:xfrm>
            <a:off x="4692493" y="1243227"/>
            <a:ext cx="3677886" cy="2504465"/>
          </a:xfrm>
          <a:prstGeom prst="rect">
            <a:avLst/>
          </a:prstGeom>
          <a:ln w="3175">
            <a:miter lim="400000"/>
          </a:ln>
        </p:spPr>
      </p:pic>
    </p:spTree>
    <p:extLst>
      <p:ext uri="{BB962C8B-B14F-4D97-AF65-F5344CB8AC3E}">
        <p14:creationId xmlns:p14="http://schemas.microsoft.com/office/powerpoint/2010/main" val="35008360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HABITANTS &gt; POST 2"/>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&gt; پوسٹ 2</a:t>
            </a:r>
          </a:p>
        </p:txBody>
      </p:sp>
      <p:sp>
        <p:nvSpPr>
          <p:cNvPr id="277" name="POST facebook :…"/>
          <p:cNvSpPr txBox="1"/>
          <p:nvPr/>
        </p:nvSpPr>
        <p:spPr>
          <a:xfrm>
            <a:off x="960830" y="1579549"/>
            <a:ext cx="4408161" cy="224157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غیر سیلاب زدہ علاقوں میں بھی، @</a:t>
            </a:r>
            <a:r>
              <a:rPr lang="en-GB" sz="836"/>
              <a:t>Enedis</a:t>
            </a:r>
            <a:r>
              <a:rPr lang="ur-IN" sz="836"/>
              <a:t> نیٹ ورک کی حفاظت کے لیے #بجلی کی روک تھام کر سکتا ہے اور # سیلاب # ایپیسائن # روک تھام # سیلاب کے بعد اسے دوبارہ شروع کرنے میں سہولت فراہم کر سکتا ہے۔</a:t>
            </a:r>
          </a:p>
          <a:p>
            <a:pPr>
              <a:defRPr sz="1170" spc="0">
                <a:solidFill>
                  <a:srgbClr val="000000"/>
                </a:solidFill>
                <a:latin typeface="Arial"/>
                <a:ea typeface="Arial"/>
                <a:cs typeface="Arial"/>
                <a:sym typeface="Arial"/>
              </a:defRPr>
            </a:pPr>
            <a:endParaRPr lang="fr-FR"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بارے میں مزید جاننے کے لیے</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یہاں تک کہ غیر سیلاب زدہ علاقوں میں، @</a:t>
            </a:r>
            <a:r>
              <a:rPr lang="en-GB" sz="836"/>
              <a:t>Enedis</a:t>
            </a:r>
            <a:r>
              <a:rPr lang="ur-IN" sz="836"/>
              <a:t> نیٹ ورک کی حفاظت کے لیے #بجلی کی روک تھام کر سکتا ہے اور سیلاب کے بعد اسے دوبارہ شروع کرنے میں سہولت فراہم کر سکتا ہے #</a:t>
            </a:r>
            <a:r>
              <a:rPr lang="en-GB" sz="836"/>
              <a:t>episeine #prevention #flooding</a:t>
            </a:r>
          </a:p>
          <a:p>
            <a:pPr>
              <a:defRPr sz="1170" spc="0">
                <a:solidFill>
                  <a:srgbClr val="000000"/>
                </a:solidFill>
                <a:latin typeface="Arial"/>
                <a:ea typeface="Arial"/>
                <a:cs typeface="Arial"/>
                <a:sym typeface="Arial"/>
              </a:defRPr>
            </a:pPr>
            <a:r>
              <a:rPr lang="ur-IN" sz="836"/>
              <a:t>سیلاب کے بارے میں مزید جاننے کے لیے: </a:t>
            </a:r>
            <a:r>
              <a:rPr lang="en-GB" sz="836"/>
              <a:t>www.episeine.fr</a:t>
            </a:r>
            <a:r>
              <a:rPr lang="ur-IN" sz="836"/>
              <a:t>/</a:t>
            </a:r>
          </a:p>
        </p:txBody>
      </p:sp>
      <p:pic>
        <p:nvPicPr>
          <p:cNvPr id="278" name="250718_illustration quizz-26.jpg" descr="250718_illustration quizz-26.jpg"/>
          <p:cNvPicPr>
            <a:picLocks noChangeAspect="1"/>
          </p:cNvPicPr>
          <p:nvPr/>
        </p:nvPicPr>
        <p:blipFill>
          <a:blip r:embed="rId2"/>
          <a:stretch>
            <a:fillRect/>
          </a:stretch>
        </p:blipFill>
        <p:spPr>
          <a:xfrm>
            <a:off x="5464711" y="1775201"/>
            <a:ext cx="2746418" cy="1850274"/>
          </a:xfrm>
          <a:prstGeom prst="rect">
            <a:avLst/>
          </a:prstGeom>
          <a:ln w="3175">
            <a:miter lim="400000"/>
          </a:ln>
        </p:spPr>
      </p:pic>
    </p:spTree>
    <p:extLst>
      <p:ext uri="{BB962C8B-B14F-4D97-AF65-F5344CB8AC3E}">
        <p14:creationId xmlns:p14="http://schemas.microsoft.com/office/powerpoint/2010/main" val="821834926"/>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POST facebook :…"/>
          <p:cNvSpPr txBox="1"/>
          <p:nvPr/>
        </p:nvSpPr>
        <p:spPr>
          <a:xfrm>
            <a:off x="992051" y="1708965"/>
            <a:ext cx="4053637" cy="262745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 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علاقوں میں سیلاب آنے سے پہلے، @</a:t>
            </a:r>
            <a:r>
              <a:rPr lang="en-GB" sz="836"/>
              <a:t>SNCF</a:t>
            </a:r>
            <a:r>
              <a:rPr lang="ur-IN" sz="836"/>
              <a:t> اور @</a:t>
            </a:r>
            <a:r>
              <a:rPr lang="en-GB" sz="836"/>
              <a:t>RATP</a:t>
            </a:r>
            <a:r>
              <a:rPr lang="ur-IN" sz="836"/>
              <a:t> نیٹ ورک کی حفاظت کے لیے احتیاطی طور پر اسٹیشنوں کو بند کر سکتے ہیں اور #</a:t>
            </a:r>
            <a:r>
              <a:rPr lang="en-GB" sz="836"/>
              <a:t>flood #episeine #prevention #flooding #transport</a:t>
            </a:r>
            <a:r>
              <a:rPr lang="ur-IN" sz="836"/>
              <a:t> کے بعد اسے دوبارہ شروع کرنے میں سہولت فراہم کر سکتے ہیں۔</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بارے میں مزید جاننے کے لیے</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جاننے کے لیے:  /</a:t>
            </a:r>
            <a:r>
              <a:rPr lang="en-GB" sz="836"/>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علاقوں میں سیلاب آنے سے پہلے، @</a:t>
            </a:r>
            <a:r>
              <a:rPr lang="en-GB" sz="836"/>
              <a:t>SNCF</a:t>
            </a:r>
            <a:r>
              <a:rPr lang="ur-IN" sz="836"/>
              <a:t> اور @</a:t>
            </a:r>
            <a:r>
              <a:rPr lang="en-GB" sz="836"/>
              <a:t>RATP</a:t>
            </a:r>
            <a:r>
              <a:rPr lang="ur-IN" sz="836"/>
              <a:t> نیٹ ورک کی حفاظت کے لیے اسٹیشنوں کو احتیاطی طور پر بند کر سکتے ہیں اور #</a:t>
            </a:r>
            <a:r>
              <a:rPr lang="en-GB" sz="836"/>
              <a:t>flood #episeine #prevention #flooding #transport</a:t>
            </a:r>
            <a:r>
              <a:rPr lang="ur-IN" sz="836"/>
              <a:t> کے بعد اسے دوبارہ شروع کرنے میں سہولت فراہم کر سکتے ہیں۔</a:t>
            </a:r>
          </a:p>
          <a:p>
            <a:pPr>
              <a:defRPr sz="1170" spc="0">
                <a:solidFill>
                  <a:srgbClr val="000000"/>
                </a:solidFill>
                <a:latin typeface="Arial"/>
                <a:ea typeface="Arial"/>
                <a:cs typeface="Arial"/>
                <a:sym typeface="Arial"/>
              </a:defRPr>
            </a:pPr>
            <a:r>
              <a:rPr lang="ur-IN" sz="836"/>
              <a:t>مزید معلومات: </a:t>
            </a:r>
            <a:r>
              <a:rPr lang="en-GB" sz="836"/>
              <a:t>www.episeine.fr</a:t>
            </a:r>
          </a:p>
        </p:txBody>
      </p:sp>
      <p:sp>
        <p:nvSpPr>
          <p:cNvPr id="283" name="HABITANTS &gt; POST 2 (alternative : coupure préventive…"/>
          <p:cNvSpPr txBox="1">
            <a:spLocks noGrp="1"/>
          </p:cNvSpPr>
          <p:nvPr>
            <p:ph type="title" idx="4294967295"/>
          </p:nvPr>
        </p:nvSpPr>
        <p:spPr>
          <a:xfrm>
            <a:off x="926895" y="440706"/>
            <a:ext cx="7036274" cy="566131"/>
          </a:xfrm>
          <a:prstGeom prst="rect">
            <a:avLst/>
          </a:prstGeom>
        </p:spPr>
        <p:txBody>
          <a:bodyPr vert="horz" lIns="0" tIns="0" rIns="0" bIns="0" rtlCol="0" anchor="b">
            <a:noAutofit/>
          </a:bodyPr>
          <a:lstStyle/>
          <a:p>
            <a:pPr indent="6444" defTabSz="464000">
              <a:defRPr sz="1845">
                <a:solidFill>
                  <a:srgbClr val="231F20"/>
                </a:solidFill>
                <a:latin typeface="Bw Modelica Black"/>
                <a:ea typeface="Bw Modelica Black"/>
                <a:cs typeface="Bw Modelica Black"/>
                <a:sym typeface="Bw Modelica Black"/>
              </a:defRPr>
            </a:pPr>
            <a:r>
              <a:rPr lang="ur-IN"/>
              <a:t>باشندے &gt; پوسٹ 2 (متبادل: احتیاطی کٹوتی۔</a:t>
            </a:r>
          </a:p>
          <a:p>
            <a:pPr indent="6444" defTabSz="464000">
              <a:defRPr sz="1845">
                <a:solidFill>
                  <a:srgbClr val="231F20"/>
                </a:solidFill>
                <a:latin typeface="Bw Modelica Black"/>
                <a:ea typeface="Bw Modelica Black"/>
                <a:cs typeface="Bw Modelica Black"/>
                <a:sym typeface="Bw Modelica Black"/>
              </a:defRPr>
            </a:pPr>
            <a:r>
              <a:rPr lang="ur-IN"/>
              <a:t>پبلک ٹرانسپورٹ میں]</a:t>
            </a:r>
          </a:p>
        </p:txBody>
      </p:sp>
      <p:pic>
        <p:nvPicPr>
          <p:cNvPr id="284" name="2bis_Capture d’écran 2019-05-21 à 16.44.20.png" descr="2bis_Capture d’écran 2019-05-21 à 16.44.20.png"/>
          <p:cNvPicPr>
            <a:picLocks noChangeAspect="1"/>
          </p:cNvPicPr>
          <p:nvPr/>
        </p:nvPicPr>
        <p:blipFill>
          <a:blip r:embed="rId2"/>
          <a:srcRect b="3781"/>
          <a:stretch>
            <a:fillRect/>
          </a:stretch>
        </p:blipFill>
        <p:spPr>
          <a:xfrm>
            <a:off x="5791371" y="2155860"/>
            <a:ext cx="1985391" cy="1733804"/>
          </a:xfrm>
          <a:prstGeom prst="rect">
            <a:avLst/>
          </a:prstGeom>
          <a:ln w="3175">
            <a:miter lim="400000"/>
          </a:ln>
        </p:spPr>
      </p:pic>
      <p:sp>
        <p:nvSpPr>
          <p:cNvPr id="2" name="TextBox 1">
            <a:extLst>
              <a:ext uri="{FF2B5EF4-FFF2-40B4-BE49-F238E27FC236}">
                <a16:creationId xmlns:a16="http://schemas.microsoft.com/office/drawing/2014/main" id="{6AB7E7F3-D9D5-CB99-94D9-B085A3F33632}"/>
              </a:ext>
            </a:extLst>
          </p:cNvPr>
          <p:cNvSpPr txBox="1"/>
          <p:nvPr/>
        </p:nvSpPr>
        <p:spPr>
          <a:xfrm>
            <a:off x="7236073" y="3163112"/>
            <a:ext cx="360040" cy="153888"/>
          </a:xfrm>
          <a:prstGeom prst="rect">
            <a:avLst/>
          </a:prstGeom>
          <a:solidFill>
            <a:srgbClr val="25285D"/>
          </a:solidFill>
        </p:spPr>
        <p:txBody>
          <a:bodyPr wrap="square" lIns="0" tIns="0" rIns="0" bIns="0" rtlCol="0">
            <a:spAutoFit/>
          </a:bodyPr>
          <a:lstStyle/>
          <a:p>
            <a:pPr algn="ctr"/>
            <a:r>
              <a:rPr lang="ar-AE" sz="1000" dirty="0">
                <a:solidFill>
                  <a:schemeClr val="accent6"/>
                </a:solidFill>
              </a:rPr>
              <a:t>منسوخ</a:t>
            </a:r>
            <a:endParaRPr lang="en-US" sz="700" b="1" dirty="0">
              <a:solidFill>
                <a:schemeClr val="accent6"/>
              </a:solidFill>
              <a:latin typeface="Arial Narrow" panose="020B0606020202030204" pitchFamily="34" charset="0"/>
            </a:endParaRPr>
          </a:p>
        </p:txBody>
      </p:sp>
    </p:spTree>
    <p:extLst>
      <p:ext uri="{BB962C8B-B14F-4D97-AF65-F5344CB8AC3E}">
        <p14:creationId xmlns:p14="http://schemas.microsoft.com/office/powerpoint/2010/main" val="3546593121"/>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کاروبار &gt; پوسٹ 1</a:t>
            </a:r>
          </a:p>
        </p:txBody>
      </p:sp>
      <p:sp>
        <p:nvSpPr>
          <p:cNvPr id="289" name="POST facebook :…"/>
          <p:cNvSpPr txBox="1"/>
          <p:nvPr/>
        </p:nvSpPr>
        <p:spPr>
          <a:xfrm>
            <a:off x="936419" y="976181"/>
            <a:ext cx="4135713" cy="36564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اس سے پہلے کہ پانی آجائے یا نیٹ ورک منقطع ہو جائیں (ٹرانسپورٹیشن، بجلی وغیرہ)، حساس آلات کو اونچی زمین پر لے جائیں اور اپنی گاڑیاں فلڈ زون سے باہر کھڑی کریں۔ #</a:t>
            </a:r>
            <a:r>
              <a:rPr lang="en-GB" sz="836"/>
              <a:t>episeine #prevention #flood</a:t>
            </a:r>
            <a:r>
              <a:rPr lang="ur-IN" sz="836"/>
              <a:t> #فلڈ</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[ٹائٹل بٹن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اس سے پہلے کہ پانی آجائے یا نیٹ ورک کٹ جائیں، اپنے کاروباری لوازمات کی حفاظت کریں: قیمتییا آلودگی پھیلانے والے آلات کو اٹھائیںیا منتقل کریں اور اپنی گاڑیوں کو فلڈ زون سے باہر پارک کریں۔ #</a:t>
            </a:r>
            <a:r>
              <a:rPr lang="en-GB" sz="836"/>
              <a:t>episeine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مزید معلومات:</a:t>
            </a:r>
            <a:r>
              <a:rPr lang="ur-IN" sz="836" u="sng">
                <a:hlinkClick r:id="rId2"/>
              </a:rPr>
              <a:t> </a:t>
            </a:r>
            <a:r>
              <a:rPr lang="en-GB" sz="836" u="sng">
                <a:hlinkClick r:id="rId2"/>
              </a:rPr>
              <a:t>www.episeine.fr/alerte-inondation-conseils-entreprises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 [تعارف متن]</a:t>
            </a:r>
          </a:p>
          <a:p>
            <a:pPr>
              <a:defRPr sz="1170" spc="0">
                <a:solidFill>
                  <a:srgbClr val="000000"/>
                </a:solidFill>
                <a:latin typeface="Arial"/>
                <a:ea typeface="Arial"/>
                <a:cs typeface="Arial"/>
                <a:sym typeface="Arial"/>
              </a:defRPr>
            </a:pPr>
            <a:r>
              <a:rPr lang="ur-IN" sz="836"/>
              <a:t>اس سے پہلے کہ پانی آجائے یا نیٹ ورک کٹ جائیں، حساس، قیمتییا آلودگی پھیلانے والے آلات اٹھائیں اور اپنی گاڑیاں فلڈ زون سے باہر کھڑی کریں۔ #</a:t>
            </a:r>
            <a:r>
              <a:rPr lang="en-GB" sz="836"/>
              <a:t>episeine #prevention #flood</a:t>
            </a:r>
            <a:r>
              <a:rPr lang="ur-IN" sz="836"/>
              <a:t> #فلڈ</a:t>
            </a: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p>
        </p:txBody>
      </p:sp>
      <p:pic>
        <p:nvPicPr>
          <p:cNvPr id="290" name="illustrations Episeine posts_Plan de travail 1 copie 3.png" descr="illustrations Episeine posts_Plan de travail 1 copie 3.png"/>
          <p:cNvPicPr>
            <a:picLocks noChangeAspect="1"/>
          </p:cNvPicPr>
          <p:nvPr/>
        </p:nvPicPr>
        <p:blipFill>
          <a:blip r:embed="rId3"/>
          <a:stretch>
            <a:fillRect/>
          </a:stretch>
        </p:blipFill>
        <p:spPr>
          <a:xfrm>
            <a:off x="4758136" y="1566824"/>
            <a:ext cx="3595652" cy="2448468"/>
          </a:xfrm>
          <a:prstGeom prst="rect">
            <a:avLst/>
          </a:prstGeom>
          <a:ln w="3175">
            <a:miter lim="400000"/>
          </a:ln>
        </p:spPr>
      </p:pic>
    </p:spTree>
    <p:extLst>
      <p:ext uri="{BB962C8B-B14F-4D97-AF65-F5344CB8AC3E}">
        <p14:creationId xmlns:p14="http://schemas.microsoft.com/office/powerpoint/2010/main" val="297936680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AVANT"/>
          <p:cNvSpPr txBox="1"/>
          <p:nvPr/>
        </p:nvSpPr>
        <p:spPr>
          <a:xfrm>
            <a:off x="2712799" y="3251212"/>
            <a:ext cx="3573495" cy="2419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latin typeface="+mn-lt"/>
              </a:rPr>
              <a:t>پہلے</a:t>
            </a:r>
          </a:p>
        </p:txBody>
      </p:sp>
      <p:sp>
        <p:nvSpPr>
          <p:cNvPr id="186" name="CRUE EN IDF…"/>
          <p:cNvSpPr txBox="1"/>
          <p:nvPr/>
        </p:nvSpPr>
        <p:spPr>
          <a:xfrm>
            <a:off x="1157282" y="1481906"/>
            <a:ext cx="6684974" cy="13199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tx2"/>
                </a:solidFill>
              </a:rPr>
              <a:t>ILE-DE-FRANCE</a:t>
            </a:r>
            <a:r>
              <a:rPr lang="ur-IN" sz="2859" b="1">
                <a:solidFill>
                  <a:schemeClr val="tx2"/>
                </a:solidFill>
              </a:rPr>
              <a:t> میں سیلاب</a:t>
            </a:r>
          </a:p>
          <a:p>
            <a:pPr indent="9077" algn="ctr">
              <a:defRPr sz="4000" spc="55">
                <a:latin typeface="Bw Modelica Black"/>
                <a:ea typeface="Bw Modelica Black"/>
                <a:cs typeface="Bw Modelica Black"/>
                <a:sym typeface="Bw Modelica Black"/>
              </a:defRPr>
            </a:pPr>
            <a:endParaRPr sz="2859" dirty="0"/>
          </a:p>
          <a:p>
            <a:pPr indent="9077" algn="ctr">
              <a:defRPr sz="4000" spc="55">
                <a:solidFill>
                  <a:schemeClr val="accent3"/>
                </a:solidFill>
                <a:latin typeface="Bw Modelica Black"/>
                <a:ea typeface="Bw Modelica Black"/>
                <a:cs typeface="Bw Modelica Black"/>
                <a:sym typeface="Bw Modelica Black"/>
              </a:defRPr>
            </a:pPr>
            <a:r>
              <a:rPr lang="ur-IN" sz="2859">
                <a:solidFill>
                  <a:schemeClr val="accent6"/>
                </a:solidFill>
              </a:rPr>
              <a:t>منظرنامہ  : پیلا الرٹ</a:t>
            </a:r>
          </a:p>
        </p:txBody>
      </p:sp>
    </p:spTree>
    <p:extLst>
      <p:ext uri="{BB962C8B-B14F-4D97-AF65-F5344CB8AC3E}">
        <p14:creationId xmlns:p14="http://schemas.microsoft.com/office/powerpoint/2010/main" val="82399772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HABITANTS ET ENTREPRISES &gt; POST 3"/>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باشندے اور کاروبار &gt; پوسٹ 3</a:t>
            </a:r>
          </a:p>
        </p:txBody>
      </p:sp>
      <p:sp>
        <p:nvSpPr>
          <p:cNvPr id="295" name="POST facebook :…"/>
          <p:cNvSpPr txBox="1"/>
          <p:nvPr/>
        </p:nvSpPr>
        <p:spPr>
          <a:xfrm>
            <a:off x="923575" y="1000738"/>
            <a:ext cx="4785486" cy="33992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 سیلاب کے ارتقاء اور اس کے اثرات کے بارے میں سب کچھ جاننے کے لیے، سرکاری ذرائع سے باخبر رہیں: </a:t>
            </a:r>
            <a:r>
              <a:rPr lang="en-GB" sz="836"/>
              <a:t>vigicrues.gouv.fr</a:t>
            </a:r>
            <a:r>
              <a:rPr lang="ur-IN" sz="836"/>
              <a:t>، سٹی ہال، @</a:t>
            </a:r>
            <a:r>
              <a:rPr lang="en-GB" sz="836"/>
              <a:t>prefecturedepolice، RATP، @SNCF</a:t>
            </a:r>
            <a:r>
              <a:rPr lang="ur-IN" sz="836"/>
              <a:t>... #</a:t>
            </a:r>
            <a:r>
              <a:rPr lang="en-GB" sz="836"/>
              <a:t>episeine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 سیلاب کے ارتقاء اور اس کے اثرات کے بارے میں سب کچھ جاننے کے لیے، سرکاریذرائع سے معلومات حاصل کریں: </a:t>
            </a:r>
            <a:r>
              <a:rPr lang="en-GB" sz="836"/>
              <a:t>vigicrues.gouv.fr</a:t>
            </a:r>
            <a:r>
              <a:rPr lang="ur-IN" sz="836"/>
              <a:t>، سٹی ہال، @</a:t>
            </a:r>
            <a:r>
              <a:rPr lang="en-GB" sz="836"/>
              <a:t>prefpolice، RATP، @SNCF #episeine #flood</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 </a:t>
            </a:r>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 سیلاب کے ارتقاء اور اس کے اثرات کے بارے میں سب کچھ جاننے کے لیے، سرکاریذرائع سے معلومات حاصل کریں: </a:t>
            </a:r>
            <a:r>
              <a:rPr lang="en-GB" sz="836"/>
              <a:t>vigicrues.gouv.fr</a:t>
            </a:r>
            <a:r>
              <a:rPr lang="ur-IN" sz="836"/>
              <a:t>، سٹی ہال، @</a:t>
            </a:r>
            <a:r>
              <a:rPr lang="en-GB" sz="836"/>
              <a:t>prefpolice، RATP، @SNCF #episeine #flood</a:t>
            </a:r>
          </a:p>
          <a:p>
            <a:pPr>
              <a:defRPr sz="1170" spc="0">
                <a:solidFill>
                  <a:srgbClr val="000000"/>
                </a:solidFill>
                <a:latin typeface="Arial"/>
                <a:ea typeface="Arial"/>
                <a:cs typeface="Arial"/>
                <a:sym typeface="Arial"/>
              </a:defRPr>
            </a:pPr>
            <a:endParaRPr sz="836" dirty="0">
              <a:solidFill>
                <a:srgbClr val="0000FF"/>
              </a:solidFill>
            </a:endParaRP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296" name="illustrations Episeine posts_Plan de travail 1 copie 9.png" descr="illustrations Episeine posts_Plan de travail 1 copie 9.png"/>
          <p:cNvPicPr>
            <a:picLocks noChangeAspect="1"/>
          </p:cNvPicPr>
          <p:nvPr/>
        </p:nvPicPr>
        <p:blipFill>
          <a:blip r:embed="rId2"/>
          <a:stretch>
            <a:fillRect/>
          </a:stretch>
        </p:blipFill>
        <p:spPr>
          <a:xfrm>
            <a:off x="5363865" y="1620217"/>
            <a:ext cx="3446675" cy="2347021"/>
          </a:xfrm>
          <a:prstGeom prst="rect">
            <a:avLst/>
          </a:prstGeom>
          <a:ln w="3175">
            <a:miter lim="400000"/>
          </a:ln>
        </p:spPr>
      </p:pic>
    </p:spTree>
    <p:extLst>
      <p:ext uri="{BB962C8B-B14F-4D97-AF65-F5344CB8AC3E}">
        <p14:creationId xmlns:p14="http://schemas.microsoft.com/office/powerpoint/2010/main" val="287137127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HABITANTS ET ENTREPRISES &gt; POST 3 (alternative fakenews)"/>
          <p:cNvSpPr txBox="1">
            <a:spLocks noGrp="1"/>
          </p:cNvSpPr>
          <p:nvPr>
            <p:ph type="title" idx="4294967295"/>
          </p:nvPr>
        </p:nvSpPr>
        <p:spPr>
          <a:xfrm>
            <a:off x="926895" y="347044"/>
            <a:ext cx="6572073"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اور کاروبار &gt; پوسٹ 3 (متبادل جعلی نیوز)</a:t>
            </a:r>
          </a:p>
        </p:txBody>
      </p:sp>
      <p:sp>
        <p:nvSpPr>
          <p:cNvPr id="301" name="POST facebook :…"/>
          <p:cNvSpPr txBox="1"/>
          <p:nvPr/>
        </p:nvSpPr>
        <p:spPr>
          <a:xfrm>
            <a:off x="1006829" y="743487"/>
            <a:ext cx="4241095" cy="3913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endParaRPr sz="836" dirty="0"/>
          </a:p>
          <a:p>
            <a:pPr>
              <a:defRPr sz="1170" i="1"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#سیلاب کے دوران، صرف پانی بہہ رہا ہے، اسی طرح #جعلی خبریں بھی ہیں! اپنی معلومات سرکاری ذرائع سے حاصل کریں۔ #</a:t>
            </a:r>
            <a:r>
              <a:rPr lang="en-GB" sz="836"/>
              <a:t>episeine #flood</a:t>
            </a:r>
          </a:p>
          <a:p>
            <a:pPr>
              <a:defRPr sz="1170" spc="0">
                <a:solidFill>
                  <a:srgbClr val="000000"/>
                </a:solidFill>
                <a:latin typeface="Arial"/>
                <a:ea typeface="Arial"/>
                <a:cs typeface="Arial"/>
                <a:sym typeface="Arial"/>
              </a:defRPr>
            </a:pPr>
            <a:endParaRPr sz="836" dirty="0">
              <a:solidFill>
                <a:srgbClr val="0000FF"/>
              </a:solidFill>
            </a:endParaRP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صحیح وسائل تلاش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#سیلاب کے دوران صرف پانی ہی نہیں بڑھتا، #جعلی خبریں بھی! سرکاری ذرائع سے چیک کریں: آپ کا سٹی ہال، @</a:t>
            </a:r>
            <a:r>
              <a:rPr lang="en-GB" sz="836"/>
              <a:t>prefpolice، @La_CPCU</a:t>
            </a:r>
            <a:r>
              <a:rPr lang="ur-IN" sz="836"/>
              <a:t> ہیٹنگ کے لیے، @</a:t>
            </a:r>
            <a:r>
              <a:rPr lang="en-GB" sz="836"/>
              <a:t>enedis</a:t>
            </a:r>
            <a:r>
              <a:rPr lang="ur-IN" sz="836"/>
              <a:t> برائے بجلی...</a:t>
            </a:r>
          </a:p>
          <a:p>
            <a:pPr>
              <a:defRPr sz="1170" spc="0">
                <a:solidFill>
                  <a:srgbClr val="000000"/>
                </a:solidFill>
                <a:latin typeface="Arial"/>
                <a:ea typeface="Arial"/>
                <a:cs typeface="Arial"/>
                <a:sym typeface="Arial"/>
              </a:defRPr>
            </a:pPr>
            <a:r>
              <a:rPr lang="ur-IN" sz="836"/>
              <a:t> </a:t>
            </a:r>
            <a:r>
              <a:rPr lang="en-GB" sz="836"/>
              <a:t>www.episeine.fr/alerte-inondation-conseils</a:t>
            </a:r>
            <a:r>
              <a:rPr lang="ur-IN" sz="836"/>
              <a:t> پر صحیح وسائل اور رابطے تلاش کریں۔</a:t>
            </a:r>
          </a:p>
          <a:p>
            <a:pPr>
              <a:defRPr sz="1170" spc="0">
                <a:solidFill>
                  <a:srgbClr val="000000"/>
                </a:solidFill>
                <a:latin typeface="Arial"/>
                <a:ea typeface="Arial"/>
                <a:cs typeface="Arial"/>
                <a:sym typeface="Arial"/>
              </a:defRPr>
            </a:pPr>
            <a:endParaRPr sz="836" dirty="0">
              <a:solidFill>
                <a:schemeClr val="accent5"/>
              </a:solidFill>
            </a:endParaRP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ur-IN" sz="836"/>
              <a:t> </a:t>
            </a:r>
            <a:r>
              <a:rPr lang="en-GB" sz="836"/>
              <a:t>Linkedin</a:t>
            </a:r>
            <a:r>
              <a:rPr lang="ur-IN" sz="836"/>
              <a:t> پوسٹ:</a:t>
            </a:r>
          </a:p>
          <a:p>
            <a:pPr>
              <a:defRPr sz="1170" spc="0">
                <a:solidFill>
                  <a:srgbClr val="000000"/>
                </a:solidFill>
                <a:latin typeface="Arial"/>
                <a:ea typeface="Arial"/>
                <a:cs typeface="Arial"/>
                <a:sym typeface="Arial"/>
              </a:defRPr>
            </a:pPr>
            <a:r>
              <a:rPr lang="ur-IN" sz="836"/>
              <a:t> [تعارف متن]</a:t>
            </a:r>
          </a:p>
          <a:p>
            <a:pPr>
              <a:defRPr sz="1170" spc="0">
                <a:solidFill>
                  <a:srgbClr val="000000"/>
                </a:solidFill>
                <a:latin typeface="Arial"/>
                <a:ea typeface="Arial"/>
                <a:cs typeface="Arial"/>
                <a:sym typeface="Arial"/>
              </a:defRPr>
            </a:pPr>
            <a:r>
              <a:rPr lang="ur-IN" sz="836"/>
              <a:t> #سیلاب کے دوران صرف پانی ہی نہیں بڑھتا، اسی طرح #جعلی خبریں بھی آتی ہیں! اپنی معلومات خصوصی طور پر سرکاری ذرائع سے حاصل کریں۔ #</a:t>
            </a:r>
            <a:r>
              <a:rPr lang="en-GB" sz="836"/>
              <a:t>episeine #flood</a:t>
            </a:r>
          </a:p>
          <a:p>
            <a:pPr>
              <a:defRPr sz="1170" spc="0">
                <a:solidFill>
                  <a:srgbClr val="000000"/>
                </a:solidFill>
                <a:latin typeface="Arial"/>
                <a:ea typeface="Arial"/>
                <a:cs typeface="Arial"/>
                <a:sym typeface="Arial"/>
              </a:defRPr>
            </a:pPr>
            <a:r>
              <a:rPr lang="en-GB" sz="836"/>
              <a:t> </a:t>
            </a:r>
            <a:r>
              <a:rPr lang="ur-IN" sz="836"/>
              <a:t>[عنوان]</a:t>
            </a:r>
          </a:p>
          <a:p>
            <a:pPr>
              <a:defRPr sz="1170" spc="0">
                <a:solidFill>
                  <a:srgbClr val="000000"/>
                </a:solidFill>
                <a:latin typeface="Arial"/>
                <a:ea typeface="Arial"/>
                <a:cs typeface="Arial"/>
                <a:sym typeface="Arial"/>
              </a:defRPr>
            </a:pPr>
            <a:r>
              <a:rPr lang="ur-IN" sz="836"/>
              <a:t>صحیح وسائل اور رابطوں کو جاننے کے لیے، پر جائیں: </a:t>
            </a:r>
            <a:r>
              <a:rPr lang="en-GB" sz="836"/>
              <a:t>www.episeine.fr/alerte-inondation-conseils</a:t>
            </a:r>
            <a:r>
              <a:rPr lang="ur-IN" sz="836"/>
              <a:t> </a:t>
            </a:r>
          </a:p>
        </p:txBody>
      </p:sp>
      <p:pic>
        <p:nvPicPr>
          <p:cNvPr id="302" name="1_Picto Episeine-07.jpg" descr="1_Picto Episeine-07.jpg"/>
          <p:cNvPicPr>
            <a:picLocks noChangeAspect="1"/>
          </p:cNvPicPr>
          <p:nvPr/>
        </p:nvPicPr>
        <p:blipFill>
          <a:blip r:embed="rId2"/>
          <a:stretch>
            <a:fillRect/>
          </a:stretch>
        </p:blipFill>
        <p:spPr>
          <a:xfrm>
            <a:off x="5951245" y="1355918"/>
            <a:ext cx="1803239" cy="1503312"/>
          </a:xfrm>
          <a:prstGeom prst="rect">
            <a:avLst/>
          </a:prstGeom>
          <a:ln w="3175">
            <a:miter lim="400000"/>
          </a:ln>
        </p:spPr>
      </p:pic>
      <p:pic>
        <p:nvPicPr>
          <p:cNvPr id="303" name="1_Picto Episeine-08.jpg" descr="1_Picto Episeine-08.jpg"/>
          <p:cNvPicPr>
            <a:picLocks noChangeAspect="1"/>
          </p:cNvPicPr>
          <p:nvPr/>
        </p:nvPicPr>
        <p:blipFill>
          <a:blip r:embed="rId3"/>
          <a:stretch>
            <a:fillRect/>
          </a:stretch>
        </p:blipFill>
        <p:spPr>
          <a:xfrm>
            <a:off x="5902334" y="2459892"/>
            <a:ext cx="1901061" cy="1584865"/>
          </a:xfrm>
          <a:prstGeom prst="rect">
            <a:avLst/>
          </a:prstGeom>
          <a:ln w="3175">
            <a:miter lim="400000"/>
          </a:ln>
        </p:spPr>
      </p:pic>
      <p:sp>
        <p:nvSpPr>
          <p:cNvPr id="304" name="ou"/>
          <p:cNvSpPr txBox="1"/>
          <p:nvPr/>
        </p:nvSpPr>
        <p:spPr>
          <a:xfrm>
            <a:off x="6761577" y="2387900"/>
            <a:ext cx="501623" cy="4140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lvl1pPr marR="0">
              <a:lnSpc>
                <a:spcPts val="2800"/>
              </a:lnSpc>
              <a:defRPr sz="1170" b="1" spc="0">
                <a:solidFill>
                  <a:srgbClr val="000000"/>
                </a:solidFill>
                <a:latin typeface="Arial"/>
                <a:ea typeface="Arial"/>
                <a:cs typeface="Arial"/>
                <a:sym typeface="Arial"/>
              </a:defRPr>
            </a:lvl1pPr>
          </a:lstStyle>
          <a:p>
            <a:r>
              <a:rPr lang="ur-IN" sz="836"/>
              <a:t> </a:t>
            </a:r>
            <a:r>
              <a:rPr lang="en-GB" sz="836"/>
              <a:t>ou</a:t>
            </a:r>
          </a:p>
        </p:txBody>
      </p:sp>
    </p:spTree>
    <p:extLst>
      <p:ext uri="{BB962C8B-B14F-4D97-AF65-F5344CB8AC3E}">
        <p14:creationId xmlns:p14="http://schemas.microsoft.com/office/powerpoint/2010/main" val="118450426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HABITANTS &gt; POST 3"/>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&gt; پوسٹ 3</a:t>
            </a:r>
          </a:p>
        </p:txBody>
      </p:sp>
      <p:sp>
        <p:nvSpPr>
          <p:cNvPr id="309" name="POST facebook :…"/>
          <p:cNvSpPr txBox="1"/>
          <p:nvPr/>
        </p:nvSpPr>
        <p:spPr>
          <a:xfrm>
            <a:off x="1011811" y="1579548"/>
            <a:ext cx="3876267" cy="224157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ہنگامی خدمات کے کام کو آسان بنانے کے لیے، براہ کرم اپنے پڑوسیوں کو اپنی مدد پیش کریں # یکجہتی # مدد #</a:t>
            </a:r>
            <a:r>
              <a:rPr lang="en-GB" sz="836"/>
              <a:t>episeine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ہمسایوں کییکجہتی! ہنگامی خدمات کے کام کو آسان بنانے کے لیے، براہ کرم اپنے # پڑوسیوں # مدد # سیلاب # ایپیسائن کو اپنی مدد پیش کرنے پر غور کریں۔</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310" name="3_Picto Episeine-06.jpg" descr="3_Picto Episeine-06.jpg"/>
          <p:cNvPicPr>
            <a:picLocks noChangeAspect="1"/>
          </p:cNvPicPr>
          <p:nvPr/>
        </p:nvPicPr>
        <p:blipFill>
          <a:blip r:embed="rId2"/>
          <a:srcRect l="20255" t="18753" r="29702" b="21909"/>
          <a:stretch>
            <a:fillRect/>
          </a:stretch>
        </p:blipFill>
        <p:spPr>
          <a:xfrm>
            <a:off x="5613334" y="1731250"/>
            <a:ext cx="1960656" cy="1938149"/>
          </a:xfrm>
          <a:prstGeom prst="rect">
            <a:avLst/>
          </a:prstGeom>
          <a:ln w="3175">
            <a:miter lim="400000"/>
          </a:ln>
        </p:spPr>
      </p:pic>
    </p:spTree>
    <p:extLst>
      <p:ext uri="{BB962C8B-B14F-4D97-AF65-F5344CB8AC3E}">
        <p14:creationId xmlns:p14="http://schemas.microsoft.com/office/powerpoint/2010/main" val="285194834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APRES"/>
          <p:cNvSpPr txBox="1"/>
          <p:nvPr/>
        </p:nvSpPr>
        <p:spPr>
          <a:xfrm>
            <a:off x="2713022" y="3348409"/>
            <a:ext cx="3573495" cy="24622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t>بعد</a:t>
            </a:r>
          </a:p>
        </p:txBody>
      </p:sp>
      <p:sp>
        <p:nvSpPr>
          <p:cNvPr id="316" name="CRUE EN IDF…"/>
          <p:cNvSpPr txBox="1"/>
          <p:nvPr/>
        </p:nvSpPr>
        <p:spPr>
          <a:xfrm>
            <a:off x="1157282" y="1514993"/>
            <a:ext cx="6684974" cy="12868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tx2"/>
                </a:solidFill>
              </a:rPr>
              <a:t>ILE-DE-FRANCE</a:t>
            </a:r>
            <a:r>
              <a:rPr lang="ur-IN" sz="2859" b="1">
                <a:solidFill>
                  <a:schemeClr val="tx2"/>
                </a:solidFill>
              </a:rPr>
              <a:t> میں سیلاب</a:t>
            </a:r>
          </a:p>
          <a:p>
            <a:pPr indent="9077" algn="ctr">
              <a:defRPr sz="4000" spc="55">
                <a:latin typeface="Bw Modelica Black"/>
                <a:ea typeface="Bw Modelica Black"/>
                <a:cs typeface="Bw Modelica Black"/>
                <a:sym typeface="Bw Modelica Black"/>
              </a:defRPr>
            </a:pPr>
            <a:endParaRPr sz="2859" dirty="0"/>
          </a:p>
          <a:p>
            <a:pPr indent="9077" algn="ctr">
              <a:defRPr sz="3700" spc="51">
                <a:solidFill>
                  <a:schemeClr val="accent5"/>
                </a:solidFill>
                <a:latin typeface="Bw Modelica Black"/>
                <a:ea typeface="Bw Modelica Black"/>
                <a:cs typeface="Bw Modelica Black"/>
                <a:sym typeface="Bw Modelica Black"/>
              </a:defRPr>
            </a:pPr>
            <a:r>
              <a:rPr lang="ur-IN" sz="2644">
                <a:solidFill>
                  <a:schemeClr val="accent2"/>
                </a:solidFill>
              </a:rPr>
              <a:t>منظرنامہ 2: اورینج/ریڈ الرٹ</a:t>
            </a:r>
          </a:p>
        </p:txBody>
      </p:sp>
    </p:spTree>
    <p:extLst>
      <p:ext uri="{BB962C8B-B14F-4D97-AF65-F5344CB8AC3E}">
        <p14:creationId xmlns:p14="http://schemas.microsoft.com/office/powerpoint/2010/main" val="302530718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 name="HABITANTS ET 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باشندے اور کاروبار &gt; پوسٹ 1</a:t>
            </a:r>
          </a:p>
        </p:txBody>
      </p:sp>
      <p:sp>
        <p:nvSpPr>
          <p:cNvPr id="321" name="POST facebook :…"/>
          <p:cNvSpPr txBox="1"/>
          <p:nvPr/>
        </p:nvSpPr>
        <p:spPr>
          <a:xfrm>
            <a:off x="985519" y="947731"/>
            <a:ext cx="4201095" cy="3913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اس سے پہلے کہ آپ صاف کریں، پھینک دیںیا خشک کریں، اپنے تمام نقصانات کا فوٹو ریکارڈ بنائیں، جو آپ کے #انشورنس کے لیے ضروری ہے۔ # </a:t>
            </a:r>
            <a:r>
              <a:rPr lang="en-GB" sz="836"/>
              <a:t>episeine</a:t>
            </a:r>
            <a:r>
              <a:rPr lang="ur-IN" sz="836"/>
              <a:t> # رقم کی واپسی # معاوضہ # قدرتی آفت # سیلاب</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 [لنک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معاوضے کا مشورہ</a:t>
            </a:r>
          </a:p>
          <a:p>
            <a:pPr>
              <a:defRPr sz="1170" spc="0">
                <a:solidFill>
                  <a:srgbClr val="000000"/>
                </a:solidFill>
                <a:latin typeface="Arial"/>
                <a:ea typeface="Arial"/>
                <a:cs typeface="Arial"/>
                <a:sym typeface="Arial"/>
              </a:defRPr>
            </a:pPr>
            <a:endParaRPr lang="fr-FR" sz="836" dirty="0"/>
          </a:p>
          <a:p>
            <a:pPr>
              <a:defRPr sz="1170" spc="0">
                <a:solidFill>
                  <a:srgbClr val="000000"/>
                </a:solidFill>
                <a:latin typeface="Arial"/>
                <a:ea typeface="Arial"/>
                <a:cs typeface="Arial"/>
                <a:sym typeface="Arial"/>
              </a:defRPr>
            </a:pPr>
            <a:r>
              <a:rPr lang="ur-IN" sz="836"/>
              <a:t> [</a:t>
            </a:r>
            <a:r>
              <a:rPr lang="en-GB" sz="836"/>
              <a:t>button title+ link]</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اس سے پہلے کہ آپ صاف کریں، پھینک دیںیا خشک کریں، اپنے گھر یا کاروبار کو ہونے والے تمام نقصانات کا فوٹو ریکارڈ بنائیں۔ یہ آپ کے #انشورنس کے لیے ضروری ہوگا۔ #</a:t>
            </a:r>
            <a:r>
              <a:rPr lang="en-GB" sz="836"/>
              <a:t>episeine #compensation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[عنوان ویب سائٹ]</a:t>
            </a:r>
          </a:p>
          <a:p>
            <a:pPr>
              <a:defRPr sz="1170" spc="0">
                <a:solidFill>
                  <a:srgbClr val="000000"/>
                </a:solidFill>
                <a:latin typeface="Arial"/>
                <a:ea typeface="Arial"/>
                <a:cs typeface="Arial"/>
                <a:sym typeface="Arial"/>
              </a:defRPr>
            </a:pPr>
            <a:r>
              <a:rPr lang="ur-IN" sz="836"/>
              <a:t>معاوضے کی ہدایات: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اس سے پہلے کہ آپ صاف کریں، پھینک دیںیا خشک کریں، اپنے گھر یا کاروبار کو ہونے والے تمام نقصانات کا فوٹو ریکارڈ بنائیں۔ یہ آپ کے #انشورنس کے لیے ضروری ہوگا۔ #</a:t>
            </a:r>
            <a:r>
              <a:rPr lang="en-GB" sz="836"/>
              <a:t>episeine #refund #compensation #natural disaster #flood</a:t>
            </a: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معاوضے کی ہدایات: </a:t>
            </a:r>
            <a:r>
              <a:rPr lang="en-GB" sz="836"/>
              <a:t>www.episeine.fr/alerte-inondation-conseils</a:t>
            </a:r>
            <a:r>
              <a:rPr lang="ur-IN" sz="836"/>
              <a:t> </a:t>
            </a:r>
          </a:p>
        </p:txBody>
      </p:sp>
      <p:pic>
        <p:nvPicPr>
          <p:cNvPr id="322" name="1_Capture d’écran 2019-05-21 à 18.49.05.png" descr="1_Capture d’écran 2019-05-21 à 18.49.05.png"/>
          <p:cNvPicPr>
            <a:picLocks noChangeAspect="1"/>
          </p:cNvPicPr>
          <p:nvPr/>
        </p:nvPicPr>
        <p:blipFill>
          <a:blip r:embed="rId2"/>
          <a:stretch>
            <a:fillRect/>
          </a:stretch>
        </p:blipFill>
        <p:spPr>
          <a:xfrm>
            <a:off x="5608056" y="1662862"/>
            <a:ext cx="1976766" cy="2074950"/>
          </a:xfrm>
          <a:prstGeom prst="rect">
            <a:avLst/>
          </a:prstGeom>
          <a:ln w="3175">
            <a:miter lim="400000"/>
          </a:ln>
        </p:spPr>
      </p:pic>
      <p:sp>
        <p:nvSpPr>
          <p:cNvPr id="2" name="TextBox 1">
            <a:extLst>
              <a:ext uri="{FF2B5EF4-FFF2-40B4-BE49-F238E27FC236}">
                <a16:creationId xmlns:a16="http://schemas.microsoft.com/office/drawing/2014/main" id="{AF16D141-27A2-6368-ACB1-9405A815B5F7}"/>
              </a:ext>
            </a:extLst>
          </p:cNvPr>
          <p:cNvSpPr txBox="1"/>
          <p:nvPr/>
        </p:nvSpPr>
        <p:spPr>
          <a:xfrm>
            <a:off x="6660010" y="2138865"/>
            <a:ext cx="576064" cy="307777"/>
          </a:xfrm>
          <a:prstGeom prst="rect">
            <a:avLst/>
          </a:prstGeom>
          <a:solidFill>
            <a:schemeClr val="bg1"/>
          </a:solidFill>
        </p:spPr>
        <p:txBody>
          <a:bodyPr wrap="square" lIns="0" tIns="0" rIns="0" bIns="0" rtlCol="0">
            <a:spAutoFit/>
          </a:bodyPr>
          <a:lstStyle/>
          <a:p>
            <a:pPr algn="ctr"/>
            <a:r>
              <a:rPr lang="ar-AE" sz="1000" dirty="0">
                <a:solidFill>
                  <a:srgbClr val="B4474D"/>
                </a:solidFill>
              </a:rPr>
              <a:t>حادثے کا بیان</a:t>
            </a:r>
            <a:endParaRPr lang="en-US" sz="400" b="1" dirty="0">
              <a:solidFill>
                <a:srgbClr val="B4474D"/>
              </a:solidFill>
              <a:latin typeface="Arial Narrow" panose="020B0606020202030204" pitchFamily="34" charset="0"/>
            </a:endParaRPr>
          </a:p>
        </p:txBody>
      </p:sp>
    </p:spTree>
    <p:extLst>
      <p:ext uri="{BB962C8B-B14F-4D97-AF65-F5344CB8AC3E}">
        <p14:creationId xmlns:p14="http://schemas.microsoft.com/office/powerpoint/2010/main" val="414415281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HABITANTS ET ENTREPRISES &gt; POST 2"/>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اور کاروبار &gt; پوسٹ 2</a:t>
            </a:r>
          </a:p>
        </p:txBody>
      </p:sp>
      <p:sp>
        <p:nvSpPr>
          <p:cNvPr id="327" name="POST facebook :…"/>
          <p:cNvSpPr txBox="1"/>
          <p:nvPr/>
        </p:nvSpPr>
        <p:spPr>
          <a:xfrm>
            <a:off x="827361" y="1498751"/>
            <a:ext cx="3989097" cy="2756078"/>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جب آپ گھر واپس جائیں تو #بجلی اور #گیس کو تب ہی آن کریں جب کسی پروفیشنل کی طرف سے آپ کی سہولیات کی جانچ پڑتال ہو جائے</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جب آپ گھر واپس جائیں تو #بجلی اور #گیس کو تب ہی آن کریں جب کسی پروفیشنل نے آپ کی سہولیات کی جانچ کی ہو #</a:t>
            </a:r>
            <a:r>
              <a:rPr lang="en-GB" sz="836"/>
              <a:t>episeine #prevention #flood</a:t>
            </a:r>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ur-IN" sz="836"/>
              <a:t> </a:t>
            </a:r>
            <a:r>
              <a:rPr lang="en-GB" sz="836"/>
              <a:t>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جب آپ گھر واپس جائیں تو #بجلی اور #گیس کو تب ہی آن کریں جب کسی پروفیشنل نے آپ کی سہولیات کی جانچ کی ہو #</a:t>
            </a:r>
            <a:r>
              <a:rPr lang="en-GB" sz="836"/>
              <a:t>episeine #prevention #flood</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328" name="illustrations Episeine posts_Plan de travail 1 copie 10.png" descr="illustrations Episeine posts_Plan de travail 1 copie 10.png"/>
          <p:cNvPicPr>
            <a:picLocks noChangeAspect="1"/>
          </p:cNvPicPr>
          <p:nvPr/>
        </p:nvPicPr>
        <p:blipFill>
          <a:blip r:embed="rId2"/>
          <a:stretch>
            <a:fillRect/>
          </a:stretch>
        </p:blipFill>
        <p:spPr>
          <a:xfrm>
            <a:off x="4449306" y="1395855"/>
            <a:ext cx="4345801" cy="2961871"/>
          </a:xfrm>
          <a:prstGeom prst="rect">
            <a:avLst/>
          </a:prstGeom>
          <a:ln w="3175">
            <a:miter lim="400000"/>
          </a:ln>
        </p:spPr>
      </p:pic>
    </p:spTree>
    <p:extLst>
      <p:ext uri="{BB962C8B-B14F-4D97-AF65-F5344CB8AC3E}">
        <p14:creationId xmlns:p14="http://schemas.microsoft.com/office/powerpoint/2010/main" val="2167227605"/>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HABITANTS ET ENTREPRISES &gt; POST 2 (alternative eau potable)"/>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رہائشی اور کاروبار &gt; پوسٹ 2 (صفائی پانی کا متبادل)</a:t>
            </a:r>
          </a:p>
        </p:txBody>
      </p:sp>
      <p:sp>
        <p:nvSpPr>
          <p:cNvPr id="333" name="POST facebook :…"/>
          <p:cNvSpPr txBox="1"/>
          <p:nvPr/>
        </p:nvSpPr>
        <p:spPr>
          <a:xfrm>
            <a:off x="905047" y="1193675"/>
            <a:ext cx="3758361" cy="301332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جب آپ گھر واپس جائیں تو، مناسب خدمات کی طرف سے منظوری ملنے تک # نلکا پانی نہ پییں۔ #</a:t>
            </a:r>
            <a:r>
              <a:rPr lang="en-GB" sz="836"/>
              <a:t>episeine #prevention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جب آپ گھر واپس جائیں تو، مناسب خدمات سے منظور ہونے تک # نل کا پانی نہ پئیں۔ #</a:t>
            </a:r>
            <a:r>
              <a:rPr lang="en-GB" sz="836"/>
              <a:t>episeine #prevention #flood</a:t>
            </a:r>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جب آپ گھر واپس جائیں تو، مناسب خدمات سے منظور ہونے تک # نل کا پانی نہ پئیں۔ #</a:t>
            </a:r>
            <a:r>
              <a:rPr lang="en-GB" sz="836"/>
              <a:t>episeine #prevention #flood</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334" name="3_Capture d’écran 2019-05-21 à 18.52.13.png" descr="3_Capture d’écran 2019-05-21 à 18.52.13.png"/>
          <p:cNvPicPr>
            <a:picLocks noChangeAspect="1"/>
          </p:cNvPicPr>
          <p:nvPr/>
        </p:nvPicPr>
        <p:blipFill>
          <a:blip r:embed="rId2"/>
          <a:stretch>
            <a:fillRect/>
          </a:stretch>
        </p:blipFill>
        <p:spPr>
          <a:xfrm>
            <a:off x="5582578" y="2014246"/>
            <a:ext cx="2015042" cy="1715509"/>
          </a:xfrm>
          <a:prstGeom prst="rect">
            <a:avLst/>
          </a:prstGeom>
          <a:ln w="3175">
            <a:miter lim="400000"/>
          </a:ln>
        </p:spPr>
      </p:pic>
    </p:spTree>
    <p:extLst>
      <p:ext uri="{BB962C8B-B14F-4D97-AF65-F5344CB8AC3E}">
        <p14:creationId xmlns:p14="http://schemas.microsoft.com/office/powerpoint/2010/main" val="364118060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ENTREPRISES &gt; POST 3"/>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کاروبار &gt; پوسٹ 3</a:t>
            </a:r>
          </a:p>
        </p:txBody>
      </p:sp>
      <p:sp>
        <p:nvSpPr>
          <p:cNvPr id="339" name="POST facebook :…"/>
          <p:cNvSpPr txBox="1"/>
          <p:nvPr/>
        </p:nvSpPr>
        <p:spPr>
          <a:xfrm>
            <a:off x="905047" y="743487"/>
            <a:ext cx="4658191" cy="3913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کاروبار کے لیے معاوضے اور امداد کے منصوبے جاننے کے لیے، اپنے # انشورنس، # </a:t>
            </a:r>
            <a:r>
              <a:rPr lang="en-GB" sz="836"/>
              <a:t>CMA</a:t>
            </a:r>
            <a:r>
              <a:rPr lang="ur-IN" sz="836"/>
              <a:t> اور # </a:t>
            </a:r>
            <a:r>
              <a:rPr lang="en-GB" sz="836"/>
              <a:t>CCI</a:t>
            </a:r>
            <a:r>
              <a:rPr lang="ur-IN" sz="836"/>
              <a:t>، اپنی # فیڈریشنیا اپنے # سٹی ہال سے رابطہ کریں۔ #</a:t>
            </a:r>
            <a:r>
              <a:rPr lang="en-GB" sz="836"/>
              <a:t>episeine #compensation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ur-IN" sz="836"/>
              <a:t> </a:t>
            </a: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کاروبار کے لیے امدادی سہولیات جاننے کے لیے، اپنے # انشورنس، # </a:t>
            </a:r>
            <a:r>
              <a:rPr lang="en-GB" sz="836"/>
              <a:t>CMA</a:t>
            </a:r>
            <a:r>
              <a:rPr lang="ur-IN" sz="836"/>
              <a:t> اور # </a:t>
            </a:r>
            <a:r>
              <a:rPr lang="en-GB" sz="836"/>
              <a:t>CCI</a:t>
            </a:r>
            <a:r>
              <a:rPr lang="ur-IN" sz="836"/>
              <a:t>، اپنی پیشہ ورانہ فیڈریشنیا اپنے # سٹی ہال سے رابطہ کریں۔ #</a:t>
            </a:r>
            <a:r>
              <a:rPr lang="en-GB" sz="836"/>
              <a:t>episeine #compensation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[متن]</a:t>
            </a:r>
          </a:p>
          <a:p>
            <a:pPr>
              <a:defRPr sz="1170" spc="0">
                <a:solidFill>
                  <a:srgbClr val="000000"/>
                </a:solidFill>
                <a:latin typeface="Arial"/>
                <a:ea typeface="Arial"/>
                <a:cs typeface="Arial"/>
                <a:sym typeface="Arial"/>
              </a:defRPr>
            </a:pPr>
            <a:r>
              <a:rPr lang="ur-IN" sz="836"/>
              <a:t>معاوضہ، نفسیاتی مدد کی خدمات؟ کاروبار کے لیے دستیاب امداد کے بارے میں مزید جاننے کے لیے، اپنے # انشورنس، # </a:t>
            </a:r>
            <a:r>
              <a:rPr lang="en-GB" sz="836"/>
              <a:t>CMA</a:t>
            </a:r>
            <a:r>
              <a:rPr lang="ur-IN" sz="836"/>
              <a:t> اور # </a:t>
            </a:r>
            <a:r>
              <a:rPr lang="en-GB" sz="836"/>
              <a:t>CCI</a:t>
            </a:r>
            <a:r>
              <a:rPr lang="ur-IN" sz="836"/>
              <a:t>، اپنی پیشہ ورانہ فیڈریشنیا اپنے # ٹاؤن ہال سے رابطہ کریں۔ #</a:t>
            </a:r>
            <a:r>
              <a:rPr lang="en-GB" sz="836"/>
              <a:t>episeine #compensation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p>
        </p:txBody>
      </p:sp>
      <p:pic>
        <p:nvPicPr>
          <p:cNvPr id="340" name="illustrations Episeine posts_Plan de travail 1 copie 12.png" descr="illustrations Episeine posts_Plan de travail 1 copie 12.png"/>
          <p:cNvPicPr>
            <a:picLocks noChangeAspect="1"/>
          </p:cNvPicPr>
          <p:nvPr/>
        </p:nvPicPr>
        <p:blipFill>
          <a:blip r:embed="rId2"/>
          <a:stretch>
            <a:fillRect/>
          </a:stretch>
        </p:blipFill>
        <p:spPr>
          <a:xfrm>
            <a:off x="5276869" y="1554907"/>
            <a:ext cx="3364201" cy="2290860"/>
          </a:xfrm>
          <a:prstGeom prst="rect">
            <a:avLst/>
          </a:prstGeom>
          <a:ln w="3175">
            <a:miter lim="400000"/>
          </a:ln>
        </p:spPr>
      </p:pic>
    </p:spTree>
    <p:extLst>
      <p:ext uri="{BB962C8B-B14F-4D97-AF65-F5344CB8AC3E}">
        <p14:creationId xmlns:p14="http://schemas.microsoft.com/office/powerpoint/2010/main" val="3058344361"/>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PENDANT"/>
          <p:cNvSpPr txBox="1"/>
          <p:nvPr/>
        </p:nvSpPr>
        <p:spPr>
          <a:xfrm>
            <a:off x="2713021" y="3564433"/>
            <a:ext cx="3573495" cy="2419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en-GB" sz="1572"/>
              <a:t> </a:t>
            </a:r>
            <a:r>
              <a:rPr lang="ur-IN" sz="1572"/>
              <a:t>دوران</a:t>
            </a:r>
          </a:p>
        </p:txBody>
      </p:sp>
      <p:sp>
        <p:nvSpPr>
          <p:cNvPr id="346" name="CRUE HORS IDF…"/>
          <p:cNvSpPr txBox="1"/>
          <p:nvPr/>
        </p:nvSpPr>
        <p:spPr>
          <a:xfrm>
            <a:off x="1157282" y="1514993"/>
            <a:ext cx="6684974" cy="12868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accent4"/>
                </a:solidFill>
              </a:rPr>
              <a:t>ILE-DE-FRANCE</a:t>
            </a:r>
            <a:r>
              <a:rPr lang="ur-IN" sz="2859" b="1">
                <a:solidFill>
                  <a:schemeClr val="accent4"/>
                </a:solidFill>
              </a:rPr>
              <a:t> کے باہر سیلاب</a:t>
            </a:r>
          </a:p>
          <a:p>
            <a:pPr indent="9077" algn="ctr">
              <a:defRPr sz="4000" spc="55">
                <a:latin typeface="Bw Modelica Black"/>
                <a:ea typeface="Bw Modelica Black"/>
                <a:cs typeface="Bw Modelica Black"/>
                <a:sym typeface="Bw Modelica Black"/>
              </a:defRPr>
            </a:pPr>
            <a:endParaRPr sz="2859" dirty="0"/>
          </a:p>
          <a:p>
            <a:pPr indent="9077" algn="ctr">
              <a:defRPr sz="3700" spc="51">
                <a:solidFill>
                  <a:schemeClr val="accent5">
                    <a:hueOff val="-176146"/>
                    <a:satOff val="3665"/>
                    <a:lumOff val="-13986"/>
                  </a:schemeClr>
                </a:solidFill>
                <a:latin typeface="Bw Modelica Black"/>
                <a:ea typeface="Bw Modelica Black"/>
                <a:cs typeface="Bw Modelica Black"/>
                <a:sym typeface="Bw Modelica Black"/>
              </a:defRPr>
            </a:pPr>
            <a:r>
              <a:rPr lang="ur-IN" sz="2644">
                <a:solidFill>
                  <a:schemeClr val="accent2"/>
                </a:solidFill>
              </a:rPr>
              <a:t>منظرنامہ 3 اورینج/ریڈ الرٹ</a:t>
            </a:r>
          </a:p>
        </p:txBody>
      </p:sp>
    </p:spTree>
    <p:extLst>
      <p:ext uri="{BB962C8B-B14F-4D97-AF65-F5344CB8AC3E}">
        <p14:creationId xmlns:p14="http://schemas.microsoft.com/office/powerpoint/2010/main" val="7480563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HABITANTS ET 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باشندے اور کاروبار &gt; پوسٹ 1</a:t>
            </a:r>
          </a:p>
        </p:txBody>
      </p:sp>
      <p:sp>
        <p:nvSpPr>
          <p:cNvPr id="351" name="POST facebook :…"/>
          <p:cNvSpPr txBox="1"/>
          <p:nvPr/>
        </p:nvSpPr>
        <p:spPr>
          <a:xfrm>
            <a:off x="958724" y="1065050"/>
            <a:ext cx="4039149" cy="32705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a:t>
            </a:r>
            <a:r>
              <a:rPr lang="en-GB" sz="836"/>
              <a:t>Episeine</a:t>
            </a:r>
            <a:r>
              <a:rPr lang="ur-IN" sz="836"/>
              <a:t> ٹیم ان لوگوں کے ساتھ کھڑی ہے جو </a:t>
            </a:r>
            <a:r>
              <a:rPr lang="en-GB" sz="836"/>
              <a:t>XXXX</a:t>
            </a:r>
            <a:r>
              <a:rPr lang="ur-IN" sz="836"/>
              <a:t> میں دریا</a:t>
            </a:r>
            <a:r>
              <a:rPr lang="en-GB" sz="836"/>
              <a:t>XXXX</a:t>
            </a:r>
            <a:r>
              <a:rPr lang="ur-IN" sz="836"/>
              <a:t> # سیلاب سے بہت زیادہ متاثر ہوئے ہیں۔ #</a:t>
            </a:r>
            <a:r>
              <a:rPr lang="en-GB" sz="836"/>
              <a:t>episeine #flood</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کی روک تھام</a:t>
            </a:r>
          </a:p>
          <a:p>
            <a:pPr>
              <a:defRPr sz="1170" spc="0">
                <a:solidFill>
                  <a:srgbClr val="000000"/>
                </a:solidFill>
                <a:latin typeface="Arial"/>
                <a:ea typeface="Arial"/>
                <a:cs typeface="Arial"/>
                <a:sym typeface="Arial"/>
              </a:defRPr>
            </a:pPr>
            <a:endParaRPr lang="fr-FR" sz="836" dirty="0"/>
          </a:p>
          <a:p>
            <a:pPr>
              <a:defRPr sz="1170" spc="0">
                <a:solidFill>
                  <a:srgbClr val="000000"/>
                </a:solidFill>
                <a:latin typeface="Arial"/>
                <a:ea typeface="Arial"/>
                <a:cs typeface="Arial"/>
                <a:sym typeface="Arial"/>
              </a:defRPr>
            </a:pPr>
            <a:r>
              <a:rPr lang="ur-IN" sz="836"/>
              <a:t>[</a:t>
            </a:r>
            <a:r>
              <a:rPr lang="en-GB" sz="836"/>
              <a:t>button title+ link]</a:t>
            </a:r>
          </a:p>
          <a:p>
            <a:pPr>
              <a:defRPr sz="1170" spc="0">
                <a:solidFill>
                  <a:srgbClr val="000000"/>
                </a:solidFill>
                <a:latin typeface="Arial"/>
                <a:ea typeface="Arial"/>
                <a:cs typeface="Arial"/>
                <a:sym typeface="Arial"/>
              </a:defRPr>
            </a:pPr>
            <a:r>
              <a:rPr lang="ur-IN" sz="836"/>
              <a:t>مزید معلومات: </a:t>
            </a:r>
            <a:r>
              <a:rPr lang="en-GB" sz="836"/>
              <a:t>www.episeine.fr</a:t>
            </a:r>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en-GB" sz="836"/>
              <a:t>Episeine</a:t>
            </a:r>
            <a:r>
              <a:rPr lang="ur-IN" sz="836"/>
              <a:t> ٹیم ان لوگوں کے ساتھ کھڑی ہے جو </a:t>
            </a:r>
            <a:r>
              <a:rPr lang="en-GB" sz="836"/>
              <a:t>XXXX</a:t>
            </a:r>
            <a:r>
              <a:rPr lang="ur-IN" sz="836"/>
              <a:t> میں دریا</a:t>
            </a:r>
            <a:r>
              <a:rPr lang="en-GB" sz="836"/>
              <a:t>XXXX #flood</a:t>
            </a:r>
            <a:r>
              <a:rPr lang="ur-IN" sz="836"/>
              <a:t> سے بہت زیادہ متاثر ہوئے ہیں۔ #</a:t>
            </a:r>
            <a:r>
              <a:rPr lang="en-GB" sz="836"/>
              <a:t>episeine #flood</a:t>
            </a:r>
          </a:p>
          <a:p>
            <a:pPr>
              <a:defRPr sz="1170" spc="0">
                <a:solidFill>
                  <a:srgbClr val="000000"/>
                </a:solidFill>
                <a:latin typeface="Arial"/>
                <a:ea typeface="Arial"/>
                <a:cs typeface="Arial"/>
                <a:sym typeface="Arial"/>
              </a:defRPr>
            </a:pPr>
            <a:r>
              <a:rPr lang="ur-IN" sz="836">
                <a:hlinkClick r:id="rId2"/>
              </a:rPr>
              <a:t>مزید معلومات:     </a:t>
            </a:r>
            <a:r>
              <a:rPr lang="en-GB" sz="836">
                <a:hlinkClick r:id="rId2"/>
              </a:rPr>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en-GB" sz="836"/>
              <a:t>Episeine</a:t>
            </a:r>
            <a:r>
              <a:rPr lang="ur-IN" sz="836"/>
              <a:t> ٹیم ان لوگوں کے ساتھ کھڑی ہے جو </a:t>
            </a:r>
            <a:r>
              <a:rPr lang="en-GB" sz="836"/>
              <a:t>XXXX</a:t>
            </a:r>
            <a:r>
              <a:rPr lang="ur-IN" sz="836"/>
              <a:t> میں دریا</a:t>
            </a:r>
            <a:r>
              <a:rPr lang="en-GB" sz="836"/>
              <a:t>XXXX #flood</a:t>
            </a:r>
            <a:r>
              <a:rPr lang="ur-IN" sz="836"/>
              <a:t> سے بہت زیادہ متاثر ہوئے ہیں۔ #</a:t>
            </a:r>
            <a:r>
              <a:rPr lang="en-GB" sz="836"/>
              <a:t>episeine #flood</a:t>
            </a: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hlinkClick r:id="rId3"/>
              </a:rPr>
              <a:t>مزید معلومات:     </a:t>
            </a:r>
            <a:r>
              <a:rPr lang="en-GB" sz="836">
                <a:hlinkClick r:id="rId3"/>
              </a:rPr>
              <a:t>www.episeine.fr</a:t>
            </a:r>
          </a:p>
        </p:txBody>
      </p:sp>
      <p:pic>
        <p:nvPicPr>
          <p:cNvPr id="352" name="1_Picto Episeine-43-1.jpg" descr="1_Picto Episeine-43-1.jpg"/>
          <p:cNvPicPr>
            <a:picLocks noChangeAspect="1"/>
          </p:cNvPicPr>
          <p:nvPr/>
        </p:nvPicPr>
        <p:blipFill>
          <a:blip r:embed="rId4"/>
          <a:srcRect l="23104" t="23653" r="21857"/>
          <a:stretch>
            <a:fillRect/>
          </a:stretch>
        </p:blipFill>
        <p:spPr>
          <a:xfrm>
            <a:off x="5735837" y="1817315"/>
            <a:ext cx="1908318" cy="2206844"/>
          </a:xfrm>
          <a:prstGeom prst="rect">
            <a:avLst/>
          </a:prstGeom>
          <a:ln w="3175">
            <a:miter lim="400000"/>
          </a:ln>
        </p:spPr>
      </p:pic>
    </p:spTree>
    <p:extLst>
      <p:ext uri="{BB962C8B-B14F-4D97-AF65-F5344CB8AC3E}">
        <p14:creationId xmlns:p14="http://schemas.microsoft.com/office/powerpoint/2010/main" val="293449140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Numéro de diapositive"/>
          <p:cNvSpPr txBox="1">
            <a:spLocks noGrp="1"/>
          </p:cNvSpPr>
          <p:nvPr>
            <p:ph type="sldNum" sz="quarter" idx="2"/>
          </p:nvPr>
        </p:nvSpPr>
        <p:spPr>
          <a:xfrm>
            <a:off x="7862655" y="5039149"/>
            <a:ext cx="90768" cy="10211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t"/>
          <a:lstStyle/>
          <a:p>
            <a:fld id="{86CB4B4D-7CA3-9044-876B-883B54F8677D}" type="slidenum">
              <a:rPr/>
              <a:t>3</a:t>
            </a:fld>
            <a:endParaRPr/>
          </a:p>
        </p:txBody>
      </p:sp>
      <p:sp>
        <p:nvSpPr>
          <p:cNvPr id="190" name="HABITANT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latin typeface="+mn-lt"/>
              </a:rPr>
              <a:t>باشندے &gt; پوسٹ 1</a:t>
            </a:r>
          </a:p>
        </p:txBody>
      </p:sp>
      <p:sp>
        <p:nvSpPr>
          <p:cNvPr id="191" name="POST facebook :…"/>
          <p:cNvSpPr txBox="1"/>
          <p:nvPr/>
        </p:nvSpPr>
        <p:spPr>
          <a:xfrm>
            <a:off x="926894" y="1014721"/>
            <a:ext cx="3719602" cy="3586690"/>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lnSpc>
                <a:spcPct val="150000"/>
              </a:lnSpc>
              <a:defRPr sz="1170" b="1"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Facebook post :</a:t>
            </a:r>
          </a:p>
          <a:p>
            <a:pPr>
              <a:lnSpc>
                <a:spcPct val="150000"/>
              </a:lnSpc>
              <a:defRPr sz="1170"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 </a:t>
            </a:r>
            <a:r>
              <a:rPr lang="ur-IN" sz="900">
                <a:latin typeface="Calibri" panose="020F0502020204030204" pitchFamily="34" charset="0"/>
                <a:cs typeface="Calibri" panose="020F0502020204030204" pitchFamily="34" charset="0"/>
              </a:rPr>
              <a:t>[پوسٹ ٹیکسٹ]</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a:t>
            </a:r>
            <a:r>
              <a:rPr lang="en-GB" sz="900">
                <a:latin typeface="Calibri" panose="020F0502020204030204" pitchFamily="34" charset="0"/>
                <a:cs typeface="Calibri" panose="020F0502020204030204" pitchFamily="34" charset="0"/>
              </a:rPr>
              <a:t>XXX</a:t>
            </a:r>
            <a:r>
              <a:rPr lang="ur-IN" sz="900">
                <a:latin typeface="Calibri" panose="020F0502020204030204" pitchFamily="34" charset="0"/>
                <a:cs typeface="Calibri" panose="020F0502020204030204" pitchFamily="34" charset="0"/>
              </a:rPr>
              <a:t> سیلاب] دریا</a:t>
            </a:r>
            <a:r>
              <a:rPr lang="en-GB" sz="900">
                <a:latin typeface="Calibri" panose="020F0502020204030204" pitchFamily="34" charset="0"/>
                <a:cs typeface="Calibri" panose="020F0502020204030204" pitchFamily="34" charset="0"/>
              </a:rPr>
              <a:t>XXXX</a:t>
            </a:r>
            <a:r>
              <a:rPr lang="ur-IN" sz="900">
                <a:latin typeface="Calibri" panose="020F0502020204030204" pitchFamily="34" charset="0"/>
                <a:cs typeface="Calibri" panose="020F0502020204030204" pitchFamily="34" charset="0"/>
              </a:rPr>
              <a:t> بڑھ رہا ہے، ہم #یلو الرٹ #</a:t>
            </a:r>
            <a:r>
              <a:rPr lang="en-GB" sz="900">
                <a:latin typeface="Calibri" panose="020F0502020204030204" pitchFamily="34" charset="0"/>
                <a:cs typeface="Calibri" panose="020F0502020204030204" pitchFamily="34" charset="0"/>
              </a:rPr>
              <a:t>vigicrue</a:t>
            </a:r>
            <a:r>
              <a:rPr lang="ur-IN" sz="900">
                <a:latin typeface="Calibri" panose="020F0502020204030204" pitchFamily="34" charset="0"/>
                <a:cs typeface="Calibri" panose="020F0502020204030204" pitchFamily="34" charset="0"/>
              </a:rPr>
              <a:t> پر ہیں۔ کیا آپ کا گھر، کام کی جگہ یا بچوں کا اسکول سیلاب زدہ علاقے میں ہے؟ #</a:t>
            </a:r>
            <a:r>
              <a:rPr lang="en-GB" sz="900">
                <a:latin typeface="Calibri" panose="020F0502020204030204" pitchFamily="34" charset="0"/>
                <a:cs typeface="Calibri" panose="020F0502020204030204" pitchFamily="34" charset="0"/>
              </a:rPr>
              <a:t>episeine #prevention #flood</a:t>
            </a:r>
          </a:p>
          <a:p>
            <a:pPr>
              <a:lnSpc>
                <a:spcPct val="150000"/>
              </a:lnSpc>
              <a:defRPr sz="1170"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 </a:t>
            </a:r>
            <a:r>
              <a:rPr lang="ur-IN" sz="900">
                <a:latin typeface="Calibri" panose="020F0502020204030204" pitchFamily="34" charset="0"/>
                <a:cs typeface="Calibri" panose="020F0502020204030204" pitchFamily="34" charset="0"/>
              </a:rPr>
              <a:t>[لنک کا عنوان]</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ایپیسائن</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[لنک کی تفصیل]</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جاننے کے لیے،یہاں کلک کریں۔</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a:t>
            </a:r>
            <a:r>
              <a:rPr lang="en-GB" sz="900">
                <a:latin typeface="Calibri" panose="020F0502020204030204" pitchFamily="34" charset="0"/>
                <a:cs typeface="Calibri" panose="020F0502020204030204" pitchFamily="34" charset="0"/>
              </a:rPr>
              <a:t>button title+ link]</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مزید معلومات: </a:t>
            </a:r>
            <a:r>
              <a:rPr lang="en-GB" sz="900">
                <a:latin typeface="Calibri" panose="020F0502020204030204" pitchFamily="34" charset="0"/>
                <a:cs typeface="Calibri" panose="020F0502020204030204" pitchFamily="34" charset="0"/>
              </a:rPr>
              <a:t>www.episeine.fr</a:t>
            </a:r>
          </a:p>
          <a:p>
            <a:pPr>
              <a:lnSpc>
                <a:spcPct val="150000"/>
              </a:lnSpc>
              <a:defRPr sz="1170" b="1"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Twitter post :</a:t>
            </a:r>
          </a:p>
          <a:p>
            <a:pPr>
              <a:lnSpc>
                <a:spcPct val="150000"/>
              </a:lnSpc>
              <a:defRPr sz="1170"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 </a:t>
            </a:r>
            <a:r>
              <a:rPr lang="ur-IN" sz="900">
                <a:latin typeface="Calibri" panose="020F0502020204030204" pitchFamily="34" charset="0"/>
                <a:cs typeface="Calibri" panose="020F0502020204030204" pitchFamily="34" charset="0"/>
              </a:rPr>
              <a:t>[ٹویٹ کا متن]</a:t>
            </a:r>
          </a:p>
          <a:p>
            <a:pPr>
              <a:lnSpc>
                <a:spcPct val="150000"/>
              </a:lnSpc>
              <a:defRPr sz="1170" spc="0">
                <a:solidFill>
                  <a:srgbClr val="000000"/>
                </a:solidFill>
                <a:latin typeface="Arial"/>
                <a:ea typeface="Arial"/>
                <a:cs typeface="Arial"/>
                <a:sym typeface="Arial"/>
              </a:defRPr>
            </a:pPr>
            <a:r>
              <a:rPr lang="ur-IN" sz="900">
                <a:latin typeface="Calibri" panose="020F0502020204030204" pitchFamily="34" charset="0"/>
                <a:cs typeface="Calibri" panose="020F0502020204030204" pitchFamily="34" charset="0"/>
              </a:rPr>
              <a:t>[</a:t>
            </a:r>
            <a:r>
              <a:rPr lang="en-GB" sz="900">
                <a:latin typeface="Calibri" panose="020F0502020204030204" pitchFamily="34" charset="0"/>
                <a:cs typeface="Calibri" panose="020F0502020204030204" pitchFamily="34" charset="0"/>
              </a:rPr>
              <a:t>XXX</a:t>
            </a:r>
            <a:r>
              <a:rPr lang="ur-IN" sz="900">
                <a:latin typeface="Calibri" panose="020F0502020204030204" pitchFamily="34" charset="0"/>
                <a:cs typeface="Calibri" panose="020F0502020204030204" pitchFamily="34" charset="0"/>
              </a:rPr>
              <a:t> سیلاب] دریا</a:t>
            </a:r>
            <a:r>
              <a:rPr lang="en-GB" sz="900">
                <a:latin typeface="Calibri" panose="020F0502020204030204" pitchFamily="34" charset="0"/>
                <a:cs typeface="Calibri" panose="020F0502020204030204" pitchFamily="34" charset="0"/>
              </a:rPr>
              <a:t>XXXX</a:t>
            </a:r>
            <a:r>
              <a:rPr lang="ur-IN" sz="900">
                <a:latin typeface="Calibri" panose="020F0502020204030204" pitchFamily="34" charset="0"/>
                <a:cs typeface="Calibri" panose="020F0502020204030204" pitchFamily="34" charset="0"/>
              </a:rPr>
              <a:t> بڑھ رہا ہے، ہم #یلو الرٹ #</a:t>
            </a:r>
            <a:r>
              <a:rPr lang="en-GB" sz="900">
                <a:latin typeface="Calibri" panose="020F0502020204030204" pitchFamily="34" charset="0"/>
                <a:cs typeface="Calibri" panose="020F0502020204030204" pitchFamily="34" charset="0"/>
              </a:rPr>
              <a:t>vigicrue</a:t>
            </a:r>
            <a:r>
              <a:rPr lang="ur-IN" sz="900">
                <a:latin typeface="Calibri" panose="020F0502020204030204" pitchFamily="34" charset="0"/>
                <a:cs typeface="Calibri" panose="020F0502020204030204" pitchFamily="34" charset="0"/>
              </a:rPr>
              <a:t> پر ہیں۔ کیا آپ کا گھر، کام کی جگہ یا بچوں کا اسکول سیلاب زدہ علاقے میں ہے؟ #</a:t>
            </a:r>
            <a:r>
              <a:rPr lang="en-GB" sz="900">
                <a:latin typeface="Calibri" panose="020F0502020204030204" pitchFamily="34" charset="0"/>
                <a:cs typeface="Calibri" panose="020F0502020204030204" pitchFamily="34" charset="0"/>
              </a:rPr>
              <a:t>episeine #prevention #flood</a:t>
            </a:r>
          </a:p>
          <a:p>
            <a:pPr>
              <a:lnSpc>
                <a:spcPct val="150000"/>
              </a:lnSpc>
              <a:defRPr sz="1170" spc="0">
                <a:solidFill>
                  <a:srgbClr val="000000"/>
                </a:solidFill>
                <a:latin typeface="Arial"/>
                <a:ea typeface="Arial"/>
                <a:cs typeface="Arial"/>
                <a:sym typeface="Arial"/>
              </a:defRPr>
            </a:pPr>
            <a:r>
              <a:rPr lang="en-GB" sz="900">
                <a:latin typeface="Calibri" panose="020F0502020204030204" pitchFamily="34" charset="0"/>
                <a:cs typeface="Calibri" panose="020F0502020204030204" pitchFamily="34" charset="0"/>
              </a:rPr>
              <a:t> </a:t>
            </a:r>
            <a:r>
              <a:rPr lang="ur-IN" sz="900">
                <a:latin typeface="Calibri" panose="020F0502020204030204" pitchFamily="34" charset="0"/>
                <a:cs typeface="Calibri" panose="020F0502020204030204" pitchFamily="34" charset="0"/>
              </a:rPr>
              <a:t>مزید معلومات: </a:t>
            </a:r>
            <a:r>
              <a:rPr lang="en-GB" sz="900">
                <a:latin typeface="Calibri" panose="020F0502020204030204" pitchFamily="34" charset="0"/>
                <a:cs typeface="Calibri" panose="020F0502020204030204" pitchFamily="34" charset="0"/>
              </a:rPr>
              <a:t>www.episeine.fr</a:t>
            </a:r>
            <a:r>
              <a:rPr lang="ur-IN" sz="900">
                <a:latin typeface="Calibri" panose="020F0502020204030204" pitchFamily="34" charset="0"/>
                <a:cs typeface="Calibri" panose="020F0502020204030204" pitchFamily="34" charset="0"/>
              </a:rPr>
              <a:t> </a:t>
            </a:r>
          </a:p>
        </p:txBody>
      </p:sp>
      <p:pic>
        <p:nvPicPr>
          <p:cNvPr id="192" name="illustrations Episeine posts_Plan de travail 1.png" descr="illustrations Episeine posts_Plan de travail 1.png"/>
          <p:cNvPicPr>
            <a:picLocks noChangeAspect="1"/>
          </p:cNvPicPr>
          <p:nvPr/>
        </p:nvPicPr>
        <p:blipFill>
          <a:blip r:embed="rId2"/>
          <a:stretch>
            <a:fillRect/>
          </a:stretch>
        </p:blipFill>
        <p:spPr>
          <a:xfrm>
            <a:off x="3842090" y="-295455"/>
            <a:ext cx="5221588" cy="3555653"/>
          </a:xfrm>
          <a:prstGeom prst="rect">
            <a:avLst/>
          </a:prstGeom>
          <a:ln w="3175">
            <a:miter lim="400000"/>
          </a:ln>
        </p:spPr>
      </p:pic>
      <p:sp>
        <p:nvSpPr>
          <p:cNvPr id="193" name="OU"/>
          <p:cNvSpPr txBox="1"/>
          <p:nvPr/>
        </p:nvSpPr>
        <p:spPr>
          <a:xfrm>
            <a:off x="6341485" y="2702942"/>
            <a:ext cx="179988" cy="348624"/>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7211" tIns="27211" rIns="27211" bIns="27211" anchor="ctr">
            <a:spAutoFit/>
          </a:bodyPr>
          <a:lstStyle>
            <a:lvl1pPr marR="0">
              <a:lnSpc>
                <a:spcPts val="2800"/>
              </a:lnSpc>
              <a:defRPr sz="1170" b="1" spc="0">
                <a:solidFill>
                  <a:srgbClr val="000000"/>
                </a:solidFill>
                <a:latin typeface="Arial"/>
                <a:ea typeface="Arial"/>
                <a:cs typeface="Arial"/>
                <a:sym typeface="Arial"/>
              </a:defRPr>
            </a:lvl1pPr>
          </a:lstStyle>
          <a:p>
            <a:r>
              <a:rPr lang="ur-IN" sz="836"/>
              <a:t>یا</a:t>
            </a:r>
          </a:p>
        </p:txBody>
      </p:sp>
      <p:pic>
        <p:nvPicPr>
          <p:cNvPr id="194" name="Capture d’écran 2019-06-04 à 18.29.35.png" descr="Capture d’écran 2019-06-04 à 18.29.35.png"/>
          <p:cNvPicPr>
            <a:picLocks noChangeAspect="1"/>
          </p:cNvPicPr>
          <p:nvPr/>
        </p:nvPicPr>
        <p:blipFill>
          <a:blip r:embed="rId3"/>
          <a:stretch>
            <a:fillRect/>
          </a:stretch>
        </p:blipFill>
        <p:spPr>
          <a:xfrm>
            <a:off x="5693472" y="3023525"/>
            <a:ext cx="1757117" cy="1857746"/>
          </a:xfrm>
          <a:prstGeom prst="rect">
            <a:avLst/>
          </a:prstGeom>
          <a:ln w="3175">
            <a:miter lim="400000"/>
          </a:ln>
        </p:spPr>
      </p:pic>
      <p:sp>
        <p:nvSpPr>
          <p:cNvPr id="2" name="TextBox 1">
            <a:extLst>
              <a:ext uri="{FF2B5EF4-FFF2-40B4-BE49-F238E27FC236}">
                <a16:creationId xmlns:a16="http://schemas.microsoft.com/office/drawing/2014/main" id="{AC16EED0-11E8-40E8-6456-75488844B8F1}"/>
              </a:ext>
            </a:extLst>
          </p:cNvPr>
          <p:cNvSpPr txBox="1"/>
          <p:nvPr/>
        </p:nvSpPr>
        <p:spPr>
          <a:xfrm>
            <a:off x="5804612" y="4711937"/>
            <a:ext cx="1433721" cy="246221"/>
          </a:xfrm>
          <a:prstGeom prst="rect">
            <a:avLst/>
          </a:prstGeom>
          <a:solidFill>
            <a:schemeClr val="bg1"/>
          </a:solidFill>
        </p:spPr>
        <p:txBody>
          <a:bodyPr wrap="square" lIns="36000" tIns="0" rIns="36000" bIns="0" rtlCol="0">
            <a:spAutoFit/>
          </a:bodyPr>
          <a:lstStyle/>
          <a:p>
            <a:r>
              <a:rPr lang="ar-AE" sz="1600" dirty="0">
                <a:solidFill>
                  <a:srgbClr val="4BA7AD"/>
                </a:solidFill>
              </a:rPr>
              <a:t>سیلاب زدہ علاقے</a:t>
            </a:r>
            <a:endParaRPr lang="en-US" sz="1200" dirty="0">
              <a:solidFill>
                <a:srgbClr val="4BA7AD"/>
              </a:solidFill>
            </a:endParaRPr>
          </a:p>
        </p:txBody>
      </p:sp>
    </p:spTree>
    <p:extLst>
      <p:ext uri="{BB962C8B-B14F-4D97-AF65-F5344CB8AC3E}">
        <p14:creationId xmlns:p14="http://schemas.microsoft.com/office/powerpoint/2010/main" val="2954244105"/>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HABITANTS &gt; POST 2"/>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&gt; پوسٹ 2</a:t>
            </a:r>
          </a:p>
        </p:txBody>
      </p:sp>
      <p:sp>
        <p:nvSpPr>
          <p:cNvPr id="357" name="POST facebook :…"/>
          <p:cNvSpPr txBox="1"/>
          <p:nvPr/>
        </p:nvSpPr>
        <p:spPr>
          <a:xfrm>
            <a:off x="937191" y="1386612"/>
            <a:ext cx="3798834" cy="262745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dirty="0"/>
              <a:t>Facebook post :</a:t>
            </a:r>
          </a:p>
          <a:p>
            <a:pPr>
              <a:defRPr sz="1170" spc="0">
                <a:solidFill>
                  <a:srgbClr val="000000"/>
                </a:solidFill>
                <a:latin typeface="Arial"/>
                <a:ea typeface="Arial"/>
                <a:cs typeface="Arial"/>
                <a:sym typeface="Arial"/>
              </a:defRPr>
            </a:pPr>
            <a:r>
              <a:rPr lang="en-GB" sz="836" dirty="0"/>
              <a:t> </a:t>
            </a:r>
            <a:r>
              <a:rPr lang="ur-IN" sz="836" dirty="0"/>
              <a:t>[متن]</a:t>
            </a:r>
          </a:p>
          <a:p>
            <a:pPr>
              <a:defRPr sz="1170" spc="0">
                <a:solidFill>
                  <a:srgbClr val="000000"/>
                </a:solidFill>
                <a:latin typeface="Arial"/>
                <a:ea typeface="Arial"/>
                <a:cs typeface="Arial"/>
                <a:sym typeface="Arial"/>
              </a:defRPr>
            </a:pPr>
            <a:r>
              <a:rPr lang="ur-IN" sz="836" dirty="0"/>
              <a:t> [</a:t>
            </a:r>
            <a:r>
              <a:rPr lang="en-GB" sz="836" dirty="0"/>
              <a:t>XXX</a:t>
            </a:r>
            <a:r>
              <a:rPr lang="ur-IN" sz="836" dirty="0"/>
              <a:t> سیلاب] تمام # سیلاب ایک جیسے نہیں ہوتے۔ </a:t>
            </a:r>
            <a:r>
              <a:rPr lang="en-GB" sz="836" dirty="0"/>
              <a:t>Ile-de-France</a:t>
            </a:r>
            <a:r>
              <a:rPr lang="ur-IN" sz="836" dirty="0"/>
              <a:t> میں، #</a:t>
            </a:r>
            <a:r>
              <a:rPr lang="en-GB" sz="836" dirty="0"/>
              <a:t>Seine</a:t>
            </a:r>
            <a:r>
              <a:rPr lang="ur-IN" sz="836" dirty="0"/>
              <a:t> اور #</a:t>
            </a:r>
            <a:r>
              <a:rPr lang="en-GB" sz="836" dirty="0"/>
              <a:t>Marne</a:t>
            </a:r>
            <a:r>
              <a:rPr lang="ur-IN" sz="836" dirty="0"/>
              <a:t> کے سیلاب سے، آپ کے پاس اپنے خاندان کو محفوظ رکھنے کے لیے کم از کم 24 گھنٹے ہوں گے۔ # ایپیسائن # روک تھام # سیلاب</a:t>
            </a:r>
          </a:p>
          <a:p>
            <a:pPr>
              <a:defRPr sz="1170" spc="0">
                <a:solidFill>
                  <a:srgbClr val="000000"/>
                </a:solidFill>
                <a:latin typeface="Arial"/>
                <a:ea typeface="Arial"/>
                <a:cs typeface="Arial"/>
                <a:sym typeface="Arial"/>
              </a:defRPr>
            </a:pPr>
            <a:endParaRPr sz="836" dirty="0">
              <a:solidFill>
                <a:srgbClr val="0000FF"/>
              </a:solidFill>
            </a:endParaRPr>
          </a:p>
          <a:p>
            <a:pPr>
              <a:defRPr sz="1170" spc="0">
                <a:solidFill>
                  <a:srgbClr val="000000"/>
                </a:solidFill>
                <a:latin typeface="Arial"/>
                <a:ea typeface="Arial"/>
                <a:cs typeface="Arial"/>
                <a:sym typeface="Arial"/>
              </a:defRPr>
            </a:pPr>
            <a:r>
              <a:rPr lang="ur-IN" sz="836" dirty="0"/>
              <a:t>[لنک کا عنوان]</a:t>
            </a:r>
          </a:p>
          <a:p>
            <a:pPr>
              <a:defRPr sz="1170" spc="0">
                <a:solidFill>
                  <a:srgbClr val="000000"/>
                </a:solidFill>
                <a:latin typeface="Arial"/>
                <a:ea typeface="Arial"/>
                <a:cs typeface="Arial"/>
                <a:sym typeface="Arial"/>
              </a:defRPr>
            </a:pPr>
            <a:r>
              <a:rPr lang="ur-IN" sz="836" dirty="0"/>
              <a:t>ایپیسائن</a:t>
            </a:r>
          </a:p>
          <a:p>
            <a:pPr>
              <a:defRPr sz="1170" spc="0">
                <a:solidFill>
                  <a:srgbClr val="000000"/>
                </a:solidFill>
                <a:latin typeface="Arial"/>
                <a:ea typeface="Arial"/>
                <a:cs typeface="Arial"/>
                <a:sym typeface="Arial"/>
              </a:defRPr>
            </a:pPr>
            <a:r>
              <a:rPr lang="ur-IN" sz="836" dirty="0"/>
              <a:t>[لنک کی تفصیل]</a:t>
            </a:r>
          </a:p>
          <a:p>
            <a:pPr>
              <a:defRPr sz="1170" spc="0">
                <a:solidFill>
                  <a:srgbClr val="000000"/>
                </a:solidFill>
                <a:latin typeface="Arial"/>
                <a:ea typeface="Arial"/>
                <a:cs typeface="Arial"/>
                <a:sym typeface="Arial"/>
              </a:defRPr>
            </a:pPr>
            <a:r>
              <a:rPr lang="ur-IN" sz="836" dirty="0"/>
              <a:t>یہ جاننے کے لیے کہ کیسے برتاؤ کرنا ہے۔</a:t>
            </a:r>
          </a:p>
          <a:p>
            <a:pPr>
              <a:defRPr sz="1170" spc="0">
                <a:solidFill>
                  <a:srgbClr val="000000"/>
                </a:solidFill>
                <a:latin typeface="Arial"/>
                <a:ea typeface="Arial"/>
                <a:cs typeface="Arial"/>
                <a:sym typeface="Arial"/>
              </a:defRPr>
            </a:pPr>
            <a:r>
              <a:rPr lang="ur-IN" sz="836" dirty="0"/>
              <a:t>[</a:t>
            </a:r>
            <a:r>
              <a:rPr lang="en-GB" sz="836" dirty="0"/>
              <a:t>button title+ link]</a:t>
            </a:r>
          </a:p>
          <a:p>
            <a:pPr>
              <a:defRPr sz="1170" spc="0">
                <a:solidFill>
                  <a:srgbClr val="000000"/>
                </a:solidFill>
                <a:latin typeface="Arial"/>
                <a:ea typeface="Arial"/>
                <a:cs typeface="Arial"/>
                <a:sym typeface="Arial"/>
              </a:defRPr>
            </a:pPr>
            <a:r>
              <a:rPr lang="ur-IN" sz="836" dirty="0"/>
              <a:t>مزید معلومات: </a:t>
            </a:r>
            <a:r>
              <a:rPr lang="en-GB" sz="836" dirty="0"/>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dirty="0"/>
              <a:t>Twitter post :</a:t>
            </a:r>
          </a:p>
          <a:p>
            <a:pPr>
              <a:defRPr sz="1170" spc="0">
                <a:solidFill>
                  <a:srgbClr val="000000"/>
                </a:solidFill>
                <a:latin typeface="Arial"/>
                <a:ea typeface="Arial"/>
                <a:cs typeface="Arial"/>
                <a:sym typeface="Arial"/>
              </a:defRPr>
            </a:pPr>
            <a:r>
              <a:rPr lang="ur-IN" sz="836" dirty="0"/>
              <a:t>[ٹویٹ کا متن]</a:t>
            </a:r>
          </a:p>
          <a:p>
            <a:pPr>
              <a:defRPr sz="1170" spc="0">
                <a:solidFill>
                  <a:srgbClr val="000000"/>
                </a:solidFill>
                <a:latin typeface="Arial"/>
                <a:ea typeface="Arial"/>
                <a:cs typeface="Arial"/>
                <a:sym typeface="Arial"/>
              </a:defRPr>
            </a:pPr>
            <a:r>
              <a:rPr lang="ur-IN" sz="836" dirty="0"/>
              <a:t>تمام #سیلاب ایک جیسے نہیں ہوتے۔ </a:t>
            </a:r>
            <a:r>
              <a:rPr lang="en-GB" sz="836" dirty="0"/>
              <a:t>Ile-de-France</a:t>
            </a:r>
            <a:r>
              <a:rPr lang="ur-IN" sz="836" dirty="0"/>
              <a:t> میں، #</a:t>
            </a:r>
            <a:r>
              <a:rPr lang="en-GB" sz="836" dirty="0"/>
              <a:t>Seine</a:t>
            </a:r>
            <a:r>
              <a:rPr lang="ur-IN" sz="836" dirty="0"/>
              <a:t> اور #</a:t>
            </a:r>
            <a:r>
              <a:rPr lang="en-GB" sz="836" dirty="0"/>
              <a:t>Marne</a:t>
            </a:r>
            <a:r>
              <a:rPr lang="ur-IN" sz="836" dirty="0"/>
              <a:t> کے سیلاب سے، آپ کے پاس اپنے خاندان کو محفوظ رکھنے کے لیے کم از کم 24 گھنٹے ہوں گے۔ # ایپیسائن # روک تھام # سیلاب</a:t>
            </a:r>
          </a:p>
          <a:p>
            <a:pPr>
              <a:defRPr sz="1170" spc="0">
                <a:solidFill>
                  <a:srgbClr val="000000"/>
                </a:solidFill>
                <a:latin typeface="Arial"/>
                <a:ea typeface="Arial"/>
                <a:cs typeface="Arial"/>
                <a:sym typeface="Arial"/>
              </a:defRPr>
            </a:pPr>
            <a:r>
              <a:rPr lang="ur-IN" sz="836" dirty="0"/>
              <a:t>برتاؤ کرنے کا طریقہ جاننے کے لیے: </a:t>
            </a:r>
            <a:r>
              <a:rPr lang="en-GB" sz="836" dirty="0"/>
              <a:t>www.episeine.fr</a:t>
            </a:r>
            <a:r>
              <a:rPr lang="ur-IN" sz="836" dirty="0"/>
              <a:t> </a:t>
            </a:r>
          </a:p>
          <a:p>
            <a:pPr>
              <a:defRPr sz="1170" spc="0">
                <a:solidFill>
                  <a:srgbClr val="000000"/>
                </a:solidFill>
                <a:latin typeface="Arial"/>
                <a:ea typeface="Arial"/>
                <a:cs typeface="Arial"/>
                <a:sym typeface="Arial"/>
              </a:defRPr>
            </a:pPr>
            <a:endParaRPr sz="836" dirty="0">
              <a:solidFill>
                <a:schemeClr val="accent5"/>
              </a:solidFill>
            </a:endParaRPr>
          </a:p>
        </p:txBody>
      </p:sp>
      <p:pic>
        <p:nvPicPr>
          <p:cNvPr id="358" name="1_Capture d’écran 2019-05-21 à 18.38.32.png" descr="1_Capture d’écran 2019-05-21 à 18.38.32.png"/>
          <p:cNvPicPr>
            <a:picLocks noChangeAspect="1"/>
          </p:cNvPicPr>
          <p:nvPr/>
        </p:nvPicPr>
        <p:blipFill>
          <a:blip r:embed="rId2"/>
          <a:stretch>
            <a:fillRect/>
          </a:stretch>
        </p:blipFill>
        <p:spPr>
          <a:xfrm>
            <a:off x="5120255" y="698097"/>
            <a:ext cx="2860843" cy="1590097"/>
          </a:xfrm>
          <a:prstGeom prst="rect">
            <a:avLst/>
          </a:prstGeom>
          <a:ln w="3175">
            <a:miter lim="400000"/>
          </a:ln>
        </p:spPr>
      </p:pic>
      <p:sp>
        <p:nvSpPr>
          <p:cNvPr id="359" name="ou"/>
          <p:cNvSpPr txBox="1"/>
          <p:nvPr/>
        </p:nvSpPr>
        <p:spPr>
          <a:xfrm>
            <a:off x="6458389" y="2306002"/>
            <a:ext cx="501623" cy="4140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lvl1pPr marR="0">
              <a:lnSpc>
                <a:spcPts val="2800"/>
              </a:lnSpc>
              <a:defRPr sz="1170" b="1" spc="0">
                <a:solidFill>
                  <a:srgbClr val="000000"/>
                </a:solidFill>
                <a:latin typeface="Arial"/>
                <a:ea typeface="Arial"/>
                <a:cs typeface="Arial"/>
                <a:sym typeface="Arial"/>
              </a:defRPr>
            </a:lvl1pPr>
          </a:lstStyle>
          <a:p>
            <a:r>
              <a:rPr lang="en-GB" sz="836"/>
              <a:t>ou</a:t>
            </a:r>
          </a:p>
        </p:txBody>
      </p:sp>
      <p:pic>
        <p:nvPicPr>
          <p:cNvPr id="360" name="illustrations Episeine posts_Plan de travail 1 copie 11.png" descr="illustrations Episeine posts_Plan de travail 1 copie 11.png"/>
          <p:cNvPicPr>
            <a:picLocks noChangeAspect="1"/>
          </p:cNvPicPr>
          <p:nvPr/>
        </p:nvPicPr>
        <p:blipFill>
          <a:blip r:embed="rId3"/>
          <a:stretch>
            <a:fillRect/>
          </a:stretch>
        </p:blipFill>
        <p:spPr>
          <a:xfrm>
            <a:off x="4931817" y="2554868"/>
            <a:ext cx="3904558" cy="2661142"/>
          </a:xfrm>
          <a:prstGeom prst="rect">
            <a:avLst/>
          </a:prstGeom>
          <a:ln w="3175">
            <a:miter lim="400000"/>
          </a:ln>
        </p:spPr>
      </p:pic>
      <p:sp>
        <p:nvSpPr>
          <p:cNvPr id="2" name="TextBox 1">
            <a:extLst>
              <a:ext uri="{FF2B5EF4-FFF2-40B4-BE49-F238E27FC236}">
                <a16:creationId xmlns:a16="http://schemas.microsoft.com/office/drawing/2014/main" id="{6F2E5EAD-F8B7-50CF-A44E-FA3C80809CB7}"/>
              </a:ext>
            </a:extLst>
          </p:cNvPr>
          <p:cNvSpPr txBox="1"/>
          <p:nvPr/>
        </p:nvSpPr>
        <p:spPr>
          <a:xfrm>
            <a:off x="6179986" y="2843240"/>
            <a:ext cx="622116" cy="384721"/>
          </a:xfrm>
          <a:prstGeom prst="rect">
            <a:avLst/>
          </a:prstGeom>
          <a:solidFill>
            <a:srgbClr val="F5A833"/>
          </a:solidFill>
        </p:spPr>
        <p:txBody>
          <a:bodyPr wrap="square" lIns="0" tIns="0" rIns="0" bIns="0" rtlCol="0">
            <a:spAutoFit/>
          </a:bodyPr>
          <a:lstStyle/>
          <a:p>
            <a:pPr algn="ctr"/>
            <a:r>
              <a:rPr lang="ar-AE" sz="900" dirty="0">
                <a:solidFill>
                  <a:schemeClr val="bg1"/>
                </a:solidFill>
              </a:rPr>
              <a:t>1 سے 3 دن کے اندر سیلاب</a:t>
            </a:r>
            <a:endParaRPr lang="fr-FR" sz="900" dirty="0">
              <a:solidFill>
                <a:schemeClr val="bg1"/>
              </a:solidFill>
            </a:endParaRPr>
          </a:p>
          <a:p>
            <a:pPr algn="ctr"/>
            <a:endParaRPr lang="en-US" sz="700"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3717489658"/>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ENTREPRISES &gt; POST 2"/>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کاروبار &gt; پوسٹ 2</a:t>
            </a:r>
          </a:p>
        </p:txBody>
      </p:sp>
      <p:sp>
        <p:nvSpPr>
          <p:cNvPr id="365" name="POST facebook :…"/>
          <p:cNvSpPr txBox="1"/>
          <p:nvPr/>
        </p:nvSpPr>
        <p:spPr>
          <a:xfrm>
            <a:off x="941277" y="986588"/>
            <a:ext cx="3922657" cy="365645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سین اور مارنے دریا آہستہ آہستہ بلند ہو رہے ہیں۔ # سیلاب کی صورت میں، آپ کے پاس اپنا قیمتییا آلودگی پھیلانے والے مواد کو اٹھانے کا وقت ہوگا۔ # ایپیسائن # روک تھام # سیلاب</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یہ جاننے کے لیے کہ کیسے برتاؤ کرنا ہے۔</a:t>
            </a:r>
          </a:p>
          <a:p>
            <a:pPr>
              <a:defRPr sz="1170" spc="0">
                <a:solidFill>
                  <a:srgbClr val="000000"/>
                </a:solidFill>
                <a:latin typeface="Arial"/>
                <a:ea typeface="Arial"/>
                <a:cs typeface="Arial"/>
                <a:sym typeface="Arial"/>
              </a:defRPr>
            </a:pPr>
            <a:r>
              <a:rPr lang="ur-IN" sz="836"/>
              <a:t>[</a:t>
            </a:r>
            <a:r>
              <a:rPr lang="en-GB" sz="836"/>
              <a:t>button title+ link]</a:t>
            </a:r>
          </a:p>
          <a:p>
            <a:pPr>
              <a:defRPr sz="1170" spc="0">
                <a:solidFill>
                  <a:srgbClr val="000000"/>
                </a:solidFill>
                <a:latin typeface="Arial"/>
                <a:ea typeface="Arial"/>
                <a:cs typeface="Arial"/>
                <a:sym typeface="Arial"/>
              </a:defRPr>
            </a:pPr>
            <a:r>
              <a:rPr lang="ur-IN" sz="836"/>
              <a:t>مزید معلومات:     </a:t>
            </a:r>
            <a:r>
              <a:rPr lang="en-GB" sz="836"/>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 سین اور # مارنے دریا آہستہ آہستہ بڑھتے ہیں۔ آپ کے پاس قیمتییا آلودگی پھیلانے والے سامان کو اٹھانے اور اپنی گاڑیاں فلڈ زون سے باہر پارک کرنے کا وقت ہوگا۔ # ایپیسائن # روک تھام # سیلاب</a:t>
            </a:r>
          </a:p>
          <a:p>
            <a:pPr>
              <a:defRPr sz="1170" spc="0">
                <a:solidFill>
                  <a:srgbClr val="000000"/>
                </a:solidFill>
                <a:latin typeface="Arial"/>
                <a:ea typeface="Arial"/>
                <a:cs typeface="Arial"/>
                <a:sym typeface="Arial"/>
              </a:defRPr>
            </a:pPr>
            <a:r>
              <a:rPr lang="ur-IN" sz="836"/>
              <a:t>برتاؤ کرنے کا طریقہ جاننے کے لیے: </a:t>
            </a:r>
            <a:r>
              <a:rPr lang="en-GB" sz="836"/>
              <a:t>www.episeine.fr</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سین اور # مارنے دریا آہستہ آہستہ بڑھتے ہیں۔ آپ کے پاس قیمتییا آلودگی پھیلانے والے سامان کو اٹھانے اور اپنی گاڑیاں فلڈ زون سے باہر پارک کرنے کا وقت ہوگا۔ # ایپیسائن # روک تھام # سیلاب</a:t>
            </a: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برتاؤ کرنے کا طریقہ جاننے کے لیے: </a:t>
            </a:r>
            <a:r>
              <a:rPr lang="en-GB" sz="836"/>
              <a:t>www.episeine.fr</a:t>
            </a:r>
          </a:p>
        </p:txBody>
      </p:sp>
      <p:pic>
        <p:nvPicPr>
          <p:cNvPr id="366" name="illustrations Episeine posts_Plan de travail 1 copie 13.png" descr="illustrations Episeine posts_Plan de travail 1 copie 13.png"/>
          <p:cNvPicPr>
            <a:picLocks noChangeAspect="1"/>
          </p:cNvPicPr>
          <p:nvPr/>
        </p:nvPicPr>
        <p:blipFill>
          <a:blip r:embed="rId2"/>
          <a:stretch>
            <a:fillRect/>
          </a:stretch>
        </p:blipFill>
        <p:spPr>
          <a:xfrm>
            <a:off x="4453828" y="1209543"/>
            <a:ext cx="4378556" cy="2981589"/>
          </a:xfrm>
          <a:prstGeom prst="rect">
            <a:avLst/>
          </a:prstGeom>
          <a:ln w="3175">
            <a:miter lim="400000"/>
          </a:ln>
        </p:spPr>
      </p:pic>
      <p:sp>
        <p:nvSpPr>
          <p:cNvPr id="2" name="TextBox 1">
            <a:extLst>
              <a:ext uri="{FF2B5EF4-FFF2-40B4-BE49-F238E27FC236}">
                <a16:creationId xmlns:a16="http://schemas.microsoft.com/office/drawing/2014/main" id="{6E05877A-41AD-7016-9918-5FAA37049013}"/>
              </a:ext>
            </a:extLst>
          </p:cNvPr>
          <p:cNvSpPr txBox="1"/>
          <p:nvPr/>
        </p:nvSpPr>
        <p:spPr>
          <a:xfrm>
            <a:off x="7059997" y="3047687"/>
            <a:ext cx="649217" cy="169277"/>
          </a:xfrm>
          <a:prstGeom prst="rect">
            <a:avLst/>
          </a:prstGeom>
          <a:solidFill>
            <a:srgbClr val="F72514"/>
          </a:solidFill>
        </p:spPr>
        <p:txBody>
          <a:bodyPr wrap="square" lIns="0" tIns="0" rIns="0" bIns="0" rtlCol="0">
            <a:spAutoFit/>
          </a:bodyPr>
          <a:lstStyle/>
          <a:p>
            <a:pPr algn="ctr"/>
            <a:r>
              <a:rPr lang="ar-AE" sz="1100" dirty="0"/>
              <a:t>1 سے 3 دن</a:t>
            </a:r>
            <a:endParaRPr lang="en-US" sz="1000" b="1" dirty="0">
              <a:solidFill>
                <a:schemeClr val="bg1"/>
              </a:solidFill>
              <a:latin typeface="Arial Narrow" panose="020B0606020202030204" pitchFamily="34" charset="0"/>
            </a:endParaRPr>
          </a:p>
        </p:txBody>
      </p:sp>
      <p:sp>
        <p:nvSpPr>
          <p:cNvPr id="3" name="TextBox 2">
            <a:extLst>
              <a:ext uri="{FF2B5EF4-FFF2-40B4-BE49-F238E27FC236}">
                <a16:creationId xmlns:a16="http://schemas.microsoft.com/office/drawing/2014/main" id="{F84383AC-73F1-A67E-12CE-5FFD7CF1E327}"/>
              </a:ext>
            </a:extLst>
          </p:cNvPr>
          <p:cNvSpPr txBox="1"/>
          <p:nvPr/>
        </p:nvSpPr>
        <p:spPr>
          <a:xfrm rot="226928">
            <a:off x="5560776" y="2732051"/>
            <a:ext cx="586375" cy="323165"/>
          </a:xfrm>
          <a:prstGeom prst="rect">
            <a:avLst/>
          </a:prstGeom>
          <a:solidFill>
            <a:srgbClr val="1CA1AA"/>
          </a:solidFill>
        </p:spPr>
        <p:txBody>
          <a:bodyPr wrap="square" lIns="0" tIns="0" rIns="0" bIns="0" rtlCol="0">
            <a:spAutoFit/>
          </a:bodyPr>
          <a:lstStyle/>
          <a:p>
            <a:pPr algn="ctr"/>
            <a:r>
              <a:rPr lang="ar-AE" sz="1050" dirty="0"/>
              <a:t>سیلاب کی وارننگ</a:t>
            </a:r>
            <a:endParaRPr lang="en-US" sz="900"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24044661"/>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APRES"/>
          <p:cNvSpPr txBox="1"/>
          <p:nvPr/>
        </p:nvSpPr>
        <p:spPr>
          <a:xfrm>
            <a:off x="2713022" y="3265915"/>
            <a:ext cx="3573495" cy="24622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t> بعد</a:t>
            </a:r>
          </a:p>
        </p:txBody>
      </p:sp>
      <p:sp>
        <p:nvSpPr>
          <p:cNvPr id="372" name="CRUE HORS IDF…"/>
          <p:cNvSpPr txBox="1"/>
          <p:nvPr/>
        </p:nvSpPr>
        <p:spPr>
          <a:xfrm>
            <a:off x="1157282" y="1514993"/>
            <a:ext cx="6684974" cy="1286891"/>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accent4"/>
                </a:solidFill>
              </a:rPr>
              <a:t>ILE-DE-FRANCE</a:t>
            </a:r>
            <a:r>
              <a:rPr lang="ur-IN" sz="2859" b="1">
                <a:solidFill>
                  <a:schemeClr val="accent4"/>
                </a:solidFill>
              </a:rPr>
              <a:t> کے باہر سیلاب</a:t>
            </a:r>
          </a:p>
          <a:p>
            <a:pPr indent="9077" algn="ctr">
              <a:defRPr sz="4000" spc="55">
                <a:latin typeface="Bw Modelica Black"/>
                <a:ea typeface="Bw Modelica Black"/>
                <a:cs typeface="Bw Modelica Black"/>
                <a:sym typeface="Bw Modelica Black"/>
              </a:defRPr>
            </a:pPr>
            <a:endParaRPr sz="2859" dirty="0">
              <a:solidFill>
                <a:schemeClr val="accent4">
                  <a:lumMod val="75000"/>
                </a:schemeClr>
              </a:solidFill>
            </a:endParaRPr>
          </a:p>
          <a:p>
            <a:pPr indent="9077" algn="ctr">
              <a:defRPr sz="3700" spc="51">
                <a:latin typeface="Bw Modelica Black"/>
                <a:ea typeface="Bw Modelica Black"/>
                <a:cs typeface="Bw Modelica Black"/>
                <a:sym typeface="Bw Modelica Black"/>
              </a:defRPr>
            </a:pPr>
            <a:r>
              <a:rPr lang="ur-IN" sz="2644">
                <a:solidFill>
                  <a:schemeClr val="accent2"/>
                </a:solidFill>
              </a:rPr>
              <a:t>منظرنامہ 3 اورینج/ریڈ الرٹ</a:t>
            </a:r>
          </a:p>
        </p:txBody>
      </p:sp>
    </p:spTree>
    <p:extLst>
      <p:ext uri="{BB962C8B-B14F-4D97-AF65-F5344CB8AC3E}">
        <p14:creationId xmlns:p14="http://schemas.microsoft.com/office/powerpoint/2010/main" val="117463305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HABITANT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en-GB"/>
              <a:t> </a:t>
            </a:r>
            <a:r>
              <a:rPr lang="ur-IN"/>
              <a:t>باشندے &gt; پوسٹ 1</a:t>
            </a:r>
          </a:p>
        </p:txBody>
      </p:sp>
      <p:sp>
        <p:nvSpPr>
          <p:cNvPr id="377" name="POST facebook :…"/>
          <p:cNvSpPr txBox="1"/>
          <p:nvPr/>
        </p:nvSpPr>
        <p:spPr>
          <a:xfrm>
            <a:off x="969707" y="1515236"/>
            <a:ext cx="4253777" cy="2370203"/>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a:t>
            </a:r>
            <a:r>
              <a:rPr lang="en-GB" sz="836"/>
              <a:t>IDF</a:t>
            </a:r>
            <a:r>
              <a:rPr lang="ur-IN" sz="836"/>
              <a:t> میں اس ڈگری کا #سیلاب #میٹرو، #</a:t>
            </a:r>
            <a:r>
              <a:rPr lang="en-GB" sz="836"/>
              <a:t>RER</a:t>
            </a:r>
            <a:r>
              <a:rPr lang="ur-IN" sz="836"/>
              <a:t> اور #ٹرانسیلیئن ٹریفک کو مہینوں تک متاثر کر سکتا ہے۔ #</a:t>
            </a:r>
            <a:r>
              <a:rPr lang="en-GB" sz="836"/>
              <a:t>episeine #flood</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بارے میں 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en-GB" sz="836"/>
              <a:t>En savoir plus:  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a:t>
            </a:r>
            <a:r>
              <a:rPr lang="en-GB" sz="836"/>
              <a:t>IDF</a:t>
            </a:r>
            <a:r>
              <a:rPr lang="ur-IN" sz="836"/>
              <a:t> میں اس ڈگری کا سیلاب آپ کی روزمرہ کی زندگی اور آپ کے خاندان پر گہرا اثر ڈالے گا۔ یہ #میٹرو، #</a:t>
            </a:r>
            <a:r>
              <a:rPr lang="en-GB" sz="836"/>
              <a:t>RER</a:t>
            </a:r>
            <a:r>
              <a:rPr lang="ur-IN" sz="836"/>
              <a:t> اور #ٹرانسیلیئن ٹریفک کو مہینوں تک متاثر کرے گا۔ #</a:t>
            </a:r>
            <a:r>
              <a:rPr lang="en-GB" sz="836"/>
              <a:t>episeine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سیلاب کے بارے میں مزید جاننے کے لیے،یہاں کلک کریں:</a:t>
            </a:r>
            <a:r>
              <a:rPr lang="ur-IN" sz="836" u="sng">
                <a:hlinkClick r:id="rId2"/>
              </a:rPr>
              <a:t> </a:t>
            </a:r>
            <a:r>
              <a:rPr lang="en-GB" sz="836" u="sng">
                <a:hlinkClick r:id="rId2"/>
              </a:rPr>
              <a:t>www.episeine.fr</a:t>
            </a:r>
          </a:p>
          <a:p>
            <a:pPr>
              <a:defRPr sz="1170" spc="0">
                <a:solidFill>
                  <a:srgbClr val="000000"/>
                </a:solidFill>
                <a:latin typeface="Arial"/>
                <a:ea typeface="Arial"/>
                <a:cs typeface="Arial"/>
                <a:sym typeface="Arial"/>
              </a:defRPr>
            </a:pPr>
            <a:endParaRPr sz="836" dirty="0">
              <a:solidFill>
                <a:schemeClr val="accent5"/>
              </a:solidFill>
            </a:endParaRPr>
          </a:p>
        </p:txBody>
      </p:sp>
      <p:pic>
        <p:nvPicPr>
          <p:cNvPr id="378" name="2bis_Capture d’écran 2019-05-21 à 16.44.20.png" descr="2bis_Capture d’écran 2019-05-21 à 16.44.20.png"/>
          <p:cNvPicPr>
            <a:picLocks noChangeAspect="1"/>
          </p:cNvPicPr>
          <p:nvPr/>
        </p:nvPicPr>
        <p:blipFill>
          <a:blip r:embed="rId3"/>
          <a:stretch>
            <a:fillRect/>
          </a:stretch>
        </p:blipFill>
        <p:spPr>
          <a:xfrm>
            <a:off x="5452406" y="1829941"/>
            <a:ext cx="2288869" cy="2077372"/>
          </a:xfrm>
          <a:prstGeom prst="rect">
            <a:avLst/>
          </a:prstGeom>
          <a:ln w="3175">
            <a:miter lim="400000"/>
          </a:ln>
        </p:spPr>
      </p:pic>
      <p:sp>
        <p:nvSpPr>
          <p:cNvPr id="2" name="TextBox 1">
            <a:extLst>
              <a:ext uri="{FF2B5EF4-FFF2-40B4-BE49-F238E27FC236}">
                <a16:creationId xmlns:a16="http://schemas.microsoft.com/office/drawing/2014/main" id="{EAFBEB7D-C999-4A63-642D-2192770CEF68}"/>
              </a:ext>
            </a:extLst>
          </p:cNvPr>
          <p:cNvSpPr txBox="1"/>
          <p:nvPr/>
        </p:nvSpPr>
        <p:spPr>
          <a:xfrm>
            <a:off x="7164065" y="3002451"/>
            <a:ext cx="360040" cy="153888"/>
          </a:xfrm>
          <a:prstGeom prst="rect">
            <a:avLst/>
          </a:prstGeom>
          <a:solidFill>
            <a:srgbClr val="25285D"/>
          </a:solidFill>
        </p:spPr>
        <p:txBody>
          <a:bodyPr wrap="square" lIns="0" tIns="0" rIns="0" bIns="0" rtlCol="0">
            <a:spAutoFit/>
          </a:bodyPr>
          <a:lstStyle/>
          <a:p>
            <a:pPr algn="ctr"/>
            <a:r>
              <a:rPr lang="ar-AE" sz="1000" dirty="0">
                <a:solidFill>
                  <a:schemeClr val="accent6"/>
                </a:solidFill>
              </a:rPr>
              <a:t>منسوخ</a:t>
            </a:r>
            <a:endParaRPr lang="en-US" sz="700" b="1" dirty="0">
              <a:solidFill>
                <a:schemeClr val="accent6"/>
              </a:solidFill>
              <a:latin typeface="Arial Narrow" panose="020B0606020202030204" pitchFamily="34" charset="0"/>
            </a:endParaRPr>
          </a:p>
        </p:txBody>
      </p:sp>
    </p:spTree>
    <p:extLst>
      <p:ext uri="{BB962C8B-B14F-4D97-AF65-F5344CB8AC3E}">
        <p14:creationId xmlns:p14="http://schemas.microsoft.com/office/powerpoint/2010/main" val="825694955"/>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کاروبار &gt; پوسٹ 1</a:t>
            </a:r>
          </a:p>
        </p:txBody>
      </p:sp>
      <p:sp>
        <p:nvSpPr>
          <p:cNvPr id="383" name="POST facebook :…"/>
          <p:cNvSpPr txBox="1"/>
          <p:nvPr/>
        </p:nvSpPr>
        <p:spPr>
          <a:xfrm>
            <a:off x="966143" y="1269291"/>
            <a:ext cx="3837111" cy="32705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 [</a:t>
            </a:r>
            <a:r>
              <a:rPr lang="en-GB" sz="836"/>
              <a:t>XXX</a:t>
            </a:r>
            <a:r>
              <a:rPr lang="ur-IN" sz="836"/>
              <a:t> سیلاب] #</a:t>
            </a:r>
            <a:r>
              <a:rPr lang="en-GB" sz="836"/>
              <a:t>IDF</a:t>
            </a:r>
            <a:r>
              <a:rPr lang="ur-IN" sz="836"/>
              <a:t> میں اس ڈگری کا #سیلاب #میٹرو، #</a:t>
            </a:r>
            <a:r>
              <a:rPr lang="en-GB" sz="836"/>
              <a:t>RER</a:t>
            </a:r>
            <a:r>
              <a:rPr lang="ur-IN" sz="836"/>
              <a:t> اور #ٹرانسیلیئن ٹریفک کو مہینوں تک متاثر کر سکتا ہے۔ #</a:t>
            </a:r>
            <a:r>
              <a:rPr lang="en-GB" sz="836"/>
              <a:t>episeine #flood</a:t>
            </a:r>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سیلاب کے بارے میں مزید جاننے کے لیے،یہاں کلک کریں۔</a:t>
            </a:r>
          </a:p>
          <a:p>
            <a:pPr>
              <a:defRPr sz="1170" spc="0">
                <a:solidFill>
                  <a:srgbClr val="000000"/>
                </a:solidFill>
                <a:latin typeface="Arial"/>
                <a:ea typeface="Arial"/>
                <a:cs typeface="Arial"/>
                <a:sym typeface="Arial"/>
              </a:defRPr>
            </a:pPr>
            <a:r>
              <a:rPr lang="ur-IN" sz="836"/>
              <a:t>[</a:t>
            </a:r>
            <a:r>
              <a:rPr lang="en-GB" sz="836"/>
              <a:t>button title+ link]</a:t>
            </a:r>
          </a:p>
          <a:p>
            <a:pPr>
              <a:defRPr sz="1170" spc="0">
                <a:solidFill>
                  <a:srgbClr val="000000"/>
                </a:solidFill>
                <a:latin typeface="Arial"/>
                <a:ea typeface="Arial"/>
                <a:cs typeface="Arial"/>
                <a:sym typeface="Arial"/>
              </a:defRPr>
            </a:pPr>
            <a:r>
              <a:rPr lang="ur-IN" sz="836"/>
              <a:t>مزید معلومات:     </a:t>
            </a:r>
            <a:r>
              <a:rPr lang="en-GB" sz="836"/>
              <a:t>www.episeine.fr</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a:t>
            </a:r>
            <a:r>
              <a:rPr lang="en-GB" sz="836"/>
              <a:t>IDF</a:t>
            </a:r>
            <a:r>
              <a:rPr lang="ur-IN" sz="836"/>
              <a:t> میں اس ڈگری کا سیلاب آپ کی پیشہ ورانہ سرگرمی پر گہرا اثر ڈال سکتا ہے، اگر مثال کے طور پر #</a:t>
            </a:r>
            <a:r>
              <a:rPr lang="en-GB" sz="836"/>
              <a:t>metro، #RER</a:t>
            </a:r>
            <a:r>
              <a:rPr lang="ur-IN" sz="836"/>
              <a:t> اور #</a:t>
            </a:r>
            <a:r>
              <a:rPr lang="en-GB" sz="836"/>
              <a:t>transilien</a:t>
            </a:r>
            <a:r>
              <a:rPr lang="ur-IN" sz="836"/>
              <a:t> لائنوں میں 6 ماہ کے لیے خلل پڑا ہو۔ #</a:t>
            </a:r>
            <a:r>
              <a:rPr lang="en-GB" sz="836"/>
              <a:t>episeine #flood</a:t>
            </a:r>
          </a:p>
          <a:p>
            <a:pPr>
              <a:defRPr sz="1170" spc="0">
                <a:solidFill>
                  <a:srgbClr val="000000"/>
                </a:solidFill>
                <a:latin typeface="Arial"/>
                <a:ea typeface="Arial"/>
                <a:cs typeface="Arial"/>
                <a:sym typeface="Arial"/>
              </a:defRPr>
            </a:pPr>
            <a:r>
              <a:rPr lang="ur-IN" sz="836"/>
              <a:t>سیلاب کے بارے میں مزید جاننے کے لیے،یہاں کلک کریں: </a:t>
            </a:r>
            <a:r>
              <a:rPr lang="en-GB" sz="836"/>
              <a:t>www.episeine.fr</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Linkedin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a:t>
            </a:r>
            <a:r>
              <a:rPr lang="en-GB" sz="836"/>
              <a:t>IDF</a:t>
            </a:r>
            <a:r>
              <a:rPr lang="ur-IN" sz="836"/>
              <a:t> میں اس ڈگری کا سیلاب آپ کی پیشہ ورانہ سرگرمی پر گہرا اثر ڈال سکتا ہے، اگر مثال کے طور پر #</a:t>
            </a:r>
            <a:r>
              <a:rPr lang="en-GB" sz="836"/>
              <a:t>metro، #RER</a:t>
            </a:r>
            <a:r>
              <a:rPr lang="ur-IN" sz="836"/>
              <a:t> اور #</a:t>
            </a:r>
            <a:r>
              <a:rPr lang="en-GB" sz="836"/>
              <a:t>transilien</a:t>
            </a:r>
            <a:r>
              <a:rPr lang="ur-IN" sz="836"/>
              <a:t> لائنوں میں 6 ماہ کے لیے خلل پڑا ہو۔ #</a:t>
            </a:r>
            <a:r>
              <a:rPr lang="en-GB" sz="836"/>
              <a:t>episeine #flood</a:t>
            </a:r>
          </a:p>
          <a:p>
            <a:pPr>
              <a:defRPr sz="1170" spc="0">
                <a:solidFill>
                  <a:srgbClr val="000000"/>
                </a:solidFill>
                <a:latin typeface="Arial"/>
                <a:ea typeface="Arial"/>
                <a:cs typeface="Arial"/>
                <a:sym typeface="Arial"/>
              </a:defRPr>
            </a:pPr>
            <a:r>
              <a:rPr lang="ur-IN" sz="836"/>
              <a:t>[عنوان]</a:t>
            </a:r>
          </a:p>
          <a:p>
            <a:pPr>
              <a:defRPr sz="1170" spc="0">
                <a:solidFill>
                  <a:srgbClr val="000000"/>
                </a:solidFill>
                <a:latin typeface="Arial"/>
                <a:ea typeface="Arial"/>
                <a:cs typeface="Arial"/>
                <a:sym typeface="Arial"/>
              </a:defRPr>
            </a:pPr>
            <a:r>
              <a:rPr lang="ur-IN" sz="836"/>
              <a:t>سیلاب کے بارے میں مزید جاننے کے لیے،یہاں کلک کریں: </a:t>
            </a:r>
            <a:r>
              <a:rPr lang="en-GB" sz="836"/>
              <a:t>www.episeine.fr</a:t>
            </a:r>
          </a:p>
        </p:txBody>
      </p:sp>
      <p:pic>
        <p:nvPicPr>
          <p:cNvPr id="384" name="2bis_Capture d’écran 2019-05-21 à 16.44.20.png" descr="2bis_Capture d’écran 2019-05-21 à 16.44.20.png"/>
          <p:cNvPicPr>
            <a:picLocks noChangeAspect="1"/>
          </p:cNvPicPr>
          <p:nvPr/>
        </p:nvPicPr>
        <p:blipFill>
          <a:blip r:embed="rId2"/>
          <a:stretch>
            <a:fillRect/>
          </a:stretch>
        </p:blipFill>
        <p:spPr>
          <a:xfrm>
            <a:off x="5452406" y="1829941"/>
            <a:ext cx="2288869" cy="2077372"/>
          </a:xfrm>
          <a:prstGeom prst="rect">
            <a:avLst/>
          </a:prstGeom>
          <a:ln w="3175">
            <a:miter lim="400000"/>
          </a:ln>
        </p:spPr>
      </p:pic>
      <p:sp>
        <p:nvSpPr>
          <p:cNvPr id="2" name="TextBox 1">
            <a:extLst>
              <a:ext uri="{FF2B5EF4-FFF2-40B4-BE49-F238E27FC236}">
                <a16:creationId xmlns:a16="http://schemas.microsoft.com/office/drawing/2014/main" id="{2FB11107-931D-0F8F-5E72-A49DFC5FC304}"/>
              </a:ext>
            </a:extLst>
          </p:cNvPr>
          <p:cNvSpPr txBox="1"/>
          <p:nvPr/>
        </p:nvSpPr>
        <p:spPr>
          <a:xfrm>
            <a:off x="7164065" y="3002451"/>
            <a:ext cx="360040" cy="153888"/>
          </a:xfrm>
          <a:prstGeom prst="rect">
            <a:avLst/>
          </a:prstGeom>
          <a:solidFill>
            <a:srgbClr val="25285D"/>
          </a:solidFill>
        </p:spPr>
        <p:txBody>
          <a:bodyPr wrap="square" lIns="0" tIns="0" rIns="0" bIns="0" rtlCol="0">
            <a:spAutoFit/>
          </a:bodyPr>
          <a:lstStyle/>
          <a:p>
            <a:pPr algn="ctr"/>
            <a:r>
              <a:rPr lang="ar-AE" sz="1000" dirty="0">
                <a:solidFill>
                  <a:schemeClr val="accent6"/>
                </a:solidFill>
              </a:rPr>
              <a:t>منسوخ</a:t>
            </a:r>
            <a:endParaRPr lang="en-US" sz="700" b="1" dirty="0">
              <a:solidFill>
                <a:schemeClr val="accent6"/>
              </a:solidFill>
              <a:latin typeface="Arial Narrow" panose="020B0606020202030204" pitchFamily="34" charset="0"/>
            </a:endParaRPr>
          </a:p>
        </p:txBody>
      </p:sp>
    </p:spTree>
    <p:extLst>
      <p:ext uri="{BB962C8B-B14F-4D97-AF65-F5344CB8AC3E}">
        <p14:creationId xmlns:p14="http://schemas.microsoft.com/office/powerpoint/2010/main" val="2872375631"/>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750" y="863600"/>
            <a:ext cx="7920038" cy="1116657"/>
          </a:xfrm>
        </p:spPr>
        <p:txBody>
          <a:bodyPr/>
          <a:lstStyle/>
          <a:p>
            <a:r>
              <a:rPr lang="en-GB" sz="3600">
                <a:solidFill>
                  <a:schemeClr val="bg1">
                    <a:lumMod val="95000"/>
                  </a:schemeClr>
                </a:solidFill>
              </a:rPr>
              <a:t> </a:t>
            </a:r>
            <a:r>
              <a:rPr lang="ur-IN" sz="3600">
                <a:solidFill>
                  <a:schemeClr val="bg1">
                    <a:lumMod val="95000"/>
                  </a:schemeClr>
                </a:solidFill>
              </a:rPr>
              <a:t>کیا آپ اگلے سیلاب کے لیے تیار ہوں گے؟</a:t>
            </a:r>
          </a:p>
        </p:txBody>
      </p:sp>
      <p:sp>
        <p:nvSpPr>
          <p:cNvPr id="4" name="object 11"/>
          <p:cNvSpPr txBox="1"/>
          <p:nvPr/>
        </p:nvSpPr>
        <p:spPr>
          <a:xfrm>
            <a:off x="3228433" y="4392525"/>
            <a:ext cx="366395" cy="83100"/>
          </a:xfrm>
          <a:prstGeom prst="rect">
            <a:avLst/>
          </a:prstGeom>
        </p:spPr>
        <p:txBody>
          <a:bodyPr vert="horz" wrap="square" lIns="0" tIns="0" rIns="0" bIns="0" rtlCol="0">
            <a:spAutoFit/>
          </a:bodyPr>
          <a:lstStyle/>
          <a:p>
            <a:pPr marL="0">
              <a:lnSpc>
                <a:spcPct val="90000"/>
              </a:lnSpc>
            </a:pPr>
            <a:r>
              <a:rPr lang="ur-IN" sz="600" baseline="0">
                <a:solidFill>
                  <a:srgbClr val="231F20"/>
                </a:solidFill>
                <a:latin typeface="Barlow Semi Condensed" panose="00000506000000000000" pitchFamily="2" charset="0"/>
                <a:cs typeface="Arial" panose="020B0604020202020204" pitchFamily="34" charset="0"/>
              </a:rPr>
              <a:t>کی میزبانی:</a:t>
            </a:r>
          </a:p>
        </p:txBody>
      </p:sp>
      <p:sp>
        <p:nvSpPr>
          <p:cNvPr id="5" name="object 12"/>
          <p:cNvSpPr txBox="1"/>
          <p:nvPr/>
        </p:nvSpPr>
        <p:spPr>
          <a:xfrm>
            <a:off x="4751797" y="4546663"/>
            <a:ext cx="982344" cy="83100"/>
          </a:xfrm>
          <a:prstGeom prst="rect">
            <a:avLst/>
          </a:prstGeom>
        </p:spPr>
        <p:txBody>
          <a:bodyPr vert="horz" wrap="square" lIns="0" tIns="0" rIns="0" bIns="0" rtlCol="0">
            <a:spAutoFit/>
          </a:bodyPr>
          <a:lstStyle/>
          <a:p>
            <a:pPr marL="0">
              <a:lnSpc>
                <a:spcPct val="90000"/>
              </a:lnSpc>
            </a:pPr>
            <a:r>
              <a:rPr lang="en-GB" sz="600" baseline="0">
                <a:solidFill>
                  <a:srgbClr val="231F20"/>
                </a:solidFill>
                <a:latin typeface="Barlow Semi Condensed" panose="00000506000000000000" pitchFamily="2" charset="0"/>
                <a:cs typeface="Arial" panose="020B0604020202020204" pitchFamily="34" charset="0"/>
              </a:rPr>
              <a:t>Les partenaires d'EPISEINE :</a:t>
            </a:r>
          </a:p>
        </p:txBody>
      </p:sp>
      <p:cxnSp>
        <p:nvCxnSpPr>
          <p:cNvPr id="8" name="Connecteur droit 7"/>
          <p:cNvCxnSpPr/>
          <p:nvPr/>
        </p:nvCxnSpPr>
        <p:spPr>
          <a:xfrm>
            <a:off x="4607781" y="4540228"/>
            <a:ext cx="0" cy="64800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2" name="Imag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8065" y="4796401"/>
            <a:ext cx="396000" cy="308684"/>
          </a:xfrm>
          <a:prstGeom prst="rect">
            <a:avLst/>
          </a:prstGeom>
        </p:spPr>
      </p:pic>
      <p:pic>
        <p:nvPicPr>
          <p:cNvPr id="13" name="Image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795913" y="4788569"/>
            <a:ext cx="900100" cy="180020"/>
          </a:xfrm>
          <a:prstGeom prst="rect">
            <a:avLst/>
          </a:prstGeom>
        </p:spPr>
      </p:pic>
      <p:sp>
        <p:nvSpPr>
          <p:cNvPr id="16" name="object 11"/>
          <p:cNvSpPr txBox="1"/>
          <p:nvPr/>
        </p:nvSpPr>
        <p:spPr>
          <a:xfrm>
            <a:off x="5831917" y="4998431"/>
            <a:ext cx="856750" cy="249299"/>
          </a:xfrm>
          <a:prstGeom prst="rect">
            <a:avLst/>
          </a:prstGeom>
        </p:spPr>
        <p:txBody>
          <a:bodyPr vert="horz" wrap="square" lIns="0" tIns="0" rIns="0" bIns="0" rtlCol="0">
            <a:spAutoFit/>
          </a:bodyPr>
          <a:lstStyle/>
          <a:p>
            <a:pPr>
              <a:lnSpc>
                <a:spcPct val="90000"/>
              </a:lnSpc>
            </a:pPr>
            <a:r>
              <a:rPr lang="ar-AE" sz="600" dirty="0"/>
              <a:t>یہ منصوبہ یورپی علاقائی ترقیاتی فنڈ کے ذریعے مشترکہ طور پر مالی معاونت حاصل کرتا ہے</a:t>
            </a:r>
            <a:endParaRPr lang="en-GB" sz="100" baseline="0" dirty="0">
              <a:solidFill>
                <a:srgbClr val="231F20"/>
              </a:solidFill>
              <a:latin typeface="Barlow Semi Condensed" panose="00000506000000000000" pitchFamily="2" charset="0"/>
              <a:cs typeface="Arial" panose="020B0604020202020204" pitchFamily="34" charset="0"/>
            </a:endParaRPr>
          </a:p>
        </p:txBody>
      </p:sp>
      <p:pic>
        <p:nvPicPr>
          <p:cNvPr id="17" name="Imag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15352" y="4787551"/>
            <a:ext cx="598452" cy="323598"/>
          </a:xfrm>
          <a:prstGeom prst="rect">
            <a:avLst/>
          </a:prstGeom>
        </p:spPr>
      </p:pic>
      <p:pic>
        <p:nvPicPr>
          <p:cNvPr id="18" name="Image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44045" y="4804814"/>
            <a:ext cx="408474" cy="327549"/>
          </a:xfrm>
          <a:prstGeom prst="rect">
            <a:avLst/>
          </a:prstGeom>
        </p:spPr>
      </p:pic>
      <p:pic>
        <p:nvPicPr>
          <p:cNvPr id="3" name="Imag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03625" y="4631647"/>
            <a:ext cx="1169377" cy="503704"/>
          </a:xfrm>
          <a:prstGeom prst="rect">
            <a:avLst/>
          </a:prstGeom>
        </p:spPr>
      </p:pic>
      <p:sp>
        <p:nvSpPr>
          <p:cNvPr id="6" name="object 11">
            <a:extLst>
              <a:ext uri="{FF2B5EF4-FFF2-40B4-BE49-F238E27FC236}">
                <a16:creationId xmlns:a16="http://schemas.microsoft.com/office/drawing/2014/main" id="{86A96A3E-C4FA-630E-C5C4-5A212564182C}"/>
              </a:ext>
            </a:extLst>
          </p:cNvPr>
          <p:cNvSpPr txBox="1"/>
          <p:nvPr/>
        </p:nvSpPr>
        <p:spPr>
          <a:xfrm>
            <a:off x="3228433" y="4392525"/>
            <a:ext cx="366395" cy="166199"/>
          </a:xfrm>
          <a:prstGeom prst="rect">
            <a:avLst/>
          </a:prstGeom>
          <a:solidFill>
            <a:schemeClr val="bg1"/>
          </a:solidFill>
        </p:spPr>
        <p:txBody>
          <a:bodyPr vert="horz" wrap="square" lIns="0" tIns="0" rIns="0" bIns="0" rtlCol="0">
            <a:spAutoFit/>
          </a:bodyPr>
          <a:lstStyle/>
          <a:p>
            <a:pPr marL="0">
              <a:lnSpc>
                <a:spcPct val="90000"/>
              </a:lnSpc>
            </a:pPr>
            <a:r>
              <a:rPr lang="ar-AE" sz="600" dirty="0"/>
              <a:t>کی جانب سے متحرک:</a:t>
            </a:r>
            <a:endParaRPr lang="es-ES" sz="100" baseline="0" dirty="0">
              <a:solidFill>
                <a:srgbClr val="231F20"/>
              </a:solidFill>
              <a:latin typeface="Barlow Semi Condensed" panose="00000506000000000000" pitchFamily="2" charset="0"/>
              <a:cs typeface="Arial" panose="020B0604020202020204" pitchFamily="34" charset="0"/>
            </a:endParaRPr>
          </a:p>
        </p:txBody>
      </p:sp>
      <p:sp>
        <p:nvSpPr>
          <p:cNvPr id="7" name="object 12">
            <a:extLst>
              <a:ext uri="{FF2B5EF4-FFF2-40B4-BE49-F238E27FC236}">
                <a16:creationId xmlns:a16="http://schemas.microsoft.com/office/drawing/2014/main" id="{FE563E96-D557-2B1D-E02D-2409691670B6}"/>
              </a:ext>
            </a:extLst>
          </p:cNvPr>
          <p:cNvSpPr txBox="1"/>
          <p:nvPr/>
        </p:nvSpPr>
        <p:spPr>
          <a:xfrm>
            <a:off x="4751797" y="4546663"/>
            <a:ext cx="982344" cy="221599"/>
          </a:xfrm>
          <a:prstGeom prst="rect">
            <a:avLst/>
          </a:prstGeom>
          <a:solidFill>
            <a:schemeClr val="bg1"/>
          </a:solidFill>
        </p:spPr>
        <p:txBody>
          <a:bodyPr vert="horz" wrap="square" lIns="0" tIns="0" rIns="0" bIns="0" rtlCol="0">
            <a:spAutoFit/>
          </a:bodyPr>
          <a:lstStyle/>
          <a:p>
            <a:pPr marL="0">
              <a:lnSpc>
                <a:spcPct val="90000"/>
              </a:lnSpc>
            </a:pPr>
            <a:r>
              <a:rPr lang="en-US" sz="800" dirty="0"/>
              <a:t>EPISEINE </a:t>
            </a:r>
            <a:r>
              <a:rPr lang="ar-AE" sz="800" dirty="0"/>
              <a:t>کے تعاون کرنے والے:</a:t>
            </a:r>
            <a:endParaRPr lang="es-ES" sz="200" baseline="0" dirty="0">
              <a:solidFill>
                <a:srgbClr val="231F20"/>
              </a:solidFill>
              <a:latin typeface="Barlow Semi Condensed" panose="00000506000000000000" pitchFamily="2" charset="0"/>
              <a:cs typeface="Arial" panose="020B0604020202020204" pitchFamily="34" charset="0"/>
            </a:endParaRPr>
          </a:p>
        </p:txBody>
      </p:sp>
      <p:sp>
        <p:nvSpPr>
          <p:cNvPr id="9" name="ZoneTexte 5">
            <a:extLst>
              <a:ext uri="{FF2B5EF4-FFF2-40B4-BE49-F238E27FC236}">
                <a16:creationId xmlns:a16="http://schemas.microsoft.com/office/drawing/2014/main" id="{B2D3C412-1DF1-01A7-49AB-9A31569567AC}"/>
              </a:ext>
            </a:extLst>
          </p:cNvPr>
          <p:cNvSpPr txBox="1"/>
          <p:nvPr/>
        </p:nvSpPr>
        <p:spPr>
          <a:xfrm>
            <a:off x="3707681" y="2700337"/>
            <a:ext cx="1728179" cy="184666"/>
          </a:xfrm>
          <a:prstGeom prst="rect">
            <a:avLst/>
          </a:prstGeom>
          <a:solidFill>
            <a:srgbClr val="0FA9AE"/>
          </a:solidFill>
        </p:spPr>
        <p:txBody>
          <a:bodyPr wrap="square" lIns="36000" tIns="0" rIns="36000" bIns="0" rtlCol="0">
            <a:spAutoFit/>
          </a:bodyPr>
          <a:lstStyle/>
          <a:p>
            <a:pPr algn="ctr"/>
            <a:r>
              <a:rPr lang="en-US" sz="1200" dirty="0">
                <a:solidFill>
                  <a:schemeClr val="bg1"/>
                </a:solidFill>
              </a:rPr>
              <a:t>EPISEINE </a:t>
            </a:r>
            <a:r>
              <a:rPr lang="ar-AE" sz="1200" dirty="0">
                <a:solidFill>
                  <a:schemeClr val="bg1"/>
                </a:solidFill>
              </a:rPr>
              <a:t>کو یہاں تلاش کریں:</a:t>
            </a:r>
            <a:endParaRPr lang="fr-FR" sz="1050" dirty="0">
              <a:solidFill>
                <a:schemeClr val="bg1"/>
              </a:solidFill>
            </a:endParaRPr>
          </a:p>
        </p:txBody>
      </p:sp>
      <p:sp>
        <p:nvSpPr>
          <p:cNvPr id="10" name="ZoneTexte 5">
            <a:extLst>
              <a:ext uri="{FF2B5EF4-FFF2-40B4-BE49-F238E27FC236}">
                <a16:creationId xmlns:a16="http://schemas.microsoft.com/office/drawing/2014/main" id="{DD14AADF-41BD-0145-3BF8-F99406A3DFDB}"/>
              </a:ext>
            </a:extLst>
          </p:cNvPr>
          <p:cNvSpPr txBox="1"/>
          <p:nvPr/>
        </p:nvSpPr>
        <p:spPr>
          <a:xfrm>
            <a:off x="1930923" y="4883295"/>
            <a:ext cx="1165132" cy="287643"/>
          </a:xfrm>
          <a:prstGeom prst="rect">
            <a:avLst/>
          </a:prstGeom>
          <a:solidFill>
            <a:schemeClr val="bg1"/>
          </a:solidFill>
        </p:spPr>
        <p:txBody>
          <a:bodyPr wrap="square" lIns="36000" tIns="0" rIns="36000" bIns="0" rtlCol="0">
            <a:spAutoFit/>
          </a:bodyPr>
          <a:lstStyle/>
          <a:p>
            <a:pPr>
              <a:lnSpc>
                <a:spcPct val="106000"/>
              </a:lnSpc>
              <a:spcAft>
                <a:spcPts val="800"/>
              </a:spcAft>
            </a:pPr>
            <a:r>
              <a:rPr lang="ar-AE" sz="900" dirty="0"/>
              <a:t>کیا آپ اگلے سیلاب کا سامنا کرنے کے لیے تیار ہیں؟</a:t>
            </a:r>
            <a:endParaRPr lang="en-US" sz="700" dirty="0">
              <a:effectLst/>
              <a:latin typeface="Aptos" panose="020B0004020202020204" pitchFamily="34" charset="0"/>
              <a:ea typeface="DengXian" panose="02010600030101010101" pitchFamily="2" charset="-122"/>
              <a:cs typeface="Aptos" panose="020B0004020202020204" pitchFamily="34" charset="0"/>
            </a:endParaRPr>
          </a:p>
        </p:txBody>
      </p:sp>
    </p:spTree>
    <p:extLst>
      <p:ext uri="{BB962C8B-B14F-4D97-AF65-F5344CB8AC3E}">
        <p14:creationId xmlns:p14="http://schemas.microsoft.com/office/powerpoint/2010/main" val="4222478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HABITANTS &gt; POST 1 (alternative)"/>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مکنوں &gt;میں پوسٹ 1 (متبادل)</a:t>
            </a:r>
          </a:p>
        </p:txBody>
      </p:sp>
      <p:sp>
        <p:nvSpPr>
          <p:cNvPr id="199" name="POST facebook :…"/>
          <p:cNvSpPr txBox="1"/>
          <p:nvPr/>
        </p:nvSpPr>
        <p:spPr>
          <a:xfrm>
            <a:off x="922861" y="1002058"/>
            <a:ext cx="4378332" cy="3750389"/>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7211" tIns="27211" rIns="27211" bIns="27211" anchor="ctr">
            <a:spAutoFit/>
          </a:bodyPr>
          <a:lstStyle/>
          <a:p>
            <a:pPr>
              <a:lnSpc>
                <a:spcPct val="150000"/>
              </a:lnSpc>
              <a:defRPr sz="1170" b="1" spc="0">
                <a:solidFill>
                  <a:srgbClr val="000000"/>
                </a:solidFill>
                <a:latin typeface="Arial"/>
                <a:ea typeface="Arial"/>
                <a:cs typeface="Arial"/>
                <a:sym typeface="Arial"/>
              </a:defRPr>
            </a:pPr>
            <a:r>
              <a:rPr lang="en-GB" sz="900">
                <a:solidFill>
                  <a:srgbClr val="000000"/>
                </a:solidFill>
                <a:latin typeface="Calibri" panose="020F0502020204030204" pitchFamily="34" charset="0"/>
                <a:ea typeface="Arial"/>
                <a:cs typeface="Calibri" panose="020F0502020204030204" pitchFamily="34" charset="0"/>
              </a:rPr>
              <a:t>Facebook post :</a:t>
            </a:r>
          </a:p>
          <a:p>
            <a:pPr>
              <a:lnSpc>
                <a:spcPct val="150000"/>
              </a:lnSpc>
              <a:defRPr sz="1170" spc="0">
                <a:solidFill>
                  <a:srgbClr val="000000"/>
                </a:solidFill>
                <a:latin typeface="Arial"/>
                <a:ea typeface="Arial"/>
                <a:cs typeface="Arial"/>
                <a:sym typeface="Arial"/>
              </a:defRPr>
            </a:pPr>
            <a:r>
              <a:rPr lang="ur-IN"/>
              <a:t>]متن]</a:t>
            </a:r>
          </a:p>
          <a:p>
            <a:pPr>
              <a:lnSpc>
                <a:spcPct val="150000"/>
              </a:lnSpc>
              <a:defRPr sz="1170" spc="0">
                <a:solidFill>
                  <a:srgbClr val="000000"/>
                </a:solidFill>
                <a:latin typeface="Arial"/>
                <a:ea typeface="Arial"/>
                <a:cs typeface="Arial"/>
                <a:sym typeface="Arial"/>
              </a:defRPr>
            </a:pPr>
            <a:r>
              <a:rPr lang="ur-IN" sz="836"/>
              <a:t>[</a:t>
            </a:r>
            <a:r>
              <a:rPr lang="en-GB" sz="836"/>
              <a:t>XXX</a:t>
            </a:r>
            <a:r>
              <a:rPr lang="ur-IN" sz="836"/>
              <a:t> سیلاب] دریا</a:t>
            </a:r>
            <a:r>
              <a:rPr lang="en-GB" sz="836"/>
              <a:t>XXXX</a:t>
            </a:r>
            <a:r>
              <a:rPr lang="ur-IN" sz="836"/>
              <a:t> بڑھ رہا ہے، ہم #یلو الرٹ #</a:t>
            </a:r>
            <a:r>
              <a:rPr lang="en-GB" sz="836"/>
              <a:t>vigicrue</a:t>
            </a:r>
            <a:r>
              <a:rPr lang="ur-IN" sz="836"/>
              <a:t> پر ہیں۔ آپ کا گھر سیلاب زدہ علاقے میں واقع نہیں ہے؟ لیکن آپ کے کام کی جگہ، آپ کے بچوں کے اسکول کا کیا ہوگا؟ #</a:t>
            </a:r>
            <a:r>
              <a:rPr lang="en-GB" sz="836"/>
              <a:t>episeine #prevention #flood</a:t>
            </a:r>
          </a:p>
          <a:p>
            <a:pPr>
              <a:lnSpc>
                <a:spcPct val="150000"/>
              </a:lnSpc>
              <a:defRPr sz="1170" spc="0">
                <a:solidFill>
                  <a:srgbClr val="000000"/>
                </a:solidFill>
                <a:latin typeface="Arial"/>
                <a:ea typeface="Arial"/>
                <a:cs typeface="Arial"/>
                <a:sym typeface="Arial"/>
              </a:defRPr>
            </a:pPr>
            <a:r>
              <a:rPr lang="ur-IN" sz="836"/>
              <a:t>[لنک کا عنوان]</a:t>
            </a:r>
          </a:p>
          <a:p>
            <a:pPr>
              <a:lnSpc>
                <a:spcPct val="150000"/>
              </a:lnSpc>
              <a:defRPr sz="1170" spc="0">
                <a:solidFill>
                  <a:srgbClr val="000000"/>
                </a:solidFill>
                <a:latin typeface="Arial"/>
                <a:ea typeface="Arial"/>
                <a:cs typeface="Arial"/>
                <a:sym typeface="Arial"/>
              </a:defRPr>
            </a:pPr>
            <a:r>
              <a:rPr lang="ur-IN" sz="836"/>
              <a:t>ایپیسائن</a:t>
            </a:r>
          </a:p>
          <a:p>
            <a:pPr>
              <a:lnSpc>
                <a:spcPct val="150000"/>
              </a:lnSpc>
              <a:defRPr sz="1170" spc="0">
                <a:solidFill>
                  <a:srgbClr val="000000"/>
                </a:solidFill>
                <a:latin typeface="Arial"/>
                <a:ea typeface="Arial"/>
                <a:cs typeface="Arial"/>
                <a:sym typeface="Arial"/>
              </a:defRPr>
            </a:pPr>
            <a:r>
              <a:rPr lang="ur-IN" sz="836"/>
              <a:t>[لنک کی تفصیل]</a:t>
            </a:r>
          </a:p>
          <a:p>
            <a:pPr>
              <a:lnSpc>
                <a:spcPct val="150000"/>
              </a:lnSpc>
              <a:defRPr sz="1170" spc="0">
                <a:solidFill>
                  <a:srgbClr val="000000"/>
                </a:solidFill>
                <a:latin typeface="Arial"/>
                <a:ea typeface="Arial"/>
                <a:cs typeface="Arial"/>
                <a:sym typeface="Arial"/>
              </a:defRPr>
            </a:pPr>
            <a:r>
              <a:rPr lang="ur-IN" sz="836"/>
              <a:t>جاننے کے لیے،یہاں کلک کریں۔</a:t>
            </a:r>
          </a:p>
          <a:p>
            <a:pPr>
              <a:lnSpc>
                <a:spcPct val="150000"/>
              </a:lnSpc>
              <a:defRPr sz="1170" spc="0">
                <a:solidFill>
                  <a:srgbClr val="000000"/>
                </a:solidFill>
                <a:latin typeface="Arial"/>
                <a:ea typeface="Arial"/>
                <a:cs typeface="Arial"/>
                <a:sym typeface="Arial"/>
              </a:defRPr>
            </a:pPr>
            <a:r>
              <a:rPr lang="ur-IN" sz="836"/>
              <a:t>[بٹن عنوان + لنک]</a:t>
            </a:r>
          </a:p>
          <a:p>
            <a:pPr>
              <a:lnSpc>
                <a:spcPct val="150000"/>
              </a:lnSpc>
              <a:defRPr sz="1170" spc="0">
                <a:solidFill>
                  <a:srgbClr val="000000"/>
                </a:solidFill>
                <a:latin typeface="Arial"/>
                <a:ea typeface="Arial"/>
                <a:cs typeface="Arial"/>
                <a:sym typeface="Arial"/>
              </a:defRPr>
            </a:pPr>
            <a:r>
              <a:rPr lang="ur-IN" sz="836"/>
              <a:t>مزید معلومات:     </a:t>
            </a:r>
            <a:r>
              <a:rPr lang="en-GB" sz="836"/>
              <a:t>www.episeine.fr</a:t>
            </a:r>
          </a:p>
          <a:p>
            <a:pPr>
              <a:lnSpc>
                <a:spcPct val="150000"/>
              </a:lnSpc>
              <a:defRPr sz="1170" spc="0">
                <a:solidFill>
                  <a:srgbClr val="000000"/>
                </a:solidFill>
                <a:latin typeface="Arial"/>
                <a:ea typeface="Arial"/>
                <a:cs typeface="Arial"/>
                <a:sym typeface="Arial"/>
              </a:defRPr>
            </a:pPr>
            <a:endParaRPr sz="836" dirty="0">
              <a:solidFill>
                <a:schemeClr val="accent5"/>
              </a:solidFill>
            </a:endParaRPr>
          </a:p>
          <a:p>
            <a:pPr>
              <a:lnSpc>
                <a:spcPct val="150000"/>
              </a:lnSpc>
              <a:defRPr sz="1170" b="1" spc="0">
                <a:solidFill>
                  <a:srgbClr val="000000"/>
                </a:solidFill>
                <a:latin typeface="Arial"/>
                <a:ea typeface="Arial"/>
                <a:cs typeface="Arial"/>
                <a:sym typeface="Arial"/>
              </a:defRPr>
            </a:pPr>
            <a:r>
              <a:rPr lang="en-GB" sz="836"/>
              <a:t>Twitter post :</a:t>
            </a:r>
          </a:p>
          <a:p>
            <a:pPr>
              <a:lnSpc>
                <a:spcPct val="150000"/>
              </a:lnSpc>
              <a:defRPr sz="1170" spc="0">
                <a:solidFill>
                  <a:srgbClr val="000000"/>
                </a:solidFill>
                <a:latin typeface="Arial"/>
                <a:ea typeface="Arial"/>
                <a:cs typeface="Arial"/>
                <a:sym typeface="Arial"/>
              </a:defRPr>
            </a:pPr>
            <a:r>
              <a:rPr lang="en-GB" sz="836"/>
              <a:t> </a:t>
            </a:r>
            <a:r>
              <a:rPr lang="ur-IN" sz="836"/>
              <a:t>[ٹویٹ کا متن]</a:t>
            </a:r>
          </a:p>
          <a:p>
            <a:pPr>
              <a:lnSpc>
                <a:spcPct val="150000"/>
              </a:lnSpc>
              <a:defRPr sz="1170" spc="0">
                <a:solidFill>
                  <a:srgbClr val="000000"/>
                </a:solidFill>
                <a:latin typeface="Arial"/>
                <a:ea typeface="Arial"/>
                <a:cs typeface="Arial"/>
                <a:sym typeface="Arial"/>
              </a:defRPr>
            </a:pPr>
            <a:r>
              <a:rPr lang="ur-IN" sz="836"/>
              <a:t> دریا</a:t>
            </a:r>
            <a:r>
              <a:rPr lang="en-GB" sz="836"/>
              <a:t>XXXX</a:t>
            </a:r>
            <a:r>
              <a:rPr lang="ur-IN" sz="836"/>
              <a:t> بڑھ رہا ہے، ہم #یلو الرٹ #</a:t>
            </a:r>
            <a:r>
              <a:rPr lang="en-GB" sz="836"/>
              <a:t>vigicrue</a:t>
            </a:r>
            <a:r>
              <a:rPr lang="ur-IN" sz="836"/>
              <a:t> پر ہیں۔ آپ کا گھر سیلاب زدہ علاقے میں واقع نہیں ہے؟ لیکن آپ کے کام کی جگہ، آپ کے بچوں کے اسکول کا کیا ہوگا؟ #</a:t>
            </a:r>
            <a:r>
              <a:rPr lang="en-GB" sz="836"/>
              <a:t>episeine #prevention #flood</a:t>
            </a:r>
          </a:p>
          <a:p>
            <a:pPr>
              <a:lnSpc>
                <a:spcPct val="150000"/>
              </a:lnSpc>
              <a:defRPr sz="1170" spc="0">
                <a:solidFill>
                  <a:srgbClr val="000000"/>
                </a:solidFill>
                <a:latin typeface="Arial"/>
                <a:ea typeface="Arial"/>
                <a:cs typeface="Arial"/>
                <a:sym typeface="Arial"/>
              </a:defRPr>
            </a:pPr>
            <a:r>
              <a:rPr lang="ur-IN" sz="836"/>
              <a:t>مزید معلومات/   </a:t>
            </a:r>
            <a:r>
              <a:rPr lang="en-GB" sz="836"/>
              <a:t>www.episeine.fr</a:t>
            </a:r>
          </a:p>
          <a:p>
            <a:pPr>
              <a:lnSpc>
                <a:spcPct val="150000"/>
              </a:lnSpc>
              <a:defRPr sz="1170" spc="0">
                <a:solidFill>
                  <a:srgbClr val="000000"/>
                </a:solidFill>
                <a:latin typeface="Arial"/>
                <a:ea typeface="Arial"/>
                <a:cs typeface="Arial"/>
                <a:sym typeface="Arial"/>
              </a:defRPr>
            </a:pPr>
            <a:endParaRPr sz="836" dirty="0">
              <a:solidFill>
                <a:schemeClr val="accent5"/>
              </a:solidFill>
            </a:endParaRPr>
          </a:p>
        </p:txBody>
      </p:sp>
      <p:pic>
        <p:nvPicPr>
          <p:cNvPr id="200" name="illustrations Episeine posts_Plan de travail 1 copie.png" descr="illustrations Episeine posts_Plan de travail 1 copie.png"/>
          <p:cNvPicPr>
            <a:picLocks noChangeAspect="1"/>
          </p:cNvPicPr>
          <p:nvPr/>
        </p:nvPicPr>
        <p:blipFill>
          <a:blip r:embed="rId2"/>
          <a:stretch>
            <a:fillRect/>
          </a:stretch>
        </p:blipFill>
        <p:spPr>
          <a:xfrm>
            <a:off x="4139729" y="831090"/>
            <a:ext cx="5752786" cy="3917374"/>
          </a:xfrm>
          <a:prstGeom prst="rect">
            <a:avLst/>
          </a:prstGeom>
          <a:ln w="3175">
            <a:miter lim="400000"/>
          </a:ln>
        </p:spPr>
      </p:pic>
    </p:spTree>
    <p:extLst>
      <p:ext uri="{BB962C8B-B14F-4D97-AF65-F5344CB8AC3E}">
        <p14:creationId xmlns:p14="http://schemas.microsoft.com/office/powerpoint/2010/main" val="78899673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latin typeface="+mn-lt"/>
              </a:rPr>
              <a:t>کاروبار &gt; پوسٹ 1</a:t>
            </a:r>
          </a:p>
        </p:txBody>
      </p:sp>
      <p:sp>
        <p:nvSpPr>
          <p:cNvPr id="205" name="POST facebook :…"/>
          <p:cNvSpPr txBox="1"/>
          <p:nvPr/>
        </p:nvSpPr>
        <p:spPr>
          <a:xfrm>
            <a:off x="950318" y="880650"/>
            <a:ext cx="4523869" cy="37850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7211" tIns="27211" rIns="27211" bIns="27211" anchor="ctr">
            <a:spAutoFit/>
          </a:bodyPr>
          <a:lstStyle/>
          <a:p>
            <a:pPr>
              <a:defRPr sz="1170" b="1" spc="0">
                <a:solidFill>
                  <a:srgbClr val="000000"/>
                </a:solidFill>
                <a:latin typeface="Arial"/>
                <a:ea typeface="Arial"/>
                <a:cs typeface="Arial"/>
                <a:sym typeface="Arial"/>
              </a:defRPr>
            </a:pPr>
            <a:r>
              <a:rPr lang="en-GB" sz="836"/>
              <a:t>Facebook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a:t>
            </a:r>
            <a:r>
              <a:rPr lang="en-GB" sz="836"/>
              <a:t>XXX</a:t>
            </a:r>
            <a:r>
              <a:rPr lang="ur-IN" sz="836"/>
              <a:t> سیلاب] دریا</a:t>
            </a:r>
            <a:r>
              <a:rPr lang="en-GB" sz="836"/>
              <a:t>XXXX</a:t>
            </a:r>
            <a:r>
              <a:rPr lang="ur-IN" sz="836"/>
              <a:t> بڑھ رہا ہے، ہم #یلو الرٹ #</a:t>
            </a:r>
            <a:r>
              <a:rPr lang="en-GB" sz="836"/>
              <a:t>vigicrue</a:t>
            </a:r>
            <a:r>
              <a:rPr lang="ur-IN" sz="836"/>
              <a:t> پر ہیں۔ کیا آپ کا کاروبار، فراہم کنندگان، ملازمین کی رہائش سیلابی علاقے میں واقع ہے؟ #</a:t>
            </a:r>
            <a:r>
              <a:rPr lang="en-GB" sz="836"/>
              <a:t>episeine #prevention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جاننے کے لیے،یہاں کلک کریں۔</a:t>
            </a:r>
          </a:p>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t>
            </a:r>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دریا</a:t>
            </a:r>
            <a:r>
              <a:rPr lang="en-GB" sz="836"/>
              <a:t>XXXX</a:t>
            </a:r>
            <a:r>
              <a:rPr lang="ur-IN" sz="836"/>
              <a:t> بڑھ رہا ہے، ہم #یلو الرٹ #</a:t>
            </a:r>
            <a:r>
              <a:rPr lang="en-GB" sz="836"/>
              <a:t>vigicrue</a:t>
            </a:r>
            <a:r>
              <a:rPr lang="ur-IN" sz="836"/>
              <a:t> پر ہیں۔ کیا آپ کا کاروبار، فراہم کنندگان، ملازمین کی رہائش سیلابی علاقے میں واقع ہے؟ #</a:t>
            </a:r>
            <a:r>
              <a:rPr lang="en-GB" sz="836"/>
              <a:t>episeine #prevention #flood</a:t>
            </a:r>
          </a:p>
          <a:p>
            <a:pPr>
              <a:defRPr sz="1170" spc="0">
                <a:solidFill>
                  <a:srgbClr val="000000"/>
                </a:solidFill>
                <a:latin typeface="Arial"/>
                <a:ea typeface="Arial"/>
                <a:cs typeface="Arial"/>
                <a:sym typeface="Arial"/>
              </a:defRPr>
            </a:pPr>
            <a:endParaRPr sz="836" dirty="0">
              <a:solidFill>
                <a:srgbClr val="0000FF"/>
              </a:solidFill>
            </a:endParaRPr>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جاننے کے لیے: </a:t>
            </a:r>
            <a:r>
              <a:rPr lang="en-GB" sz="836"/>
              <a:t>www.episeine.fr</a:t>
            </a:r>
            <a:r>
              <a:rPr lang="ur-IN" sz="836"/>
              <a:t> </a:t>
            </a:r>
          </a:p>
          <a:p>
            <a:pPr>
              <a:defRPr sz="1170" spc="0">
                <a:solidFill>
                  <a:srgbClr val="000000"/>
                </a:solidFill>
                <a:latin typeface="Arial"/>
                <a:ea typeface="Arial"/>
                <a:cs typeface="Arial"/>
                <a:sym typeface="Arial"/>
              </a:defRPr>
            </a:pPr>
            <a:endParaRPr sz="836" b="1" dirty="0"/>
          </a:p>
          <a:p>
            <a:pPr>
              <a:defRPr sz="1170" b="1" spc="0">
                <a:solidFill>
                  <a:srgbClr val="000000"/>
                </a:solidFill>
                <a:latin typeface="Arial"/>
                <a:ea typeface="Arial"/>
                <a:cs typeface="Arial"/>
                <a:sym typeface="Arial"/>
              </a:defRPr>
            </a:pPr>
            <a:r>
              <a:rPr lang="ur-IN" sz="836"/>
              <a:t> </a:t>
            </a:r>
            <a:r>
              <a:rPr lang="en-GB" sz="836"/>
              <a:t>Linkedin</a:t>
            </a:r>
            <a:r>
              <a:rPr lang="ur-IN" sz="836"/>
              <a:t> پوسٹ:</a:t>
            </a:r>
          </a:p>
          <a:p>
            <a:pPr>
              <a:defRPr sz="1170" b="1"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دریا</a:t>
            </a:r>
            <a:r>
              <a:rPr lang="en-GB" sz="836"/>
              <a:t>XXXX</a:t>
            </a:r>
            <a:r>
              <a:rPr lang="ur-IN" sz="836"/>
              <a:t> بڑھ رہا ہے، ہم #یلو الرٹ #</a:t>
            </a:r>
            <a:r>
              <a:rPr lang="en-GB" sz="836"/>
              <a:t>vigicrue</a:t>
            </a:r>
            <a:r>
              <a:rPr lang="ur-IN" sz="836"/>
              <a:t> پر ہیں۔ کیا آپ کا کاروبار، فراہم کنندگان، ملازمین کی رہائش سیلابی علاقے میں واقع ہے؟ #</a:t>
            </a:r>
            <a:r>
              <a:rPr lang="en-GB" sz="836"/>
              <a:t>episeine #prevention #flood</a:t>
            </a:r>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جاننے کے لیے: </a:t>
            </a:r>
            <a:r>
              <a:rPr lang="en-GB" sz="836"/>
              <a:t>www.episeine.fr</a:t>
            </a:r>
          </a:p>
        </p:txBody>
      </p:sp>
      <p:pic>
        <p:nvPicPr>
          <p:cNvPr id="206" name="illustrations Episeine posts_Plan de travail 1 copie 2.png" descr="illustrations Episeine posts_Plan de travail 1 copie 2.png"/>
          <p:cNvPicPr>
            <a:picLocks noChangeAspect="1"/>
          </p:cNvPicPr>
          <p:nvPr/>
        </p:nvPicPr>
        <p:blipFill>
          <a:blip r:embed="rId2"/>
          <a:stretch>
            <a:fillRect/>
          </a:stretch>
        </p:blipFill>
        <p:spPr>
          <a:xfrm>
            <a:off x="4643785" y="1082310"/>
            <a:ext cx="5110035" cy="3482732"/>
          </a:xfrm>
          <a:prstGeom prst="rect">
            <a:avLst/>
          </a:prstGeom>
          <a:ln w="3175">
            <a:miter lim="400000"/>
          </a:ln>
        </p:spPr>
      </p:pic>
    </p:spTree>
    <p:extLst>
      <p:ext uri="{BB962C8B-B14F-4D97-AF65-F5344CB8AC3E}">
        <p14:creationId xmlns:p14="http://schemas.microsoft.com/office/powerpoint/2010/main" val="35368485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ENTREPRISES &gt; POST 1 (alternative coupures)"/>
          <p:cNvSpPr txBox="1">
            <a:spLocks noGrp="1"/>
          </p:cNvSpPr>
          <p:nvPr>
            <p:ph type="title" idx="4294967295"/>
          </p:nvPr>
        </p:nvSpPr>
        <p:spPr>
          <a:xfrm>
            <a:off x="915032" y="495331"/>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انٹرپرائزز &gt; پوسٹ 1 (متبادل کٹوتیاں)</a:t>
            </a:r>
          </a:p>
        </p:txBody>
      </p:sp>
      <p:sp>
        <p:nvSpPr>
          <p:cNvPr id="211" name="POST facebook :…"/>
          <p:cNvSpPr txBox="1"/>
          <p:nvPr/>
        </p:nvSpPr>
        <p:spPr>
          <a:xfrm>
            <a:off x="946826" y="947729"/>
            <a:ext cx="3984367" cy="39137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ur-IN" sz="836"/>
              <a:t>فیس بک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a:t>
            </a:r>
            <a:r>
              <a:rPr lang="en-GB" sz="836"/>
              <a:t>XXX</a:t>
            </a:r>
            <a:r>
              <a:rPr lang="ur-IN" sz="836"/>
              <a:t> سیلاب] اس سے پہلے کہ پانی آجائے یا نیٹ ورک بند ہو جائیں (ٹرانسپورٹیشن، بجلی وغیرہ)، حساس آلات کو اونچی زمین پر لے جائیں اور اپنی گاڑیاں فلڈ زون سے باہر کھڑی کریں۔ #</a:t>
            </a:r>
            <a:r>
              <a:rPr lang="en-GB" sz="836"/>
              <a:t>episeine #prevention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جاننے کے لیے: </a:t>
            </a:r>
            <a:r>
              <a:rPr lang="en-GB" sz="836"/>
              <a:t>www.episeine.fr/alerte-inondation-conseils-entreprises</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ur-IN" sz="836"/>
              <a:t> </a:t>
            </a:r>
            <a:r>
              <a:rPr lang="en-GB" sz="836"/>
              <a:t>Twitter post :</a:t>
            </a:r>
          </a:p>
          <a:p>
            <a:pPr>
              <a:defRPr sz="1170" spc="0">
                <a:solidFill>
                  <a:srgbClr val="000000"/>
                </a:solidFill>
                <a:latin typeface="Arial"/>
                <a:ea typeface="Arial"/>
                <a:cs typeface="Arial"/>
                <a:sym typeface="Arial"/>
              </a:defRPr>
            </a:pPr>
            <a:r>
              <a:rPr lang="en-GB" sz="836"/>
              <a:t> </a:t>
            </a:r>
            <a:r>
              <a:rPr lang="ur-IN" sz="836"/>
              <a:t>[متن]</a:t>
            </a:r>
          </a:p>
          <a:p>
            <a:pPr>
              <a:defRPr sz="1170" spc="0">
                <a:solidFill>
                  <a:srgbClr val="000000"/>
                </a:solidFill>
                <a:latin typeface="Arial"/>
                <a:ea typeface="Arial"/>
                <a:cs typeface="Arial"/>
                <a:sym typeface="Arial"/>
              </a:defRPr>
            </a:pPr>
            <a:r>
              <a:rPr lang="ur-IN" sz="836"/>
              <a:t>اس سے پہلے کہ پانی موجود ہو یا نیٹ ورک بند ہو جائیں، آپ کی سرگرمیوں کے لیے ضروری چیزوں کی حفاظت کریں: زیادہ قیمتییا آلودگی پھیلانے والے آلات کو اٹھائیں اور اپنی گاڑیوں کو فلڈ زون سے باہر پارک کریں۔ #</a:t>
            </a:r>
            <a:r>
              <a:rPr lang="en-GB" sz="836"/>
              <a:t>episeine #flood</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r>
              <a:rPr lang="ur-IN" sz="836"/>
              <a:t>   </a:t>
            </a:r>
          </a:p>
          <a:p>
            <a:pPr>
              <a:defRPr sz="1170"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en-GB" sz="836"/>
              <a:t>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اس سے پہلے کہ آپ کے پاس پانی آجائے یا نیٹ ورکس بند ہو جائیں، ان چیزوں کی حفاظت کریں جو آپ کی سرگرمیوں کے لیے ضروری ہیں: قیمتییا آلودگی پھیلانے والے آلات کو منتقل کریںیا بلند کریں اور یاد رکھیں کہ اپنی گاڑیوں کو سیلاب کے علاقے سے باہر رکھیں۔ #</a:t>
            </a:r>
            <a:r>
              <a:rPr lang="en-GB" sz="836"/>
              <a:t>episeine #flood</a:t>
            </a:r>
          </a:p>
          <a:p>
            <a:pPr>
              <a:defRPr sz="1170" spc="0">
                <a:solidFill>
                  <a:srgbClr val="000000"/>
                </a:solidFill>
                <a:latin typeface="Arial"/>
                <a:ea typeface="Arial"/>
                <a:cs typeface="Arial"/>
                <a:sym typeface="Arial"/>
              </a:defRPr>
            </a:pPr>
            <a:r>
              <a:rPr lang="ur-IN" sz="836"/>
              <a:t>[ویب سائٹ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www.episeine.fr/alerte-inondation-conseils-entreprises</a:t>
            </a:r>
          </a:p>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endParaRPr sz="836" dirty="0"/>
          </a:p>
        </p:txBody>
      </p:sp>
      <p:pic>
        <p:nvPicPr>
          <p:cNvPr id="212" name="illustrations Episeine posts_Plan de travail 1 copie 3.png" descr="illustrations Episeine posts_Plan de travail 1 copie 3.png"/>
          <p:cNvPicPr>
            <a:picLocks noChangeAspect="1"/>
          </p:cNvPicPr>
          <p:nvPr/>
        </p:nvPicPr>
        <p:blipFill>
          <a:blip r:embed="rId2"/>
          <a:stretch>
            <a:fillRect/>
          </a:stretch>
        </p:blipFill>
        <p:spPr>
          <a:xfrm>
            <a:off x="4758136" y="1566824"/>
            <a:ext cx="3595652" cy="2448468"/>
          </a:xfrm>
          <a:prstGeom prst="rect">
            <a:avLst/>
          </a:prstGeom>
          <a:ln w="3175">
            <a:miter lim="400000"/>
          </a:ln>
        </p:spPr>
      </p:pic>
    </p:spTree>
    <p:extLst>
      <p:ext uri="{BB962C8B-B14F-4D97-AF65-F5344CB8AC3E}">
        <p14:creationId xmlns:p14="http://schemas.microsoft.com/office/powerpoint/2010/main" val="1376584891"/>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e"/>
          <p:cNvSpPr txBox="1"/>
          <p:nvPr/>
        </p:nvSpPr>
        <p:spPr>
          <a:xfrm>
            <a:off x="7824098" y="5078695"/>
            <a:ext cx="25648" cy="8803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lvl1pPr marR="0" indent="25400">
              <a:lnSpc>
                <a:spcPct val="100000"/>
              </a:lnSpc>
              <a:spcBef>
                <a:spcPts val="100"/>
              </a:spcBef>
              <a:defRPr sz="800" b="1" spc="0">
                <a:latin typeface="BwModelicaSS01-Black"/>
                <a:ea typeface="BwModelicaSS01-Black"/>
                <a:cs typeface="BwModelicaSS01-Black"/>
                <a:sym typeface="BwModelicaSS01-Black"/>
              </a:defRPr>
            </a:lvl1pPr>
          </a:lstStyle>
          <a:p>
            <a:endParaRPr sz="572" dirty="0"/>
          </a:p>
        </p:txBody>
      </p:sp>
      <p:sp>
        <p:nvSpPr>
          <p:cNvPr id="217" name="PENDANT"/>
          <p:cNvSpPr txBox="1"/>
          <p:nvPr/>
        </p:nvSpPr>
        <p:spPr>
          <a:xfrm>
            <a:off x="2713021" y="3261056"/>
            <a:ext cx="3573495" cy="241926"/>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lvl1pPr marR="0" indent="12700" algn="ctr">
              <a:lnSpc>
                <a:spcPct val="100000"/>
              </a:lnSpc>
              <a:defRPr sz="2200" spc="-4">
                <a:latin typeface="Bw Modelica Bold"/>
                <a:ea typeface="Bw Modelica Bold"/>
                <a:cs typeface="Bw Modelica Bold"/>
                <a:sym typeface="Bw Modelica Bold"/>
              </a:defRPr>
            </a:lvl1pPr>
          </a:lstStyle>
          <a:p>
            <a:r>
              <a:rPr lang="ur-IN" sz="1572"/>
              <a:t>دوران</a:t>
            </a:r>
          </a:p>
        </p:txBody>
      </p:sp>
      <p:sp>
        <p:nvSpPr>
          <p:cNvPr id="218" name="CRUE EN IDF…"/>
          <p:cNvSpPr txBox="1"/>
          <p:nvPr/>
        </p:nvSpPr>
        <p:spPr>
          <a:xfrm>
            <a:off x="1157282" y="1481906"/>
            <a:ext cx="6684974" cy="131997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chor="b">
            <a:spAutoFit/>
          </a:bodyPr>
          <a:lstStyle/>
          <a:p>
            <a:pPr indent="9077" algn="ctr">
              <a:defRPr sz="4000" spc="55">
                <a:latin typeface="Bw Modelica Black"/>
                <a:ea typeface="Bw Modelica Black"/>
                <a:cs typeface="Bw Modelica Black"/>
                <a:sym typeface="Bw Modelica Black"/>
              </a:defRPr>
            </a:pPr>
            <a:r>
              <a:rPr lang="en-GB" sz="2859" b="1">
                <a:solidFill>
                  <a:schemeClr val="tx2"/>
                </a:solidFill>
              </a:rPr>
              <a:t>Ile DEFRANCE</a:t>
            </a:r>
            <a:r>
              <a:rPr lang="ur-IN" sz="2859" b="1">
                <a:solidFill>
                  <a:schemeClr val="tx2"/>
                </a:solidFill>
              </a:rPr>
              <a:t> میں سیلاب</a:t>
            </a:r>
          </a:p>
          <a:p>
            <a:pPr indent="9077" algn="ctr">
              <a:defRPr sz="4000" spc="55">
                <a:latin typeface="Bw Modelica Black"/>
                <a:ea typeface="Bw Modelica Black"/>
                <a:cs typeface="Bw Modelica Black"/>
                <a:sym typeface="Bw Modelica Black"/>
              </a:defRPr>
            </a:pPr>
            <a:endParaRPr sz="2859" dirty="0"/>
          </a:p>
          <a:p>
            <a:pPr indent="9077" algn="ctr">
              <a:defRPr sz="4000" spc="55">
                <a:solidFill>
                  <a:schemeClr val="accent3"/>
                </a:solidFill>
                <a:latin typeface="Bw Modelica Black"/>
                <a:ea typeface="Bw Modelica Black"/>
                <a:cs typeface="Bw Modelica Black"/>
                <a:sym typeface="Bw Modelica Black"/>
              </a:defRPr>
            </a:pPr>
            <a:r>
              <a:rPr lang="ur-IN" sz="2859">
                <a:solidFill>
                  <a:schemeClr val="accent6"/>
                </a:solidFill>
              </a:rPr>
              <a:t> منظرنامہ 1: پیلا الرٹ</a:t>
            </a:r>
          </a:p>
        </p:txBody>
      </p:sp>
    </p:spTree>
    <p:extLst>
      <p:ext uri="{BB962C8B-B14F-4D97-AF65-F5344CB8AC3E}">
        <p14:creationId xmlns:p14="http://schemas.microsoft.com/office/powerpoint/2010/main" val="365339311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 name="HABITANTS ET ENTREPRISES &gt; POST 1"/>
          <p:cNvSpPr txBox="1">
            <a:spLocks noGrp="1"/>
          </p:cNvSpPr>
          <p:nvPr>
            <p:ph type="title" idx="4294967295"/>
          </p:nvPr>
        </p:nvSpPr>
        <p:spPr>
          <a:xfrm>
            <a:off x="926894" y="347044"/>
            <a:ext cx="5605538"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اور کاروبار &gt; پوسٹ 1</a:t>
            </a:r>
          </a:p>
        </p:txBody>
      </p:sp>
      <p:sp>
        <p:nvSpPr>
          <p:cNvPr id="223" name="POST facebook :…"/>
          <p:cNvSpPr txBox="1"/>
          <p:nvPr/>
        </p:nvSpPr>
        <p:spPr>
          <a:xfrm>
            <a:off x="937330" y="1193674"/>
            <a:ext cx="4301376" cy="3013327"/>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r>
              <a:rPr lang="ur-IN" sz="836"/>
              <a:t>فیس بک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a:t>
            </a:r>
            <a:r>
              <a:rPr lang="en-GB" sz="836"/>
              <a:t>XXX</a:t>
            </a:r>
            <a:r>
              <a:rPr lang="ur-IN" sz="836"/>
              <a:t> سیلاب] پیدلیا کار سے، کبھی سیلاب زدہ گلی میں نہ جائیں۔ پانی مہلک پھندوں کو چھپا سکتا ہے! #</a:t>
            </a:r>
            <a:r>
              <a:rPr lang="en-GB" sz="836"/>
              <a:t>episeine #prevention #flood</a:t>
            </a:r>
          </a:p>
          <a:p>
            <a:pPr>
              <a:defRPr sz="1170" spc="0">
                <a:solidFill>
                  <a:srgbClr val="000000"/>
                </a:solidFill>
                <a:latin typeface="Arial"/>
                <a:ea typeface="Arial"/>
                <a:cs typeface="Arial"/>
                <a:sym typeface="Arial"/>
              </a:defRPr>
            </a:pPr>
            <a:endParaRPr lang="en-US" sz="836" dirty="0"/>
          </a:p>
          <a:p>
            <a:pPr>
              <a:defRPr sz="1170" spc="0">
                <a:solidFill>
                  <a:srgbClr val="000000"/>
                </a:solidFill>
                <a:latin typeface="Arial"/>
                <a:ea typeface="Arial"/>
                <a:cs typeface="Arial"/>
                <a:sym typeface="Arial"/>
              </a:defRPr>
            </a:pP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endParaRPr sz="836" dirty="0"/>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r>
              <a:rPr lang="ur-IN" sz="836"/>
              <a:t> </a:t>
            </a:r>
          </a:p>
          <a:p>
            <a:pPr>
              <a:defRPr sz="1170" spc="0">
                <a:solidFill>
                  <a:srgbClr val="000000"/>
                </a:solidFill>
                <a:latin typeface="Arial"/>
                <a:ea typeface="Arial"/>
                <a:cs typeface="Arial"/>
                <a:sym typeface="Arial"/>
              </a:defRPr>
            </a:pPr>
            <a:endParaRPr lang="fr-FR" sz="836" dirty="0"/>
          </a:p>
          <a:p>
            <a:pPr>
              <a:defRPr sz="1170" spc="0">
                <a:solidFill>
                  <a:srgbClr val="000000"/>
                </a:solidFill>
                <a:latin typeface="Arial"/>
                <a:ea typeface="Arial"/>
                <a:cs typeface="Arial"/>
                <a:sym typeface="Arial"/>
              </a:defRPr>
            </a:pPr>
            <a:r>
              <a:rPr lang="ur-IN" sz="836" b="1"/>
              <a:t> </a:t>
            </a:r>
            <a:r>
              <a:rPr lang="en-GB" sz="836" b="1"/>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پیدلیا کار سے، کبھی سیلاب زدہ گلی میں نہ جائیں۔ پانی آلودہ ہو سکتا ہے، آپ کرنٹ سے بہہ سکتے ہیںیا کسی چھپے ہوئے سوراخ میں گر سکتے ہیں۔ #</a:t>
            </a:r>
            <a:r>
              <a:rPr lang="en-GB" sz="836"/>
              <a:t>episeine #prevention #flood</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a:p>
            <a:pPr>
              <a:defRPr sz="1170" b="1" spc="0">
                <a:solidFill>
                  <a:schemeClr val="accent5"/>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a:t>
            </a:r>
            <a:r>
              <a:rPr lang="ur-IN" sz="836"/>
              <a:t> </a:t>
            </a:r>
            <a:r>
              <a:rPr lang="en-GB" sz="836"/>
              <a:t>Linkedin</a:t>
            </a:r>
            <a:r>
              <a:rPr lang="ur-IN" sz="836"/>
              <a:t> پوسٹ:</a:t>
            </a:r>
          </a:p>
          <a:p>
            <a:pPr>
              <a:defRPr sz="1170" spc="0">
                <a:solidFill>
                  <a:srgbClr val="000000"/>
                </a:solidFill>
                <a:latin typeface="Arial"/>
                <a:ea typeface="Arial"/>
                <a:cs typeface="Arial"/>
                <a:sym typeface="Arial"/>
              </a:defRPr>
            </a:pPr>
            <a:r>
              <a:rPr lang="ur-IN" sz="836"/>
              <a:t> پیدلیا کار سے، کبھی سیلاب زدہ گلی میں نہ جائیں۔ پانی آلودہ ہو سکتا ہے، آپ کرنٹ سے بہہ سکتے ہیںیا کسی چھپے ہوئے سوراخ میں گر سکتے ہیں۔ #</a:t>
            </a:r>
            <a:r>
              <a:rPr lang="en-GB" sz="836"/>
              <a:t>episeine #prevention #flood</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224" name="Capture d’écran 2019-07-19 à 16.47.41.png" descr="Capture d’écran 2019-07-19 à 16.47.41.png"/>
          <p:cNvPicPr>
            <a:picLocks noChangeAspect="1"/>
          </p:cNvPicPr>
          <p:nvPr/>
        </p:nvPicPr>
        <p:blipFill>
          <a:blip r:embed="rId2"/>
          <a:stretch>
            <a:fillRect/>
          </a:stretch>
        </p:blipFill>
        <p:spPr>
          <a:xfrm>
            <a:off x="5588237" y="1979601"/>
            <a:ext cx="2587637" cy="1793008"/>
          </a:xfrm>
          <a:prstGeom prst="rect">
            <a:avLst/>
          </a:prstGeom>
          <a:ln w="3175">
            <a:miter lim="400000"/>
          </a:ln>
        </p:spPr>
      </p:pic>
    </p:spTree>
    <p:extLst>
      <p:ext uri="{BB962C8B-B14F-4D97-AF65-F5344CB8AC3E}">
        <p14:creationId xmlns:p14="http://schemas.microsoft.com/office/powerpoint/2010/main" val="305687532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HABITANTS ET ENTREPRISES &gt; POST 1 (alternative risques)"/>
          <p:cNvSpPr txBox="1">
            <a:spLocks noGrp="1"/>
          </p:cNvSpPr>
          <p:nvPr>
            <p:ph type="title" idx="4294967295"/>
          </p:nvPr>
        </p:nvSpPr>
        <p:spPr>
          <a:xfrm>
            <a:off x="926895" y="347044"/>
            <a:ext cx="6976882" cy="470722"/>
          </a:xfrm>
          <a:prstGeom prst="rect">
            <a:avLst/>
          </a:prstGeom>
        </p:spPr>
        <p:txBody>
          <a:bodyPr vert="horz" lIns="0" tIns="0" rIns="0" bIns="0" rtlCol="0" anchor="b">
            <a:noAutofit/>
          </a:bodyPr>
          <a:lstStyle>
            <a:lvl1pPr indent="12700" algn="r" defTabSz="914400">
              <a:defRPr sz="2000">
                <a:solidFill>
                  <a:srgbClr val="231F20"/>
                </a:solidFill>
                <a:latin typeface="Bw Modelica Black"/>
                <a:ea typeface="Bw Modelica Black"/>
                <a:cs typeface="Bw Modelica Black"/>
                <a:sym typeface="Bw Modelica Black"/>
              </a:defRPr>
            </a:lvl1pPr>
          </a:lstStyle>
          <a:p>
            <a:r>
              <a:rPr lang="ur-IN"/>
              <a:t>باشندے اور کاروبار &gt; پوسٹ 1 (خطرات کا متبادل)</a:t>
            </a:r>
          </a:p>
        </p:txBody>
      </p:sp>
      <p:sp>
        <p:nvSpPr>
          <p:cNvPr id="229" name="POST facebook :…"/>
          <p:cNvSpPr txBox="1"/>
          <p:nvPr/>
        </p:nvSpPr>
        <p:spPr>
          <a:xfrm>
            <a:off x="958144" y="1000737"/>
            <a:ext cx="4476294" cy="3399202"/>
          </a:xfrm>
          <a:prstGeom prst="rect">
            <a:avLst/>
          </a:prstGeom>
          <a:ln w="3175">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27211" tIns="27211" rIns="27211" bIns="27211" anchor="ctr">
            <a:spAutoFit/>
          </a:bodyPr>
          <a:lstStyle/>
          <a:p>
            <a:pPr>
              <a:defRPr sz="1170" b="1" spc="0">
                <a:solidFill>
                  <a:srgbClr val="000000"/>
                </a:solidFill>
                <a:latin typeface="Arial"/>
                <a:ea typeface="Arial"/>
                <a:cs typeface="Arial"/>
                <a:sym typeface="Arial"/>
              </a:defRPr>
            </a:pPr>
            <a:endParaRPr sz="836" dirty="0"/>
          </a:p>
          <a:p>
            <a:pPr>
              <a:defRPr sz="1170" b="1" spc="0">
                <a:solidFill>
                  <a:srgbClr val="000000"/>
                </a:solidFill>
                <a:latin typeface="Arial"/>
                <a:ea typeface="Arial"/>
                <a:cs typeface="Arial"/>
                <a:sym typeface="Arial"/>
              </a:defRPr>
            </a:pPr>
            <a:r>
              <a:rPr lang="ur-IN" sz="836"/>
              <a:t>فیس بک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 [</a:t>
            </a:r>
            <a:r>
              <a:rPr lang="en-GB" sz="836"/>
              <a:t>XXX</a:t>
            </a:r>
            <a:r>
              <a:rPr lang="ur-IN" sz="836"/>
              <a:t> سیلاب] # سیلاب کے دوران، پانی پھندوں کی تعداد میں اضافہ کرتا ہے۔ سیلاب زدہ گلی میں جا کر، آپ اپنے آپ کو بڑے خطرے میں ڈال رہے ہیں۔ #</a:t>
            </a:r>
            <a:r>
              <a:rPr lang="en-GB" sz="836"/>
              <a:t>episeine #prevention #flood</a:t>
            </a:r>
          </a:p>
          <a:p>
            <a:pPr>
              <a:defRPr sz="1170" spc="0">
                <a:solidFill>
                  <a:srgbClr val="000000"/>
                </a:solidFill>
                <a:latin typeface="Arial"/>
                <a:ea typeface="Arial"/>
                <a:cs typeface="Arial"/>
                <a:sym typeface="Arial"/>
              </a:defRPr>
            </a:pPr>
            <a:r>
              <a:rPr lang="en-GB" sz="836"/>
              <a:t> </a:t>
            </a:r>
            <a:r>
              <a:rPr lang="ur-IN" sz="836"/>
              <a:t>[لنک کا عنوان]</a:t>
            </a:r>
          </a:p>
          <a:p>
            <a:pPr>
              <a:defRPr sz="1170" spc="0">
                <a:solidFill>
                  <a:srgbClr val="000000"/>
                </a:solidFill>
                <a:latin typeface="Arial"/>
                <a:ea typeface="Arial"/>
                <a:cs typeface="Arial"/>
                <a:sym typeface="Arial"/>
              </a:defRPr>
            </a:pPr>
            <a:r>
              <a:rPr lang="ur-IN" sz="836"/>
              <a:t>ایپیسائن</a:t>
            </a:r>
          </a:p>
          <a:p>
            <a:pPr>
              <a:defRPr sz="1170" spc="0">
                <a:solidFill>
                  <a:srgbClr val="000000"/>
                </a:solidFill>
                <a:latin typeface="Arial"/>
                <a:ea typeface="Arial"/>
                <a:cs typeface="Arial"/>
                <a:sym typeface="Arial"/>
              </a:defRPr>
            </a:pPr>
            <a:r>
              <a:rPr lang="ur-IN" sz="836"/>
              <a:t>[لنک کی تفصیل]</a:t>
            </a:r>
          </a:p>
          <a:p>
            <a:pPr>
              <a:defRPr sz="1170" spc="0">
                <a:solidFill>
                  <a:srgbClr val="000000"/>
                </a:solidFill>
                <a:latin typeface="Arial"/>
                <a:ea typeface="Arial"/>
                <a:cs typeface="Arial"/>
                <a:sym typeface="Arial"/>
              </a:defRPr>
            </a:pPr>
            <a:r>
              <a:rPr lang="ur-IN" sz="836"/>
              <a:t>مزید جاننے کے لیے،یہاں کلک کریں۔</a:t>
            </a:r>
          </a:p>
          <a:p>
            <a:pPr>
              <a:defRPr sz="1170" spc="0">
                <a:solidFill>
                  <a:srgbClr val="000000"/>
                </a:solidFill>
                <a:latin typeface="Arial"/>
                <a:ea typeface="Arial"/>
                <a:cs typeface="Arial"/>
                <a:sym typeface="Arial"/>
              </a:defRPr>
            </a:pPr>
            <a:r>
              <a:rPr lang="ur-IN" sz="836"/>
              <a:t>[بٹن عنوان + لنک]</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r>
              <a:rPr lang="ur-IN" sz="836"/>
              <a:t> </a:t>
            </a:r>
          </a:p>
          <a:p>
            <a:pPr>
              <a:defRPr sz="1170"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ur-IN" sz="836"/>
              <a:t> </a:t>
            </a:r>
            <a:r>
              <a:rPr lang="en-GB" sz="836"/>
              <a:t>Twitter post :</a:t>
            </a:r>
          </a:p>
          <a:p>
            <a:pPr>
              <a:defRPr sz="1170" spc="0">
                <a:solidFill>
                  <a:srgbClr val="000000"/>
                </a:solidFill>
                <a:latin typeface="Arial"/>
                <a:ea typeface="Arial"/>
                <a:cs typeface="Arial"/>
                <a:sym typeface="Arial"/>
              </a:defRPr>
            </a:pPr>
            <a:r>
              <a:rPr lang="en-GB" sz="836"/>
              <a:t> </a:t>
            </a:r>
            <a:r>
              <a:rPr lang="ur-IN" sz="836"/>
              <a:t>[ٹویٹ کا متن]</a:t>
            </a:r>
          </a:p>
          <a:p>
            <a:pPr>
              <a:defRPr sz="1170" spc="0">
                <a:solidFill>
                  <a:srgbClr val="000000"/>
                </a:solidFill>
                <a:latin typeface="Arial"/>
                <a:ea typeface="Arial"/>
                <a:cs typeface="Arial"/>
                <a:sym typeface="Arial"/>
              </a:defRPr>
            </a:pPr>
            <a:r>
              <a:rPr lang="ur-IN" sz="836"/>
              <a:t>#سیلاب کے دوران، پانی پھندوں کی تعداد میں اضافہ کرتا ہے۔ سیلاب زدہ گلی میں جا کر، آپ اپنے آپ کو بڑے خطرے میں ڈالتے ہیں: کرنٹ سے بہہ جانا، آلودگی پھیلانے والے مادوں سے معاہدہ... #</a:t>
            </a:r>
            <a:r>
              <a:rPr lang="en-GB" sz="836"/>
              <a:t>episeine #prevention #flood</a:t>
            </a:r>
          </a:p>
          <a:p>
            <a:pPr>
              <a:defRPr sz="1170" spc="0">
                <a:solidFill>
                  <a:srgbClr val="000000"/>
                </a:solidFill>
                <a:latin typeface="Arial"/>
                <a:ea typeface="Arial"/>
                <a:cs typeface="Arial"/>
                <a:sym typeface="Arial"/>
              </a:defRPr>
            </a:pPr>
            <a:r>
              <a:rPr lang="en-GB" sz="836"/>
              <a:t> </a:t>
            </a:r>
            <a:r>
              <a:rPr lang="ur-IN" sz="836"/>
              <a:t>مزید معلومات: </a:t>
            </a:r>
            <a:r>
              <a:rPr lang="en-GB" sz="836"/>
              <a:t>www.episeine.fr/alerte-inondation-conseils</a:t>
            </a:r>
          </a:p>
          <a:p>
            <a:pPr>
              <a:defRPr sz="1170" b="1" spc="0">
                <a:solidFill>
                  <a:srgbClr val="000000"/>
                </a:solidFill>
                <a:latin typeface="Arial"/>
                <a:ea typeface="Arial"/>
                <a:cs typeface="Arial"/>
                <a:sym typeface="Arial"/>
              </a:defRPr>
            </a:pPr>
            <a:endParaRPr sz="836" dirty="0">
              <a:solidFill>
                <a:schemeClr val="accent5"/>
              </a:solidFill>
            </a:endParaRPr>
          </a:p>
          <a:p>
            <a:pPr>
              <a:defRPr sz="1170" b="1" spc="0">
                <a:solidFill>
                  <a:srgbClr val="000000"/>
                </a:solidFill>
                <a:latin typeface="Arial"/>
                <a:ea typeface="Arial"/>
                <a:cs typeface="Arial"/>
                <a:sym typeface="Arial"/>
              </a:defRPr>
            </a:pPr>
            <a:r>
              <a:rPr lang="en-GB" sz="836"/>
              <a:t> Linkedin</a:t>
            </a:r>
            <a:r>
              <a:rPr lang="ur-IN" sz="836"/>
              <a:t> پوسٹ:</a:t>
            </a:r>
          </a:p>
          <a:p>
            <a:pPr>
              <a:defRPr sz="1170" spc="0">
                <a:solidFill>
                  <a:srgbClr val="000000"/>
                </a:solidFill>
                <a:latin typeface="Arial"/>
                <a:ea typeface="Arial"/>
                <a:cs typeface="Arial"/>
                <a:sym typeface="Arial"/>
              </a:defRPr>
            </a:pPr>
            <a:r>
              <a:rPr lang="ur-IN" sz="836"/>
              <a:t> [متن]</a:t>
            </a:r>
          </a:p>
          <a:p>
            <a:pPr>
              <a:defRPr sz="1170" spc="0">
                <a:solidFill>
                  <a:srgbClr val="000000"/>
                </a:solidFill>
                <a:latin typeface="Arial"/>
                <a:ea typeface="Arial"/>
                <a:cs typeface="Arial"/>
                <a:sym typeface="Arial"/>
              </a:defRPr>
            </a:pPr>
            <a:r>
              <a:rPr lang="ur-IN" sz="836"/>
              <a:t>#سیلاب کے دوران، پانی پھندوں کی تعداد میں اضافہ کرتا ہے۔ سیلاب زدہ علاقے میں جا کر، آپ خود کو بڑے خطرے میں ڈالتے ہیں: کرنٹ سے بہہ جانا، آلودگی پھیلانے والے مادوں سے رابطہ وغیرہ۔ # ایپیسائن # روک تھام # سیلاب</a:t>
            </a:r>
          </a:p>
          <a:p>
            <a:pPr>
              <a:defRPr sz="1170" spc="0">
                <a:solidFill>
                  <a:srgbClr val="000000"/>
                </a:solidFill>
                <a:latin typeface="Arial"/>
                <a:ea typeface="Arial"/>
                <a:cs typeface="Arial"/>
                <a:sym typeface="Arial"/>
              </a:defRPr>
            </a:pPr>
            <a:r>
              <a:rPr lang="ur-IN" sz="836"/>
              <a:t> [لنک کا عنوان]</a:t>
            </a:r>
          </a:p>
          <a:p>
            <a:pPr>
              <a:defRPr sz="1170" spc="0">
                <a:solidFill>
                  <a:srgbClr val="000000"/>
                </a:solidFill>
                <a:latin typeface="Arial"/>
                <a:ea typeface="Arial"/>
                <a:cs typeface="Arial"/>
                <a:sym typeface="Arial"/>
              </a:defRPr>
            </a:pPr>
            <a:r>
              <a:rPr lang="ur-IN" sz="836"/>
              <a:t>مزید معلومات: </a:t>
            </a:r>
            <a:r>
              <a:rPr lang="en-GB" sz="836"/>
              <a:t>www.episeine.fr/alerte-inondation-conseils</a:t>
            </a:r>
          </a:p>
        </p:txBody>
      </p:sp>
      <p:pic>
        <p:nvPicPr>
          <p:cNvPr id="230" name="Capture d’écran 2019-07-19 à 16.47.41.png" descr="Capture d’écran 2019-07-19 à 16.47.41.png"/>
          <p:cNvPicPr>
            <a:picLocks noChangeAspect="1"/>
          </p:cNvPicPr>
          <p:nvPr/>
        </p:nvPicPr>
        <p:blipFill>
          <a:blip r:embed="rId2"/>
          <a:stretch>
            <a:fillRect/>
          </a:stretch>
        </p:blipFill>
        <p:spPr>
          <a:xfrm>
            <a:off x="5614413" y="2031954"/>
            <a:ext cx="2587637" cy="1793008"/>
          </a:xfrm>
          <a:prstGeom prst="rect">
            <a:avLst/>
          </a:prstGeom>
          <a:ln w="3175">
            <a:miter lim="400000"/>
          </a:ln>
        </p:spPr>
      </p:pic>
    </p:spTree>
    <p:extLst>
      <p:ext uri="{BB962C8B-B14F-4D97-AF65-F5344CB8AC3E}">
        <p14:creationId xmlns:p14="http://schemas.microsoft.com/office/powerpoint/2010/main" val="2332158244"/>
      </p:ext>
    </p:extLst>
  </p:cSld>
  <p:clrMapOvr>
    <a:masterClrMapping/>
  </p:clrMapOvr>
  <p:transition spd="med"/>
</p:sld>
</file>

<file path=ppt/theme/theme1.xml><?xml version="1.0" encoding="utf-8"?>
<a:theme xmlns:a="http://schemas.openxmlformats.org/drawingml/2006/main" name="EPI Seine">
  <a:themeElements>
    <a:clrScheme name="EPISEINE_Couleurs">
      <a:dk1>
        <a:sysClr val="windowText" lastClr="000000"/>
      </a:dk1>
      <a:lt1>
        <a:sysClr val="window" lastClr="FFFFFF"/>
      </a:lt1>
      <a:dk2>
        <a:srgbClr val="0FA9AE"/>
      </a:dk2>
      <a:lt2>
        <a:srgbClr val="E7E6E6"/>
      </a:lt2>
      <a:accent1>
        <a:srgbClr val="0FA9AE"/>
      </a:accent1>
      <a:accent2>
        <a:srgbClr val="E1523D"/>
      </a:accent2>
      <a:accent3>
        <a:srgbClr val="FFA552"/>
      </a:accent3>
      <a:accent4>
        <a:srgbClr val="84C88B"/>
      </a:accent4>
      <a:accent5>
        <a:srgbClr val="DFBB94"/>
      </a:accent5>
      <a:accent6>
        <a:srgbClr val="FFE52C"/>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lIns="36000" tIns="0" rIns="36000" bIns="0" rtlCol="0">
        <a:spAutoFit/>
      </a:bodyPr>
      <a:lstStyle>
        <a:defPPr>
          <a:defRPr sz="1200" dirty="0" smtClean="0"/>
        </a:defPPr>
      </a:lstStyle>
    </a:txDef>
  </a:objectDefaults>
  <a:extraClrSchemeLst/>
  <a:extLst>
    <a:ext uri="{05A4C25C-085E-4340-85A3-A5531E510DB2}">
      <thm15:themeFamily xmlns:thm15="http://schemas.microsoft.com/office/thememl/2012/main" name="EPISEINE Modèle institutionnel v1.potx" id="{973CCAF9-76C4-47AA-BB35-74FA282115B4}" vid="{C86C1869-DB8A-43B8-96DB-411413CB334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EPISEINE Modèle PPT</Template>
  <TotalTime>1119</TotalTime>
  <Words>5303</Words>
  <Application>Microsoft Office PowerPoint</Application>
  <PresentationFormat>Custom</PresentationFormat>
  <Paragraphs>589</Paragraphs>
  <Slides>35</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35</vt:i4>
      </vt:variant>
    </vt:vector>
  </HeadingPairs>
  <TitlesOfParts>
    <vt:vector size="44" baseType="lpstr">
      <vt:lpstr>Gill Sans</vt:lpstr>
      <vt:lpstr>Aptos</vt:lpstr>
      <vt:lpstr>Arial</vt:lpstr>
      <vt:lpstr>Arial Narrow</vt:lpstr>
      <vt:lpstr>Barlow Semi Condensed</vt:lpstr>
      <vt:lpstr>Calibri</vt:lpstr>
      <vt:lpstr>Symbol</vt:lpstr>
      <vt:lpstr>Wingdings 3</vt:lpstr>
      <vt:lpstr>EPI Seine</vt:lpstr>
      <vt:lpstr>سیلاب کی صورت میں مواصلات کے سوشل نیٹ ورک کے لئے پوسٹ</vt:lpstr>
      <vt:lpstr>PowerPoint Presentation</vt:lpstr>
      <vt:lpstr>باشندے &gt; پوسٹ 1</vt:lpstr>
      <vt:lpstr>مکنوں &gt;میں پوسٹ 1 (متبادل)</vt:lpstr>
      <vt:lpstr>کاروبار &gt; پوسٹ 1</vt:lpstr>
      <vt:lpstr>انٹرپرائزز &gt; پوسٹ 1 (متبادل کٹوتیاں)</vt:lpstr>
      <vt:lpstr>PowerPoint Presentation</vt:lpstr>
      <vt:lpstr>باشندے اور کاروبار &gt; پوسٹ 1</vt:lpstr>
      <vt:lpstr>باشندے اور کاروبار &gt; پوسٹ 1 (خطرات کا متبادل)</vt:lpstr>
      <vt:lpstr>باشندے اور کاروبار &gt; پوسٹ 2</vt:lpstr>
      <vt:lpstr>باشندے اور کاروبار &gt; پوسٹ 2 (متبادل: پبلک ٹرانسپورٹ میں احتیاطی کٹوتیاں)</vt:lpstr>
      <vt:lpstr>PowerPoint Presentation</vt:lpstr>
      <vt:lpstr> باشندے &gt; پوسٹ 1</vt:lpstr>
      <vt:lpstr>کاروبار &gt; پوسٹ 1</vt:lpstr>
      <vt:lpstr>PowerPoint Presentation</vt:lpstr>
      <vt:lpstr>باشندے &gt; پوسٹ 1</vt:lpstr>
      <vt:lpstr>باشندے &gt; پوسٹ 2</vt:lpstr>
      <vt:lpstr>باشندے &gt; پوسٹ 2 (متبادل: احتیاطی کٹوتی۔ پبلک ٹرانسپورٹ میں]</vt:lpstr>
      <vt:lpstr>کاروبار &gt; پوسٹ 1</vt:lpstr>
      <vt:lpstr> باشندے اور کاروبار &gt; پوسٹ 3</vt:lpstr>
      <vt:lpstr>باشندے اور کاروبار &gt; پوسٹ 3 (متبادل جعلی نیوز)</vt:lpstr>
      <vt:lpstr>باشندے &gt; پوسٹ 3</vt:lpstr>
      <vt:lpstr>PowerPoint Presentation</vt:lpstr>
      <vt:lpstr> باشندے اور کاروبار &gt; پوسٹ 1</vt:lpstr>
      <vt:lpstr>باشندے اور کاروبار &gt; پوسٹ 2</vt:lpstr>
      <vt:lpstr>رہائشی اور کاروبار &gt; پوسٹ 2 (صفائی پانی کا متبادل)</vt:lpstr>
      <vt:lpstr> کاروبار &gt; پوسٹ 3</vt:lpstr>
      <vt:lpstr>PowerPoint Presentation</vt:lpstr>
      <vt:lpstr> باشندے اور کاروبار &gt; پوسٹ 1</vt:lpstr>
      <vt:lpstr>باشندے &gt; پوسٹ 2</vt:lpstr>
      <vt:lpstr>کاروبار &gt; پوسٹ 2</vt:lpstr>
      <vt:lpstr>PowerPoint Presentation</vt:lpstr>
      <vt:lpstr> باشندے &gt; پوسٹ 1</vt:lpstr>
      <vt:lpstr>کاروبار &gt; پوسٹ 1</vt:lpstr>
      <vt:lpstr> کیا آپ اگلے سیلاب کے لیے تیار ہوں گے؟</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POSTS RÉSEAUX SOCIAUX COMMUNICATION EN CAS DE CRUE</dc:title>
  <dc:creator>Marion Cauvin</dc:creator>
  <cp:lastModifiedBy>CUSIN, Blanche</cp:lastModifiedBy>
  <cp:revision>62</cp:revision>
  <dcterms:created xsi:type="dcterms:W3CDTF">2019-09-02T07:22:32Z</dcterms:created>
  <dcterms:modified xsi:type="dcterms:W3CDTF">2024-09-12T10:01:34Z</dcterms:modified>
</cp:coreProperties>
</file>