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7"/>
  </p:notesMasterIdLst>
  <p:sldIdLst>
    <p:sldId id="300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1" r:id="rId36"/>
  </p:sldIdLst>
  <p:sldSz cx="8999538" cy="5400675"/>
  <p:notesSz cx="6858000" cy="9144000"/>
  <p:defaultTextStyle>
    <a:defPPr>
      <a:defRPr lang="fr-FR"/>
    </a:defPPr>
    <a:lvl1pPr marL="0" algn="l" defTabSz="691195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1pPr>
    <a:lvl2pPr marL="345597" algn="l" defTabSz="691195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2pPr>
    <a:lvl3pPr marL="691195" algn="l" defTabSz="691195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3pPr>
    <a:lvl4pPr marL="1036792" algn="l" defTabSz="691195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4pPr>
    <a:lvl5pPr marL="1382390" algn="l" defTabSz="691195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5pPr>
    <a:lvl6pPr marL="1727987" algn="l" defTabSz="691195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6pPr>
    <a:lvl7pPr marL="2073585" algn="l" defTabSz="691195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7pPr>
    <a:lvl8pPr marL="2419182" algn="l" defTabSz="691195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8pPr>
    <a:lvl9pPr marL="2764780" algn="l" defTabSz="691195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1" userDrawn="1">
          <p15:clr>
            <a:srgbClr val="A4A3A4"/>
          </p15:clr>
        </p15:guide>
        <p15:guide id="2" pos="283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ller Lyna" initials="ML" lastIdx="2" clrIdx="0">
    <p:extLst>
      <p:ext uri="{19B8F6BF-5375-455C-9EA6-DF929625EA0E}">
        <p15:presenceInfo xmlns:p15="http://schemas.microsoft.com/office/powerpoint/2012/main" userId="S-1-5-21-1492809524-2292636046-2875315152-112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583D"/>
    <a:srgbClr val="E7F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87" autoAdjust="0"/>
    <p:restoredTop sz="95394" autoAdjust="0"/>
  </p:normalViewPr>
  <p:slideViewPr>
    <p:cSldViewPr snapToObjects="1" showGuides="1">
      <p:cViewPr varScale="1">
        <p:scale>
          <a:sx n="138" d="100"/>
          <a:sy n="138" d="100"/>
        </p:scale>
        <p:origin x="138" y="162"/>
      </p:cViewPr>
      <p:guideLst>
        <p:guide orient="horz" pos="1701"/>
        <p:guide pos="28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5DF9F-742D-4A22-BD16-7E6B814979E9}" type="datetimeFigureOut">
              <a:rPr lang="en-US" smtClean="0"/>
              <a:t>2024-09-12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1143000"/>
            <a:ext cx="5143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51160-6AC2-4000-B6AE-0D6AF111C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08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4B94A-0D91-47EE-8967-C4766D6B4B96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1726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728229"/>
            <a:ext cx="8999538" cy="3672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88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36000" y="2466895"/>
            <a:ext cx="6120000" cy="1512000"/>
          </a:xfrm>
        </p:spPr>
        <p:txBody>
          <a:bodyPr anchor="b">
            <a:noAutofit/>
          </a:bodyPr>
          <a:lstStyle>
            <a:lvl1pPr algn="l">
              <a:defRPr sz="28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936000" y="3977895"/>
            <a:ext cx="6120000" cy="400110"/>
          </a:xfrm>
        </p:spPr>
        <p:txBody>
          <a:bodyPr wrap="square" anchor="t">
            <a:spAutoFit/>
          </a:bodyPr>
          <a:lstStyle>
            <a:lvl1pPr marL="0" indent="0" algn="l">
              <a:buNone/>
              <a:defRPr sz="2600" cap="all" baseline="0">
                <a:solidFill>
                  <a:schemeClr val="bg1"/>
                </a:solidFill>
              </a:defRPr>
            </a:lvl1pPr>
            <a:lvl2pPr marL="253121" indent="0" algn="ctr">
              <a:buNone/>
              <a:defRPr sz="1107"/>
            </a:lvl2pPr>
            <a:lvl3pPr marL="506241" indent="0" algn="ctr">
              <a:buNone/>
              <a:defRPr sz="997"/>
            </a:lvl3pPr>
            <a:lvl4pPr marL="759361" indent="0" algn="ctr">
              <a:buNone/>
              <a:defRPr sz="886"/>
            </a:lvl4pPr>
            <a:lvl5pPr marL="1012482" indent="0" algn="ctr">
              <a:buNone/>
              <a:defRPr sz="886"/>
            </a:lvl5pPr>
            <a:lvl6pPr marL="1265603" indent="0" algn="ctr">
              <a:buNone/>
              <a:defRPr sz="886"/>
            </a:lvl6pPr>
            <a:lvl7pPr marL="1518724" indent="0" algn="ctr">
              <a:buNone/>
              <a:defRPr sz="886"/>
            </a:lvl7pPr>
            <a:lvl8pPr marL="1771844" indent="0" algn="ctr">
              <a:buNone/>
              <a:defRPr sz="886"/>
            </a:lvl8pPr>
            <a:lvl9pPr marL="2024965" indent="0" algn="ctr">
              <a:buNone/>
              <a:defRPr sz="886"/>
            </a:lvl9pPr>
          </a:lstStyle>
          <a:p>
            <a:r>
              <a:rPr lang="fr-FR" dirty="0"/>
              <a:t>SOUS-TITRE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4" t="18667" r="23544" b="18667"/>
          <a:stretch/>
        </p:blipFill>
        <p:spPr>
          <a:xfrm>
            <a:off x="6588001" y="782248"/>
            <a:ext cx="1440000" cy="2183224"/>
          </a:xfrm>
          <a:prstGeom prst="rect">
            <a:avLst/>
          </a:prstGeom>
        </p:spPr>
      </p:pic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936000" y="4646704"/>
            <a:ext cx="6120000" cy="540000"/>
          </a:xfrm>
        </p:spPr>
        <p:txBody>
          <a:bodyPr>
            <a:noAutofit/>
          </a:bodyPr>
          <a:lstStyle>
            <a:lvl1pPr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19608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ô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3"/>
            <a:ext cx="8999538" cy="42125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88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5" t="15863" r="19191" b="15128"/>
          <a:stretch/>
        </p:blipFill>
        <p:spPr>
          <a:xfrm>
            <a:off x="1907481" y="3708449"/>
            <a:ext cx="1156952" cy="1497232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>
          <a:xfrm>
            <a:off x="1979769" y="332782"/>
            <a:ext cx="5040000" cy="2016000"/>
          </a:xfrm>
        </p:spPr>
        <p:txBody>
          <a:bodyPr anchor="b"/>
          <a:lstStyle>
            <a:lvl1pPr algn="ctr">
              <a:defRPr sz="3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SEREZ-vous prêt pour la prochaine inondation ?</a:t>
            </a:r>
          </a:p>
        </p:txBody>
      </p:sp>
      <p:grpSp>
        <p:nvGrpSpPr>
          <p:cNvPr id="5" name="Groupe 4"/>
          <p:cNvGrpSpPr/>
          <p:nvPr userDrawn="1"/>
        </p:nvGrpSpPr>
        <p:grpSpPr>
          <a:xfrm>
            <a:off x="8741039" y="4276605"/>
            <a:ext cx="99000" cy="1080112"/>
            <a:chOff x="8596315" y="4284521"/>
            <a:chExt cx="99000" cy="1080112"/>
          </a:xfrm>
        </p:grpSpPr>
        <p:sp>
          <p:nvSpPr>
            <p:cNvPr id="3" name="ZoneTexte 2"/>
            <p:cNvSpPr txBox="1"/>
            <p:nvPr userDrawn="1"/>
          </p:nvSpPr>
          <p:spPr>
            <a:xfrm rot="16200000">
              <a:off x="8141815" y="4829855"/>
              <a:ext cx="1008000" cy="61555"/>
            </a:xfrm>
            <a:prstGeom prst="rect">
              <a:avLst/>
            </a:prstGeom>
            <a:noFill/>
          </p:spPr>
          <p:txBody>
            <a:bodyPr wrap="none" lIns="36000" tIns="0" rIns="36000" bIns="0" rtlCol="0" anchor="ctr">
              <a:spAutoFit/>
            </a:bodyPr>
            <a:lstStyle/>
            <a:p>
              <a:r>
                <a:rPr lang="fr-FR" sz="400" dirty="0"/>
                <a:t>Conception : agence Bastille - licence ouverte </a:t>
              </a:r>
            </a:p>
          </p:txBody>
        </p:sp>
        <p:pic>
          <p:nvPicPr>
            <p:cNvPr id="8" name="Image 7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82" t="17647" r="64941" b="17647"/>
            <a:stretch/>
          </p:blipFill>
          <p:spPr>
            <a:xfrm rot="16200000">
              <a:off x="8609815" y="4271021"/>
              <a:ext cx="72000" cy="99000"/>
            </a:xfrm>
            <a:prstGeom prst="rect">
              <a:avLst/>
            </a:prstGeom>
          </p:spPr>
        </p:pic>
      </p:grpSp>
      <p:sp>
        <p:nvSpPr>
          <p:cNvPr id="6" name="ZoneTexte 5"/>
          <p:cNvSpPr txBox="1"/>
          <p:nvPr userDrawn="1"/>
        </p:nvSpPr>
        <p:spPr>
          <a:xfrm>
            <a:off x="3763707" y="2711080"/>
            <a:ext cx="1472125" cy="169277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1100" dirty="0">
                <a:solidFill>
                  <a:schemeClr val="bg1"/>
                </a:solidFill>
              </a:rPr>
              <a:t>Retrouvez EPISEINE sur</a:t>
            </a:r>
            <a:r>
              <a:rPr lang="fr-FR" sz="1100" baseline="0" dirty="0">
                <a:solidFill>
                  <a:schemeClr val="bg1"/>
                </a:solidFill>
              </a:rPr>
              <a:t> :</a:t>
            </a:r>
            <a:endParaRPr lang="fr-FR" sz="1100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641" y="2980082"/>
            <a:ext cx="1201459" cy="27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792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4501512" y="4924865"/>
            <a:ext cx="158380" cy="136114"/>
          </a:xfrm>
          <a:prstGeom prst="rect">
            <a:avLst/>
          </a:prstGeom>
        </p:spPr>
        <p:txBody>
          <a:bodyPr lIns="38073" tIns="38073" rIns="38073" bIns="38073" anchor="t"/>
          <a:lstStyle>
            <a:lvl1pPr marR="3631" algn="l" defTabSz="326761">
              <a:lnSpc>
                <a:spcPct val="111099"/>
              </a:lnSpc>
              <a:defRPr sz="572" spc="-6">
                <a:solidFill>
                  <a:srgbClr val="231F2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60210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verture illustr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36000" y="2988369"/>
            <a:ext cx="5415588" cy="990526"/>
          </a:xfrm>
        </p:spPr>
        <p:txBody>
          <a:bodyPr anchor="b">
            <a:noAutofit/>
          </a:bodyPr>
          <a:lstStyle>
            <a:lvl1pPr algn="l">
              <a:defRPr sz="2800" b="1" cap="all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936000" y="3977895"/>
            <a:ext cx="5415588" cy="400110"/>
          </a:xfrm>
        </p:spPr>
        <p:txBody>
          <a:bodyPr wrap="square" anchor="t">
            <a:spAutoFit/>
          </a:bodyPr>
          <a:lstStyle>
            <a:lvl1pPr marL="0" indent="0" algn="l">
              <a:buNone/>
              <a:defRPr sz="2600" cap="all" baseline="0">
                <a:solidFill>
                  <a:schemeClr val="tx1"/>
                </a:solidFill>
              </a:defRPr>
            </a:lvl1pPr>
            <a:lvl2pPr marL="253121" indent="0" algn="ctr">
              <a:buNone/>
              <a:defRPr sz="1107"/>
            </a:lvl2pPr>
            <a:lvl3pPr marL="506241" indent="0" algn="ctr">
              <a:buNone/>
              <a:defRPr sz="997"/>
            </a:lvl3pPr>
            <a:lvl4pPr marL="759361" indent="0" algn="ctr">
              <a:buNone/>
              <a:defRPr sz="886"/>
            </a:lvl4pPr>
            <a:lvl5pPr marL="1012482" indent="0" algn="ctr">
              <a:buNone/>
              <a:defRPr sz="886"/>
            </a:lvl5pPr>
            <a:lvl6pPr marL="1265603" indent="0" algn="ctr">
              <a:buNone/>
              <a:defRPr sz="886"/>
            </a:lvl6pPr>
            <a:lvl7pPr marL="1518724" indent="0" algn="ctr">
              <a:buNone/>
              <a:defRPr sz="886"/>
            </a:lvl7pPr>
            <a:lvl8pPr marL="1771844" indent="0" algn="ctr">
              <a:buNone/>
              <a:defRPr sz="886"/>
            </a:lvl8pPr>
            <a:lvl9pPr marL="2024965" indent="0" algn="ctr">
              <a:buNone/>
              <a:defRPr sz="886"/>
            </a:lvl9pPr>
          </a:lstStyle>
          <a:p>
            <a:r>
              <a:rPr lang="fr-FR" dirty="0"/>
              <a:t>SOUS-TITRE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936000" y="4646704"/>
            <a:ext cx="5415588" cy="540000"/>
          </a:xfrm>
        </p:spPr>
        <p:txBody>
          <a:bodyPr>
            <a:noAutofit/>
          </a:bodyPr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0000" cy="284435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4" t="18667" r="23544" b="18667"/>
          <a:stretch/>
        </p:blipFill>
        <p:spPr>
          <a:xfrm>
            <a:off x="6588001" y="1893974"/>
            <a:ext cx="1440000" cy="218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72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539750" y="613273"/>
            <a:ext cx="2807891" cy="609398"/>
          </a:xfrm>
        </p:spPr>
        <p:txBody>
          <a:bodyPr>
            <a:noAutofit/>
          </a:bodyPr>
          <a:lstStyle>
            <a:lvl1pPr>
              <a:defRPr sz="38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5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4500563" y="863600"/>
            <a:ext cx="3959225" cy="3997325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 b="1" cap="all" baseline="0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buFontTx/>
              <a:buNone/>
              <a:defRPr b="0"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NIVEAU 1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3770089" y="665527"/>
            <a:ext cx="585664" cy="468000"/>
          </a:xfrm>
        </p:spPr>
        <p:txBody>
          <a:bodyPr wrap="none" lIns="36000" rIns="0">
            <a:noAutofit/>
          </a:bodyPr>
          <a:lstStyle>
            <a:lvl1pPr marL="0" algn="r">
              <a:lnSpc>
                <a:spcPct val="100000"/>
              </a:lnSpc>
              <a:spcBef>
                <a:spcPts val="0"/>
              </a:spcBef>
              <a:buFontTx/>
              <a:buNone/>
              <a:defRPr sz="3600" b="1" cap="none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buFontTx/>
              <a:buNone/>
              <a:defRPr sz="1200" b="0"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buFontTx/>
              <a:buNone/>
              <a:defRPr sz="1200" b="0"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3890209" y="1177071"/>
            <a:ext cx="396000" cy="72000"/>
          </a:xfrm>
          <a:solidFill>
            <a:schemeClr val="accent6"/>
          </a:solidFill>
        </p:spPr>
        <p:txBody>
          <a:bodyPr lIns="0" rIns="0">
            <a:noAutofit/>
          </a:bodyPr>
          <a:lstStyle>
            <a:lvl1pPr marL="0">
              <a:lnSpc>
                <a:spcPct val="100000"/>
              </a:lnSpc>
              <a:spcBef>
                <a:spcPts val="0"/>
              </a:spcBef>
              <a:buFontTx/>
              <a:buNone/>
              <a:defRPr sz="400" b="0" cap="none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buFontTx/>
              <a:buNone/>
              <a:defRPr sz="800" b="0"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buFontTx/>
              <a:buNone/>
              <a:defRPr sz="800" b="0"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10434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9588" y="1548209"/>
            <a:ext cx="5580200" cy="2268253"/>
          </a:xfrm>
        </p:spPr>
        <p:txBody>
          <a:bodyPr anchor="ctr">
            <a:noAutofit/>
          </a:bodyPr>
          <a:lstStyle>
            <a:lvl1pPr algn="l">
              <a:lnSpc>
                <a:spcPct val="90000"/>
              </a:lnSpc>
              <a:defRPr sz="5000" b="1" cap="all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871477" y="1944253"/>
            <a:ext cx="864096" cy="1188000"/>
          </a:xfrm>
        </p:spPr>
        <p:txBody>
          <a:bodyPr wrap="none" lIns="0" tIns="0" rIns="0" bIns="0" anchor="t">
            <a:noAutofit/>
          </a:bodyPr>
          <a:lstStyle>
            <a:lvl1pPr marL="0" indent="0" algn="r">
              <a:lnSpc>
                <a:spcPct val="80000"/>
              </a:lnSpc>
              <a:buNone/>
              <a:defRPr sz="1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53121" indent="0">
              <a:buNone/>
              <a:defRPr sz="1107">
                <a:solidFill>
                  <a:schemeClr val="tx1">
                    <a:tint val="75000"/>
                  </a:schemeClr>
                </a:solidFill>
              </a:defRPr>
            </a:lvl2pPr>
            <a:lvl3pPr marL="506241" indent="0">
              <a:buNone/>
              <a:defRPr sz="997">
                <a:solidFill>
                  <a:schemeClr val="tx1">
                    <a:tint val="75000"/>
                  </a:schemeClr>
                </a:solidFill>
              </a:defRPr>
            </a:lvl3pPr>
            <a:lvl4pPr marL="759361" indent="0">
              <a:buNone/>
              <a:defRPr sz="886">
                <a:solidFill>
                  <a:schemeClr val="tx1">
                    <a:tint val="75000"/>
                  </a:schemeClr>
                </a:solidFill>
              </a:defRPr>
            </a:lvl4pPr>
            <a:lvl5pPr marL="1012482" indent="0">
              <a:buNone/>
              <a:defRPr sz="886">
                <a:solidFill>
                  <a:schemeClr val="tx1">
                    <a:tint val="75000"/>
                  </a:schemeClr>
                </a:solidFill>
              </a:defRPr>
            </a:lvl5pPr>
            <a:lvl6pPr marL="1265603" indent="0">
              <a:buNone/>
              <a:defRPr sz="886">
                <a:solidFill>
                  <a:schemeClr val="tx1">
                    <a:tint val="75000"/>
                  </a:schemeClr>
                </a:solidFill>
              </a:defRPr>
            </a:lvl6pPr>
            <a:lvl7pPr marL="1518724" indent="0">
              <a:buNone/>
              <a:defRPr sz="886">
                <a:solidFill>
                  <a:schemeClr val="tx1">
                    <a:tint val="75000"/>
                  </a:schemeClr>
                </a:solidFill>
              </a:defRPr>
            </a:lvl7pPr>
            <a:lvl8pPr marL="1771844" indent="0">
              <a:buNone/>
              <a:defRPr sz="886">
                <a:solidFill>
                  <a:schemeClr val="tx1">
                    <a:tint val="75000"/>
                  </a:schemeClr>
                </a:solidFill>
              </a:defRPr>
            </a:lvl8pPr>
            <a:lvl9pPr marL="2024965" indent="0">
              <a:buNone/>
              <a:defRPr sz="8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2033525" y="3150971"/>
            <a:ext cx="540000" cy="144000"/>
          </a:xfrm>
          <a:solidFill>
            <a:schemeClr val="accent6"/>
          </a:solidFill>
        </p:spPr>
        <p:txBody>
          <a:bodyPr lIns="0" rIns="0">
            <a:spAutoFit/>
          </a:bodyPr>
          <a:lstStyle>
            <a:lvl1pPr marL="0">
              <a:lnSpc>
                <a:spcPct val="100000"/>
              </a:lnSpc>
              <a:spcBef>
                <a:spcPts val="0"/>
              </a:spcBef>
              <a:buFontTx/>
              <a:buNone/>
              <a:defRPr sz="800" b="0" cap="none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buFontTx/>
              <a:buNone/>
              <a:defRPr sz="800" b="0"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buFontTx/>
              <a:buNone/>
              <a:defRPr sz="800" b="0"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5583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e illus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539750" y="1368425"/>
            <a:ext cx="3600000" cy="20880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>
          <a:xfrm>
            <a:off x="4283744" y="1368425"/>
            <a:ext cx="4176043" cy="20880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547721" y="278809"/>
            <a:ext cx="832901" cy="234038"/>
          </a:xfrm>
          <a:prstGeom prst="roundRect">
            <a:avLst>
              <a:gd name="adj" fmla="val 41951"/>
            </a:avLst>
          </a:prstGeom>
          <a:solidFill>
            <a:schemeClr val="accent6"/>
          </a:solidFill>
        </p:spPr>
        <p:txBody>
          <a:bodyPr wrap="none" lIns="36000" tIns="36000" rIns="36000" anchor="ctr">
            <a:spAutoFit/>
          </a:bodyPr>
          <a:lstStyle>
            <a:lvl1pPr marL="0">
              <a:lnSpc>
                <a:spcPts val="1100"/>
              </a:lnSpc>
              <a:buFontTx/>
              <a:buNone/>
              <a:defRPr sz="1400" cap="all" baseline="0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SURTITRE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719" y="280412"/>
            <a:ext cx="170487" cy="230832"/>
          </a:xfrm>
        </p:spPr>
        <p:txBody>
          <a:bodyPr wrap="none">
            <a:spAutoFit/>
          </a:bodyPr>
          <a:lstStyle>
            <a:lvl1pPr marL="0" algn="r">
              <a:lnSpc>
                <a:spcPct val="100000"/>
              </a:lnSpc>
              <a:buFontTx/>
              <a:buNone/>
              <a:defRPr sz="1500" b="1" cap="none">
                <a:solidFill>
                  <a:schemeClr val="bg1">
                    <a:lumMod val="65000"/>
                  </a:schemeClr>
                </a:solidFill>
              </a:defRPr>
            </a:lvl1pPr>
            <a:lvl2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564433"/>
            <a:ext cx="9000000" cy="1548172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5112675"/>
            <a:ext cx="8999538" cy="28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88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39329" y="5175909"/>
            <a:ext cx="290712" cy="153888"/>
          </a:xfrm>
          <a:prstGeom prst="rect">
            <a:avLst/>
          </a:prstGeom>
          <a:noFill/>
        </p:spPr>
        <p:txBody>
          <a:bodyPr wrap="none" lIns="36000" tIns="0" rIns="36000" bIns="0" rtlCol="0" anchor="ctr">
            <a:spAutoFit/>
          </a:bodyPr>
          <a:lstStyle/>
          <a:p>
            <a:pPr algn="l"/>
            <a:fld id="{F31F470A-E36C-4840-94A0-4C3E1E252F59}" type="slidenum">
              <a:rPr lang="fr-FR" sz="1000" b="1" smtClean="0">
                <a:solidFill>
                  <a:schemeClr val="bg1"/>
                </a:solidFill>
              </a:rPr>
              <a:pPr algn="l"/>
              <a:t>‹#›</a:t>
            </a:fld>
            <a:endParaRPr lang="fr-FR" sz="1000" b="1" dirty="0">
              <a:solidFill>
                <a:schemeClr val="bg1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4" t="18667" r="23544" b="18667"/>
          <a:stretch/>
        </p:blipFill>
        <p:spPr>
          <a:xfrm>
            <a:off x="8424242" y="4912963"/>
            <a:ext cx="308681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535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>
          <a:xfrm>
            <a:off x="4607781" y="1368425"/>
            <a:ext cx="3852006" cy="34925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547721" y="278809"/>
            <a:ext cx="832901" cy="234038"/>
          </a:xfrm>
          <a:prstGeom prst="roundRect">
            <a:avLst>
              <a:gd name="adj" fmla="val 41951"/>
            </a:avLst>
          </a:prstGeom>
          <a:solidFill>
            <a:schemeClr val="accent6"/>
          </a:solidFill>
        </p:spPr>
        <p:txBody>
          <a:bodyPr wrap="none" lIns="36000" tIns="36000" rIns="36000" anchor="ctr">
            <a:spAutoFit/>
          </a:bodyPr>
          <a:lstStyle>
            <a:lvl1pPr marL="0">
              <a:lnSpc>
                <a:spcPts val="1100"/>
              </a:lnSpc>
              <a:buFontTx/>
              <a:buNone/>
              <a:defRPr sz="1400" cap="all" baseline="0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SURTITRE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719" y="280412"/>
            <a:ext cx="170487" cy="230832"/>
          </a:xfrm>
        </p:spPr>
        <p:txBody>
          <a:bodyPr wrap="none">
            <a:spAutoFit/>
          </a:bodyPr>
          <a:lstStyle>
            <a:lvl1pPr marL="0" algn="r">
              <a:lnSpc>
                <a:spcPct val="100000"/>
              </a:lnSpc>
              <a:buFontTx/>
              <a:buNone/>
              <a:defRPr sz="1500" b="1" cap="none">
                <a:solidFill>
                  <a:schemeClr val="bg1">
                    <a:lumMod val="65000"/>
                  </a:schemeClr>
                </a:solidFill>
              </a:defRPr>
            </a:lvl1pPr>
            <a:lvl2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584042" y="1368425"/>
            <a:ext cx="3708000" cy="349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758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Chiffres cl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539750" y="1368425"/>
            <a:ext cx="2663875" cy="194398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>
          <a:xfrm>
            <a:off x="3563666" y="1368425"/>
            <a:ext cx="4896122" cy="34925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547721" y="278809"/>
            <a:ext cx="832901" cy="234038"/>
          </a:xfrm>
          <a:prstGeom prst="roundRect">
            <a:avLst>
              <a:gd name="adj" fmla="val 41951"/>
            </a:avLst>
          </a:prstGeom>
          <a:solidFill>
            <a:schemeClr val="accent6"/>
          </a:solidFill>
        </p:spPr>
        <p:txBody>
          <a:bodyPr wrap="none" lIns="36000" tIns="36000" rIns="36000" anchor="ctr">
            <a:spAutoFit/>
          </a:bodyPr>
          <a:lstStyle>
            <a:lvl1pPr marL="0">
              <a:lnSpc>
                <a:spcPts val="1100"/>
              </a:lnSpc>
              <a:buFontTx/>
              <a:buNone/>
              <a:defRPr sz="1400" cap="all" baseline="0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SURTITRE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719" y="280412"/>
            <a:ext cx="170487" cy="230832"/>
          </a:xfrm>
        </p:spPr>
        <p:txBody>
          <a:bodyPr wrap="none">
            <a:spAutoFit/>
          </a:bodyPr>
          <a:lstStyle>
            <a:lvl1pPr marL="0" algn="r">
              <a:lnSpc>
                <a:spcPct val="100000"/>
              </a:lnSpc>
              <a:buFontTx/>
              <a:buNone/>
              <a:defRPr sz="1500" b="1" cap="none">
                <a:solidFill>
                  <a:schemeClr val="bg1">
                    <a:lumMod val="65000"/>
                  </a:schemeClr>
                </a:solidFill>
              </a:defRPr>
            </a:lvl1pPr>
            <a:lvl2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575333" y="3446126"/>
            <a:ext cx="2628292" cy="1018407"/>
          </a:xfrm>
          <a:prstGeom prst="roundRect">
            <a:avLst>
              <a:gd name="adj" fmla="val 9698"/>
            </a:avLst>
          </a:prstGeom>
          <a:solidFill>
            <a:srgbClr val="E7F3F4"/>
          </a:solidFill>
        </p:spPr>
        <p:txBody>
          <a:bodyPr wrap="square" lIns="72000" tIns="72000" rIns="36000" bIns="72000" anchor="ctr">
            <a:spAutoFit/>
          </a:bodyPr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100" cap="all">
                <a:solidFill>
                  <a:schemeClr val="tx2"/>
                </a:solidFill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buFontTx/>
              <a:buNone/>
              <a:defRPr sz="3000" cap="all">
                <a:solidFill>
                  <a:schemeClr val="tx2"/>
                </a:solidFill>
              </a:defRPr>
            </a:lvl2pPr>
            <a:lvl3pPr marL="0">
              <a:lnSpc>
                <a:spcPct val="80000"/>
              </a:lnSpc>
              <a:spcBef>
                <a:spcPts val="0"/>
              </a:spcBef>
              <a:buFontTx/>
              <a:buNone/>
              <a:defRPr b="1" cap="all">
                <a:solidFill>
                  <a:schemeClr val="tx2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cap="all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cap="all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CHIFFRE</a:t>
            </a:r>
          </a:p>
          <a:p>
            <a:pPr lvl="2"/>
            <a:r>
              <a:rPr lang="fr-FR" dirty="0"/>
              <a:t>LÉGENDE</a:t>
            </a:r>
          </a:p>
        </p:txBody>
      </p:sp>
    </p:spTree>
    <p:extLst>
      <p:ext uri="{BB962C8B-B14F-4D97-AF65-F5344CB8AC3E}">
        <p14:creationId xmlns:p14="http://schemas.microsoft.com/office/powerpoint/2010/main" val="2266880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Pi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683346" y="3204032"/>
            <a:ext cx="2304256" cy="1656532"/>
          </a:xfrm>
        </p:spPr>
        <p:txBody>
          <a:bodyPr/>
          <a:lstStyle>
            <a:lvl1pPr algn="ctr">
              <a:spcAft>
                <a:spcPts val="1000"/>
              </a:spcAft>
              <a:defRPr/>
            </a:lvl1pPr>
            <a:lvl2pPr algn="ctr">
              <a:spcBef>
                <a:spcPts val="0"/>
              </a:spcBef>
              <a:defRPr b="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547721" y="278809"/>
            <a:ext cx="832901" cy="234038"/>
          </a:xfrm>
          <a:prstGeom prst="roundRect">
            <a:avLst>
              <a:gd name="adj" fmla="val 41951"/>
            </a:avLst>
          </a:prstGeom>
          <a:solidFill>
            <a:schemeClr val="accent6"/>
          </a:solidFill>
        </p:spPr>
        <p:txBody>
          <a:bodyPr wrap="none" lIns="36000" tIns="36000" rIns="36000" anchor="ctr">
            <a:spAutoFit/>
          </a:bodyPr>
          <a:lstStyle>
            <a:lvl1pPr marL="0">
              <a:lnSpc>
                <a:spcPts val="1100"/>
              </a:lnSpc>
              <a:buFontTx/>
              <a:buNone/>
              <a:defRPr sz="1400" cap="all" baseline="0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SURTITRE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719" y="280412"/>
            <a:ext cx="170487" cy="230832"/>
          </a:xfrm>
        </p:spPr>
        <p:txBody>
          <a:bodyPr wrap="none">
            <a:spAutoFit/>
          </a:bodyPr>
          <a:lstStyle>
            <a:lvl1pPr marL="0" algn="r">
              <a:lnSpc>
                <a:spcPct val="100000"/>
              </a:lnSpc>
              <a:buFontTx/>
              <a:buNone/>
              <a:defRPr sz="1500" b="1" cap="none">
                <a:solidFill>
                  <a:schemeClr val="bg1">
                    <a:lumMod val="65000"/>
                  </a:schemeClr>
                </a:solidFill>
              </a:defRPr>
            </a:lvl1pPr>
            <a:lvl2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5" name="Espace réservé pour une image  4"/>
          <p:cNvSpPr>
            <a:spLocks noGrp="1"/>
          </p:cNvSpPr>
          <p:nvPr>
            <p:ph type="pic" sz="quarter" idx="14"/>
          </p:nvPr>
        </p:nvSpPr>
        <p:spPr>
          <a:xfrm>
            <a:off x="1259411" y="2016261"/>
            <a:ext cx="1152127" cy="899864"/>
          </a:xfrm>
        </p:spPr>
        <p:txBody>
          <a:bodyPr anchor="ctr"/>
          <a:lstStyle>
            <a:lvl1pPr algn="ctr">
              <a:defRPr sz="800" cap="none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4" name="Espace réservé du texte 7"/>
          <p:cNvSpPr>
            <a:spLocks noGrp="1"/>
          </p:cNvSpPr>
          <p:nvPr>
            <p:ph type="body" sz="quarter" idx="15"/>
          </p:nvPr>
        </p:nvSpPr>
        <p:spPr>
          <a:xfrm>
            <a:off x="548417" y="1368424"/>
            <a:ext cx="7911371" cy="468000"/>
          </a:xfrm>
        </p:spPr>
        <p:txBody>
          <a:bodyPr/>
          <a:lstStyle>
            <a:lvl1pPr marL="0">
              <a:lnSpc>
                <a:spcPct val="100000"/>
              </a:lnSpc>
              <a:buFontTx/>
              <a:buNone/>
              <a:defRPr sz="1200" b="1" cap="none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buFontTx/>
              <a:buNone/>
              <a:defRPr b="0"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6" name="Espace réservé du texte 5"/>
          <p:cNvSpPr>
            <a:spLocks noGrp="1"/>
          </p:cNvSpPr>
          <p:nvPr>
            <p:ph type="body" sz="quarter" idx="16" hasCustomPrompt="1"/>
          </p:nvPr>
        </p:nvSpPr>
        <p:spPr>
          <a:xfrm>
            <a:off x="3356350" y="3204032"/>
            <a:ext cx="2304256" cy="1656532"/>
          </a:xfrm>
        </p:spPr>
        <p:txBody>
          <a:bodyPr/>
          <a:lstStyle>
            <a:lvl1pPr algn="ctr">
              <a:spcAft>
                <a:spcPts val="1000"/>
              </a:spcAft>
              <a:defRPr/>
            </a:lvl1pPr>
            <a:lvl2pPr algn="ctr">
              <a:spcBef>
                <a:spcPts val="0"/>
              </a:spcBef>
              <a:defRPr b="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7" name="Espace réservé pour une image  4"/>
          <p:cNvSpPr>
            <a:spLocks noGrp="1"/>
          </p:cNvSpPr>
          <p:nvPr>
            <p:ph type="pic" sz="quarter" idx="17"/>
          </p:nvPr>
        </p:nvSpPr>
        <p:spPr>
          <a:xfrm>
            <a:off x="3932415" y="2016261"/>
            <a:ext cx="1152127" cy="899864"/>
          </a:xfrm>
        </p:spPr>
        <p:txBody>
          <a:bodyPr anchor="ctr"/>
          <a:lstStyle>
            <a:lvl1pPr algn="ctr">
              <a:defRPr sz="800" cap="none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8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6029355" y="3204032"/>
            <a:ext cx="2304256" cy="1656532"/>
          </a:xfrm>
        </p:spPr>
        <p:txBody>
          <a:bodyPr/>
          <a:lstStyle>
            <a:lvl1pPr algn="ctr">
              <a:spcAft>
                <a:spcPts val="1000"/>
              </a:spcAft>
              <a:defRPr/>
            </a:lvl1pPr>
            <a:lvl2pPr algn="ctr">
              <a:spcBef>
                <a:spcPts val="0"/>
              </a:spcBef>
              <a:defRPr b="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9" name="Espace réservé pour une image  4"/>
          <p:cNvSpPr>
            <a:spLocks noGrp="1"/>
          </p:cNvSpPr>
          <p:nvPr>
            <p:ph type="pic" sz="quarter" idx="19"/>
          </p:nvPr>
        </p:nvSpPr>
        <p:spPr>
          <a:xfrm>
            <a:off x="6605420" y="2016261"/>
            <a:ext cx="1152127" cy="899864"/>
          </a:xfrm>
        </p:spPr>
        <p:txBody>
          <a:bodyPr anchor="ctr"/>
          <a:lstStyle>
            <a:lvl1pPr algn="ctr">
              <a:defRPr sz="800" cap="none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1455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547721" y="278809"/>
            <a:ext cx="832901" cy="234038"/>
          </a:xfrm>
          <a:prstGeom prst="roundRect">
            <a:avLst>
              <a:gd name="adj" fmla="val 41951"/>
            </a:avLst>
          </a:prstGeom>
          <a:solidFill>
            <a:schemeClr val="accent6"/>
          </a:solidFill>
        </p:spPr>
        <p:txBody>
          <a:bodyPr wrap="none" lIns="36000" tIns="36000" rIns="36000" anchor="ctr">
            <a:spAutoFit/>
          </a:bodyPr>
          <a:lstStyle>
            <a:lvl1pPr marL="0">
              <a:lnSpc>
                <a:spcPts val="1100"/>
              </a:lnSpc>
              <a:buFontTx/>
              <a:buNone/>
              <a:defRPr sz="1400" cap="all" baseline="0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SURTITRE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719" y="280412"/>
            <a:ext cx="170487" cy="230832"/>
          </a:xfrm>
        </p:spPr>
        <p:txBody>
          <a:bodyPr wrap="none">
            <a:spAutoFit/>
          </a:bodyPr>
          <a:lstStyle>
            <a:lvl1pPr marL="0" algn="r">
              <a:lnSpc>
                <a:spcPct val="100000"/>
              </a:lnSpc>
              <a:buFontTx/>
              <a:buNone/>
              <a:defRPr sz="1500" b="1" cap="none">
                <a:solidFill>
                  <a:schemeClr val="bg1">
                    <a:lumMod val="65000"/>
                  </a:schemeClr>
                </a:solidFill>
              </a:defRPr>
            </a:lvl1pPr>
            <a:lvl2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2pPr>
            <a:lvl3pPr marL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822809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112675"/>
            <a:ext cx="8999538" cy="28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88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9749" y="557749"/>
            <a:ext cx="7920039" cy="306384"/>
          </a:xfrm>
          <a:prstGeom prst="rect">
            <a:avLst/>
          </a:prstGeom>
        </p:spPr>
        <p:txBody>
          <a:bodyPr vert="horz" lIns="36000" tIns="0" rIns="36000" bIns="0" rtlCol="0" anchor="b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9749" y="1368425"/>
            <a:ext cx="3600000" cy="3465396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4" t="18667" r="23544" b="18667"/>
          <a:stretch/>
        </p:blipFill>
        <p:spPr>
          <a:xfrm>
            <a:off x="8424242" y="4912963"/>
            <a:ext cx="308681" cy="468000"/>
          </a:xfrm>
          <a:prstGeom prst="rect">
            <a:avLst/>
          </a:prstGeom>
        </p:spPr>
      </p:pic>
      <p:sp>
        <p:nvSpPr>
          <p:cNvPr id="11" name="ZoneTexte 10"/>
          <p:cNvSpPr txBox="1"/>
          <p:nvPr userDrawn="1"/>
        </p:nvSpPr>
        <p:spPr>
          <a:xfrm>
            <a:off x="539329" y="5175909"/>
            <a:ext cx="290712" cy="153888"/>
          </a:xfrm>
          <a:prstGeom prst="rect">
            <a:avLst/>
          </a:prstGeom>
          <a:noFill/>
        </p:spPr>
        <p:txBody>
          <a:bodyPr wrap="none" lIns="36000" tIns="0" rIns="36000" bIns="0" rtlCol="0" anchor="ctr">
            <a:spAutoFit/>
          </a:bodyPr>
          <a:lstStyle/>
          <a:p>
            <a:pPr algn="l"/>
            <a:fld id="{F31F470A-E36C-4840-94A0-4C3E1E252F59}" type="slidenum">
              <a:rPr lang="fr-FR" sz="1000" b="1" smtClean="0">
                <a:solidFill>
                  <a:schemeClr val="bg1"/>
                </a:solidFill>
              </a:rPr>
              <a:pPr algn="l"/>
              <a:t>‹#›</a:t>
            </a:fld>
            <a:endParaRPr lang="fr-FR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338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68" r:id="rId3"/>
    <p:sldLayoutId id="2147483663" r:id="rId4"/>
    <p:sldLayoutId id="2147483670" r:id="rId5"/>
    <p:sldLayoutId id="2147483672" r:id="rId6"/>
    <p:sldLayoutId id="2147483673" r:id="rId7"/>
    <p:sldLayoutId id="2147483671" r:id="rId8"/>
    <p:sldLayoutId id="2147483674" r:id="rId9"/>
    <p:sldLayoutId id="2147483667" r:id="rId10"/>
    <p:sldLayoutId id="2147483675" r:id="rId11"/>
  </p:sldLayoutIdLst>
  <p:txStyles>
    <p:titleStyle>
      <a:lvl1pPr algn="l" defTabSz="506241" rtl="0" eaLnBrk="1" latinLnBrk="0" hangingPunct="1">
        <a:lnSpc>
          <a:spcPct val="90000"/>
        </a:lnSpc>
        <a:spcBef>
          <a:spcPct val="0"/>
        </a:spcBef>
        <a:buNone/>
        <a:defRPr sz="20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506241" rtl="0" eaLnBrk="1" latinLnBrk="0" hangingPunct="1">
        <a:lnSpc>
          <a:spcPct val="90000"/>
        </a:lnSpc>
        <a:spcBef>
          <a:spcPts val="0"/>
        </a:spcBef>
        <a:buFontTx/>
        <a:buNone/>
        <a:defRPr sz="1800" kern="1200" cap="all" baseline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506241" rtl="0" eaLnBrk="1" latinLnBrk="0" hangingPunct="1">
        <a:lnSpc>
          <a:spcPct val="100000"/>
        </a:lnSpc>
        <a:spcBef>
          <a:spcPts val="1000"/>
        </a:spcBef>
        <a:buFontTx/>
        <a:buNone/>
        <a:defRPr sz="1200" b="1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506241" rtl="0" eaLnBrk="1" latinLnBrk="0" hangingPunct="1">
        <a:lnSpc>
          <a:spcPct val="100000"/>
        </a:lnSpc>
        <a:spcBef>
          <a:spcPts val="0"/>
        </a:spcBef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" indent="-108000" algn="l" defTabSz="506241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Symbol" panose="05050102010706020507" pitchFamily="18" charset="2"/>
        <a:buChar char="·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52000" indent="-144000" algn="l" defTabSz="506241" rtl="0" eaLnBrk="1" latinLnBrk="0" hangingPunct="1">
        <a:lnSpc>
          <a:spcPct val="100000"/>
        </a:lnSpc>
        <a:spcBef>
          <a:spcPts val="0"/>
        </a:spcBef>
        <a:buSzPct val="80000"/>
        <a:buFont typeface="Wingdings 3" panose="05040102010807070707" pitchFamily="18" charset="2"/>
        <a:buChar char="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392163" indent="-126561" algn="l" defTabSz="506241" rtl="0" eaLnBrk="1" latinLnBrk="0" hangingPunct="1">
        <a:lnSpc>
          <a:spcPct val="90000"/>
        </a:lnSpc>
        <a:spcBef>
          <a:spcPts val="277"/>
        </a:spcBef>
        <a:buFont typeface="Arial" panose="020B0604020202020204" pitchFamily="34" charset="0"/>
        <a:buChar char="•"/>
        <a:defRPr sz="997" kern="1200">
          <a:solidFill>
            <a:schemeClr val="tx1"/>
          </a:solidFill>
          <a:latin typeface="+mn-lt"/>
          <a:ea typeface="+mn-ea"/>
          <a:cs typeface="+mn-cs"/>
        </a:defRPr>
      </a:lvl6pPr>
      <a:lvl7pPr marL="1645283" indent="-126561" algn="l" defTabSz="506241" rtl="0" eaLnBrk="1" latinLnBrk="0" hangingPunct="1">
        <a:lnSpc>
          <a:spcPct val="90000"/>
        </a:lnSpc>
        <a:spcBef>
          <a:spcPts val="277"/>
        </a:spcBef>
        <a:buFont typeface="Arial" panose="020B0604020202020204" pitchFamily="34" charset="0"/>
        <a:buChar char="•"/>
        <a:defRPr sz="997" kern="1200">
          <a:solidFill>
            <a:schemeClr val="tx1"/>
          </a:solidFill>
          <a:latin typeface="+mn-lt"/>
          <a:ea typeface="+mn-ea"/>
          <a:cs typeface="+mn-cs"/>
        </a:defRPr>
      </a:lvl7pPr>
      <a:lvl8pPr marL="1898404" indent="-126561" algn="l" defTabSz="506241" rtl="0" eaLnBrk="1" latinLnBrk="0" hangingPunct="1">
        <a:lnSpc>
          <a:spcPct val="90000"/>
        </a:lnSpc>
        <a:spcBef>
          <a:spcPts val="277"/>
        </a:spcBef>
        <a:buFont typeface="Arial" panose="020B0604020202020204" pitchFamily="34" charset="0"/>
        <a:buChar char="•"/>
        <a:defRPr sz="997" kern="1200">
          <a:solidFill>
            <a:schemeClr val="tx1"/>
          </a:solidFill>
          <a:latin typeface="+mn-lt"/>
          <a:ea typeface="+mn-ea"/>
          <a:cs typeface="+mn-cs"/>
        </a:defRPr>
      </a:lvl8pPr>
      <a:lvl9pPr marL="2151525" indent="-126561" algn="l" defTabSz="506241" rtl="0" eaLnBrk="1" latinLnBrk="0" hangingPunct="1">
        <a:lnSpc>
          <a:spcPct val="90000"/>
        </a:lnSpc>
        <a:spcBef>
          <a:spcPts val="277"/>
        </a:spcBef>
        <a:buFont typeface="Arial" panose="020B0604020202020204" pitchFamily="34" charset="0"/>
        <a:buChar char="•"/>
        <a:defRPr sz="9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6241" rtl="0" eaLnBrk="1" latinLnBrk="0" hangingPunct="1">
        <a:defRPr sz="997" kern="1200">
          <a:solidFill>
            <a:schemeClr val="tx1"/>
          </a:solidFill>
          <a:latin typeface="+mn-lt"/>
          <a:ea typeface="+mn-ea"/>
          <a:cs typeface="+mn-cs"/>
        </a:defRPr>
      </a:lvl1pPr>
      <a:lvl2pPr marL="253121" algn="l" defTabSz="506241" rtl="0" eaLnBrk="1" latinLnBrk="0" hangingPunct="1">
        <a:defRPr sz="997" kern="1200">
          <a:solidFill>
            <a:schemeClr val="tx1"/>
          </a:solidFill>
          <a:latin typeface="+mn-lt"/>
          <a:ea typeface="+mn-ea"/>
          <a:cs typeface="+mn-cs"/>
        </a:defRPr>
      </a:lvl2pPr>
      <a:lvl3pPr marL="506241" algn="l" defTabSz="506241" rtl="0" eaLnBrk="1" latinLnBrk="0" hangingPunct="1">
        <a:defRPr sz="997" kern="1200">
          <a:solidFill>
            <a:schemeClr val="tx1"/>
          </a:solidFill>
          <a:latin typeface="+mn-lt"/>
          <a:ea typeface="+mn-ea"/>
          <a:cs typeface="+mn-cs"/>
        </a:defRPr>
      </a:lvl3pPr>
      <a:lvl4pPr marL="759361" algn="l" defTabSz="506241" rtl="0" eaLnBrk="1" latinLnBrk="0" hangingPunct="1">
        <a:defRPr sz="997" kern="1200">
          <a:solidFill>
            <a:schemeClr val="tx1"/>
          </a:solidFill>
          <a:latin typeface="+mn-lt"/>
          <a:ea typeface="+mn-ea"/>
          <a:cs typeface="+mn-cs"/>
        </a:defRPr>
      </a:lvl4pPr>
      <a:lvl5pPr marL="1012482" algn="l" defTabSz="506241" rtl="0" eaLnBrk="1" latinLnBrk="0" hangingPunct="1">
        <a:defRPr sz="997" kern="1200">
          <a:solidFill>
            <a:schemeClr val="tx1"/>
          </a:solidFill>
          <a:latin typeface="+mn-lt"/>
          <a:ea typeface="+mn-ea"/>
          <a:cs typeface="+mn-cs"/>
        </a:defRPr>
      </a:lvl5pPr>
      <a:lvl6pPr marL="1265603" algn="l" defTabSz="506241" rtl="0" eaLnBrk="1" latinLnBrk="0" hangingPunct="1">
        <a:defRPr sz="997" kern="1200">
          <a:solidFill>
            <a:schemeClr val="tx1"/>
          </a:solidFill>
          <a:latin typeface="+mn-lt"/>
          <a:ea typeface="+mn-ea"/>
          <a:cs typeface="+mn-cs"/>
        </a:defRPr>
      </a:lvl6pPr>
      <a:lvl7pPr marL="1518724" algn="l" defTabSz="506241" rtl="0" eaLnBrk="1" latinLnBrk="0" hangingPunct="1">
        <a:defRPr sz="997" kern="1200">
          <a:solidFill>
            <a:schemeClr val="tx1"/>
          </a:solidFill>
          <a:latin typeface="+mn-lt"/>
          <a:ea typeface="+mn-ea"/>
          <a:cs typeface="+mn-cs"/>
        </a:defRPr>
      </a:lvl7pPr>
      <a:lvl8pPr marL="1771844" algn="l" defTabSz="506241" rtl="0" eaLnBrk="1" latinLnBrk="0" hangingPunct="1">
        <a:defRPr sz="997" kern="1200">
          <a:solidFill>
            <a:schemeClr val="tx1"/>
          </a:solidFill>
          <a:latin typeface="+mn-lt"/>
          <a:ea typeface="+mn-ea"/>
          <a:cs typeface="+mn-cs"/>
        </a:defRPr>
      </a:lvl8pPr>
      <a:lvl9pPr marL="2024965" algn="l" defTabSz="506241" rtl="0" eaLnBrk="1" latinLnBrk="0" hangingPunct="1">
        <a:defRPr sz="9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5329" userDrawn="1">
          <p15:clr>
            <a:srgbClr val="F26B43"/>
          </p15:clr>
        </p15:guide>
        <p15:guide id="1" orient="horz" pos="862" userDrawn="1">
          <p15:clr>
            <a:srgbClr val="F26B43"/>
          </p15:clr>
        </p15:guide>
        <p15:guide id="2" pos="340" userDrawn="1">
          <p15:clr>
            <a:srgbClr val="F26B43"/>
          </p15:clr>
        </p15:guide>
        <p15:guide id="3" orient="horz" pos="544" userDrawn="1">
          <p15:clr>
            <a:srgbClr val="F26B43"/>
          </p15:clr>
        </p15:guide>
        <p15:guide id="4" pos="2835" userDrawn="1">
          <p15:clr>
            <a:srgbClr val="F26B43"/>
          </p15:clr>
        </p15:guide>
        <p15:guide id="5" orient="horz" pos="306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episeine.fr/" TargetMode="Externa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iseine.fr/alerte-inondation-conseils" TargetMode="External"/><Relationship Id="rId2" Type="http://schemas.openxmlformats.org/officeDocument/2006/relationships/hyperlink" Target="http://www.episeine.fr/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episeine.fr/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episeine.fr/alerte-inondation-conseils" TargetMode="Externa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episeine.fr/" TargetMode="Externa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iseine.fr/alerte-inondation-conseils" TargetMode="External"/><Relationship Id="rId2" Type="http://schemas.openxmlformats.org/officeDocument/2006/relationships/hyperlink" Target="http://www.episeine.fr/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episeine.fr/alerte-inondation-conseils-entreprises" TargetMode="Externa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episeine.fr/alerte-inondation-conseils" TargetMode="Externa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episeine.fr/alerte-inondation-conseils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episeine.fr/alerte-inondation-conseils" TargetMode="Externa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episeine.fr/alerte-inondation-conseils" TargetMode="Externa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www.episeine.fr/alerte-inondation-conseils" TargetMode="Externa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episeine.fr/alerte-inondation-conseils" TargetMode="Externa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episeine.fr/alerte-inondation-conseils-entreprises" TargetMode="Externa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iseine.fr/alerte-inondation-conseils" TargetMode="External"/><Relationship Id="rId2" Type="http://schemas.openxmlformats.org/officeDocument/2006/relationships/hyperlink" Target="http://www.episeine.fr/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episeine.fr/alerte-inondation-conseils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www.episeine.fr/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iseine.fr/alerte-inondation-conseils-entreprises" TargetMode="External"/><Relationship Id="rId2" Type="http://schemas.openxmlformats.org/officeDocument/2006/relationships/hyperlink" Target="http://www.episeine.fr/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episeine.fr/" TargetMode="Externa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episeine.fr/" TargetMode="Externa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episeine.fr/" TargetMode="Externa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iseine.fr/" TargetMode="External"/><Relationship Id="rId2" Type="http://schemas.openxmlformats.org/officeDocument/2006/relationships/hyperlink" Target="http://www.episeine.fr/alerte-inondation-conseils-entreprises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episeine.fr/alerte-inondation-conseils-entreprises" TargetMode="Externa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episeine.fr/alerte-inondation-conseils" TargetMode="Externa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episeine.fr/alerte-inondation-conseils" TargetMode="Externa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23604" y="3680195"/>
            <a:ext cx="6120259" cy="630486"/>
          </a:xfrm>
        </p:spPr>
        <p:txBody>
          <a:bodyPr/>
          <a:lstStyle/>
          <a:p>
            <a:r>
              <a:rPr lang="ko-KR" altLang="en-US" dirty="0"/>
              <a:t>홍수 시 의사소통 소셜 네트워크 게시글</a:t>
            </a:r>
            <a:endParaRPr lang="ko-K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544295" y="4439268"/>
            <a:ext cx="5415588" cy="179612"/>
          </a:xfrm>
        </p:spPr>
        <p:txBody>
          <a:bodyPr/>
          <a:lstStyle/>
          <a:p>
            <a:r>
              <a:rPr lang="ko-KR" altLang="en-US" b="0" dirty="0"/>
              <a:t>홍수 시 의사소통 </a:t>
            </a:r>
            <a:r>
              <a:rPr lang="en-US" altLang="ko-KR" b="0" dirty="0"/>
              <a:t>- </a:t>
            </a:r>
            <a:r>
              <a:rPr lang="ko-KR" altLang="en-US" b="0" dirty="0"/>
              <a:t>한국어</a:t>
            </a:r>
            <a:endParaRPr lang="ko-KR" b="0" dirty="0"/>
          </a:p>
        </p:txBody>
      </p:sp>
      <p:sp>
        <p:nvSpPr>
          <p:cNvPr id="4" name="Zone de texte 2"/>
          <p:cNvSpPr txBox="1">
            <a:spLocks noChangeArrowheads="1"/>
          </p:cNvSpPr>
          <p:nvPr/>
        </p:nvSpPr>
        <p:spPr bwMode="auto">
          <a:xfrm>
            <a:off x="6387783" y="4310681"/>
            <a:ext cx="207200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15000"/>
              </a:lnSpc>
              <a:spcAft>
                <a:spcPts val="800"/>
              </a:spcAft>
            </a:pPr>
            <a:r>
              <a:rPr lang="en-US" altLang="ko-KR" sz="800" dirty="0">
                <a:solidFill>
                  <a:srgbClr val="000000"/>
                </a:solidFill>
                <a:effectLst/>
                <a:latin typeface="Barlow Semi Condensed" panose="00000506000000000000" pitchFamily="2" charset="0"/>
                <a:ea typeface="Barlow Semi Condensed" panose="00000506000000000000" pitchFamily="2" charset="0"/>
                <a:cs typeface="Times New Roman" panose="02020603050405020304" pitchFamily="18" charset="0"/>
              </a:rPr>
              <a:t>EPISEINE</a:t>
            </a:r>
            <a:r>
              <a:rPr lang="ko-KR" altLang="en-US" sz="800" dirty="0">
                <a:solidFill>
                  <a:srgbClr val="000000"/>
                </a:solidFill>
                <a:effectLst/>
                <a:latin typeface="Barlow Semi Condensed" panose="00000506000000000000" pitchFamily="2" charset="0"/>
                <a:ea typeface="Barlow Semi Condensed" panose="00000506000000000000" pitchFamily="2" charset="0"/>
                <a:cs typeface="Times New Roman" panose="02020603050405020304" pitchFamily="18" charset="0"/>
              </a:rPr>
              <a:t>은 다음으로 작동되는 장치입니다</a:t>
            </a:r>
            <a:endParaRPr lang="ko-KR" sz="800" dirty="0">
              <a:solidFill>
                <a:srgbClr val="000000"/>
              </a:solidFill>
              <a:effectLst/>
              <a:latin typeface="Barlow Semi Condensed" panose="00000506000000000000" pitchFamily="2" charset="0"/>
              <a:ea typeface="Barlow Semi Condensed" panose="00000506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943" y="4567856"/>
            <a:ext cx="1348251" cy="58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54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7862655" y="5039149"/>
            <a:ext cx="114890" cy="10211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t"/>
          <a:lstStyle/>
          <a:p>
            <a:endParaRPr dirty="0"/>
          </a:p>
        </p:txBody>
      </p:sp>
      <p:sp>
        <p:nvSpPr>
          <p:cNvPr id="234" name="HABITANTS ET ENTREPRISES &gt; POST 2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및 사업체 &gt; 게시물 2</a:t>
            </a:r>
          </a:p>
        </p:txBody>
      </p:sp>
      <p:sp>
        <p:nvSpPr>
          <p:cNvPr id="235" name="POST facebook :…"/>
          <p:cNvSpPr txBox="1"/>
          <p:nvPr/>
        </p:nvSpPr>
        <p:spPr>
          <a:xfrm>
            <a:off x="960830" y="1094398"/>
            <a:ext cx="3998676" cy="33992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홍수가 발생하지 않은 지역에서도 @Enedis 프랑스 전력회사가 예방적 #electricity 정전을 실시하여 네트워크를 보호하고 홍수 이후 재운영이 용이하도록 할 수 있습니다 #flood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홍수에 대해 더 알아보기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홍수가 발생하지 않은 지역에서도 @Enedis 프랑스 전력회사가 예방적 #electricity 정전을 실시하여 네트워크를 보호하고 홍수 이후 재운영이 용이하도록 할 수 있습니다 #flood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홍수에 대해 더 알아보기: </a:t>
            </a:r>
            <a:r>
              <a:rPr lang="ko-KR" sz="836" u="sng"/>
              <a:t>www.episeine.fr/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홍수가 발생하지 않은 지역에서도 @Enedis 프랑스 전력회사가 예방적 #electricity 정전을 실시하여 네트워크를 보호하고 홍수 이후 재운영이 용이하도록 할 수 있습니다 #flood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홍수에 대해 더 알아보기: </a:t>
            </a:r>
            <a:r>
              <a:rPr lang="ko-KR" sz="836" u="sng"/>
              <a:t>www.episeine.fr</a:t>
            </a:r>
          </a:p>
        </p:txBody>
      </p:sp>
      <p:pic>
        <p:nvPicPr>
          <p:cNvPr id="236" name="250718_illustration quizz-26.jpg" descr="250718_illustration quizz-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2913" y="1868862"/>
            <a:ext cx="2746418" cy="1850274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48077289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HABITANTS ET ENTREPRISES &gt; POST 2 (alternative : coupure préventive…"/>
          <p:cNvSpPr txBox="1">
            <a:spLocks noGrp="1"/>
          </p:cNvSpPr>
          <p:nvPr>
            <p:ph type="title" idx="4294967295"/>
          </p:nvPr>
        </p:nvSpPr>
        <p:spPr>
          <a:xfrm>
            <a:off x="926895" y="440706"/>
            <a:ext cx="7145749" cy="61328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pPr indent="6898" defTabSz="496676">
              <a:defRPr sz="1976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/>
              <a:t>주민 및 사업체 &gt; 게시물 2 (대체: 대중교통의 예방적 운행 중단)</a:t>
            </a:r>
          </a:p>
        </p:txBody>
      </p:sp>
      <p:sp>
        <p:nvSpPr>
          <p:cNvPr id="241" name="POST facebook :…"/>
          <p:cNvSpPr txBox="1"/>
          <p:nvPr/>
        </p:nvSpPr>
        <p:spPr>
          <a:xfrm>
            <a:off x="927151" y="872112"/>
            <a:ext cx="4300067" cy="36564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[XXX 홍수] 지역이 침수되기 전에 @SNCF 및 @RATP 에서 예방적으로 역을 폐쇄하여 네트워크를 보호하고 홍수 이후 재운영이 용이하도록 할 수 있습니다 #flood #episeine #prevention #flooding #transport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홍수에 대해 더 알아보기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[버튼 제목+링크]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정보 더 알아보기: </a:t>
            </a:r>
            <a:r>
              <a:rPr lang="ko-KR" sz="836" u="sng" dirty="0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지역이 침수되기 전에 @SNCF 및 @RATP 에서 예방적으로 역을 폐쇄하여 네트워크를 보호하고 홍수 이후 재운영이 용이하도록 할 수 있습니다 #flood #episeine #prevention </a:t>
            </a:r>
            <a:r>
              <a:rPr lang="ko-KR" sz="836" dirty="0">
                <a:highlight>
                  <a:srgbClr val="FFFF00"/>
                </a:highlight>
              </a:rPr>
              <a:t>#flooding #transport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상세 정보는 여기에서 확인: </a:t>
            </a:r>
            <a:r>
              <a:rPr lang="ko-KR" sz="836" u="sng" dirty="0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지역이 침수되기 전에 @SNCF 및 @RATP 에서 예방적으로 역을 폐쇄하여 네트워크를 보호하고 홍수 이후 재운영이 용이하도록 할 수 있습니다 #flood #episeine #prevention #flooding #transport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홍수에 대해 더 알아보기 : </a:t>
            </a:r>
            <a:r>
              <a:rPr lang="ko-KR" sz="836" u="sng" dirty="0">
                <a:hlinkClick r:id="rId3"/>
              </a:rPr>
              <a:t>www.episeine.fr</a:t>
            </a:r>
          </a:p>
        </p:txBody>
      </p:sp>
      <p:pic>
        <p:nvPicPr>
          <p:cNvPr id="242" name="2bis_Capture d’écran 2019-05-21 à 16.44.20.png" descr="2bis_Capture d’écran 2019-05-21 à 16.44.20.png"/>
          <p:cNvPicPr>
            <a:picLocks noChangeAspect="1"/>
          </p:cNvPicPr>
          <p:nvPr/>
        </p:nvPicPr>
        <p:blipFill>
          <a:blip r:embed="rId4"/>
          <a:srcRect b="3781"/>
          <a:stretch>
            <a:fillRect/>
          </a:stretch>
        </p:blipFill>
        <p:spPr>
          <a:xfrm>
            <a:off x="5528145" y="1833506"/>
            <a:ext cx="2475320" cy="2161649"/>
          </a:xfrm>
          <a:prstGeom prst="rect">
            <a:avLst/>
          </a:prstGeom>
          <a:ln w="3175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56F1F98-1A09-3417-826E-2B26E330F740}"/>
              </a:ext>
            </a:extLst>
          </p:cNvPr>
          <p:cNvSpPr txBox="1"/>
          <p:nvPr/>
        </p:nvSpPr>
        <p:spPr>
          <a:xfrm>
            <a:off x="7380089" y="3150532"/>
            <a:ext cx="360040" cy="138499"/>
          </a:xfrm>
          <a:prstGeom prst="rect">
            <a:avLst/>
          </a:prstGeom>
          <a:solidFill>
            <a:srgbClr val="25285D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dirty="0">
                <a:solidFill>
                  <a:schemeClr val="accent6"/>
                </a:solidFill>
              </a:rPr>
              <a:t>취소됨</a:t>
            </a:r>
            <a:endParaRPr lang="en-US" sz="600" b="1" dirty="0">
              <a:solidFill>
                <a:schemeClr val="accent6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60666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APRES"/>
          <p:cNvSpPr txBox="1"/>
          <p:nvPr/>
        </p:nvSpPr>
        <p:spPr>
          <a:xfrm>
            <a:off x="2710886" y="3348409"/>
            <a:ext cx="3573495" cy="24622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12700" algn="ctr">
              <a:lnSpc>
                <a:spcPct val="100000"/>
              </a:lnSpc>
              <a:defRPr sz="2200" spc="-4">
                <a:latin typeface="Bw Modelica Bold"/>
                <a:ea typeface="Bw Modelica Bold"/>
                <a:cs typeface="Bw Modelica Bold"/>
                <a:sym typeface="Bw Modelica Bold"/>
              </a:defRPr>
            </a:lvl1pPr>
          </a:lstStyle>
          <a:p>
            <a:r>
              <a:rPr lang="ko-KR" sz="1572"/>
              <a:t>홍수 이후</a:t>
            </a:r>
          </a:p>
        </p:txBody>
      </p:sp>
      <p:sp>
        <p:nvSpPr>
          <p:cNvPr id="248" name="CRUE EN IDF…"/>
          <p:cNvSpPr txBox="1"/>
          <p:nvPr/>
        </p:nvSpPr>
        <p:spPr>
          <a:xfrm>
            <a:off x="1157282" y="1481906"/>
            <a:ext cx="6684974" cy="131997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859" b="1">
                <a:solidFill>
                  <a:schemeClr val="tx2"/>
                </a:solidFill>
              </a:rPr>
              <a:t>일드프랑스 홍수</a:t>
            </a:r>
          </a:p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endParaRPr sz="2859" dirty="0"/>
          </a:p>
          <a:p>
            <a:pPr indent="9077" algn="ctr">
              <a:defRPr sz="4000" spc="55">
                <a:solidFill>
                  <a:schemeClr val="accent3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859">
                <a:solidFill>
                  <a:schemeClr val="accent6"/>
                </a:solidFill>
              </a:rPr>
              <a:t>&gt; </a:t>
            </a:r>
            <a:r>
              <a:rPr lang="ko-KR" sz="2859" u="sng">
                <a:solidFill>
                  <a:schemeClr val="accent6"/>
                </a:solidFill>
              </a:rPr>
              <a:t>시나리오 1 </a:t>
            </a:r>
            <a:r>
              <a:rPr lang="ko-KR" sz="2859">
                <a:solidFill>
                  <a:schemeClr val="accent6"/>
                </a:solidFill>
              </a:rPr>
              <a:t>: 황색 경보</a:t>
            </a:r>
          </a:p>
        </p:txBody>
      </p:sp>
    </p:spTree>
    <p:extLst>
      <p:ext uri="{BB962C8B-B14F-4D97-AF65-F5344CB8AC3E}">
        <p14:creationId xmlns:p14="http://schemas.microsoft.com/office/powerpoint/2010/main" val="410872624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illustrations Episeine posts_Plan de travail 1 copie 6.png" descr="illustrations Episeine posts_Plan de travail 1 copi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115" y="1068243"/>
            <a:ext cx="4793561" cy="3264188"/>
          </a:xfrm>
          <a:prstGeom prst="rect">
            <a:avLst/>
          </a:prstGeom>
          <a:ln w="3175">
            <a:miter lim="400000"/>
          </a:ln>
        </p:spPr>
      </p:pic>
      <p:sp>
        <p:nvSpPr>
          <p:cNvPr id="252" name="HABITANTS &gt; POST 1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&gt; 게시물 1</a:t>
            </a:r>
          </a:p>
        </p:txBody>
      </p:sp>
      <p:sp>
        <p:nvSpPr>
          <p:cNvPr id="253" name="POST facebook :…"/>
          <p:cNvSpPr txBox="1"/>
          <p:nvPr/>
        </p:nvSpPr>
        <p:spPr>
          <a:xfrm>
            <a:off x="755353" y="1579548"/>
            <a:ext cx="4045856" cy="224157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#flood 홍수가 끝났습니다. 다음 홍수도 이번 홍수만큼 규모가 클까요? 지금부터 대비를 시작해 보는 건 어떨까요?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모든 정보 여기에서 확인하기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/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#flood 홍수가 끝났습니다. 다음 홍수도 이번 홍수만큼 규모가 클까요? 지금부터 대비를 시작해 보는 건 어떨까요?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/>
              <a:t>www.episeine.fr</a:t>
            </a:r>
          </a:p>
        </p:txBody>
      </p:sp>
      <p:pic>
        <p:nvPicPr>
          <p:cNvPr id="2" name="illustrations Episeine posts_Plan de travail 1 copie 6.png" descr="illustrations Episeine posts_Plan de travail 1 copie 6.png">
            <a:extLst>
              <a:ext uri="{FF2B5EF4-FFF2-40B4-BE49-F238E27FC236}">
                <a16:creationId xmlns:a16="http://schemas.microsoft.com/office/drawing/2014/main" id="{E53B2C03-FBE3-6700-EA6F-42BC734E7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115" y="1068243"/>
            <a:ext cx="4793561" cy="3264188"/>
          </a:xfrm>
          <a:prstGeom prst="rect">
            <a:avLst/>
          </a:prstGeom>
          <a:ln w="3175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B7D5E0-0E85-68DC-76D8-AD5CFC64DEFC}"/>
              </a:ext>
            </a:extLst>
          </p:cNvPr>
          <p:cNvSpPr txBox="1"/>
          <p:nvPr/>
        </p:nvSpPr>
        <p:spPr>
          <a:xfrm>
            <a:off x="5766850" y="1757405"/>
            <a:ext cx="790597" cy="307777"/>
          </a:xfrm>
          <a:prstGeom prst="rect">
            <a:avLst/>
          </a:prstGeom>
          <a:solidFill>
            <a:srgbClr val="F7F119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ko-KR" altLang="en-US" sz="1000" dirty="0"/>
              <a:t>친구네 집</a:t>
            </a:r>
            <a:r>
              <a:rPr lang="en-US" altLang="ko-KR" sz="1000" dirty="0"/>
              <a:t>? </a:t>
            </a:r>
            <a:r>
              <a:rPr lang="ko-KR" altLang="en-US" sz="1000" dirty="0"/>
              <a:t>가족 집</a:t>
            </a:r>
            <a:r>
              <a:rPr lang="en-US" altLang="ko-KR" sz="1000" dirty="0"/>
              <a:t>?</a:t>
            </a:r>
            <a:endParaRPr lang="en-US" sz="800" dirty="0">
              <a:effectLst/>
              <a:latin typeface="Aptos" panose="020B0004020202020204" pitchFamily="34" charset="0"/>
              <a:ea typeface="DengXian" panose="02010600030101010101" pitchFamily="2" charset="-122"/>
              <a:cs typeface="Aptos" panose="020B00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2D78F8-2BA9-737B-EE49-BED44CC3C725}"/>
              </a:ext>
            </a:extLst>
          </p:cNvPr>
          <p:cNvSpPr txBox="1"/>
          <p:nvPr/>
        </p:nvSpPr>
        <p:spPr>
          <a:xfrm>
            <a:off x="6804025" y="2866546"/>
            <a:ext cx="790597" cy="369332"/>
          </a:xfrm>
          <a:prstGeom prst="rect">
            <a:avLst/>
          </a:prstGeom>
          <a:solidFill>
            <a:srgbClr val="F7F119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ko-KR" altLang="en-US" sz="800" dirty="0"/>
              <a:t>아니면 피난 시에 몇 주 동안 가 있나요</a:t>
            </a:r>
            <a:r>
              <a:rPr lang="en-US" altLang="ko-KR" sz="800" dirty="0"/>
              <a:t>?</a:t>
            </a:r>
            <a:endParaRPr lang="en-US" sz="600" dirty="0">
              <a:effectLst/>
              <a:latin typeface="Aptos" panose="020B0004020202020204" pitchFamily="34" charset="0"/>
              <a:ea typeface="DengXian" panose="02010600030101010101" pitchFamily="2" charset="-122"/>
              <a:cs typeface="Aptos" panose="020B00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4EF6AF-1F63-7525-5D24-D5385F2BC166}"/>
              </a:ext>
            </a:extLst>
          </p:cNvPr>
          <p:cNvSpPr txBox="1"/>
          <p:nvPr/>
        </p:nvSpPr>
        <p:spPr>
          <a:xfrm>
            <a:off x="6732492" y="2093159"/>
            <a:ext cx="862130" cy="300082"/>
          </a:xfrm>
          <a:prstGeom prst="rect">
            <a:avLst/>
          </a:prstGeom>
          <a:solidFill>
            <a:srgbClr val="1FA3AB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ko-KR" altLang="en-US" sz="1050" dirty="0"/>
              <a:t>피난 센터</a:t>
            </a:r>
            <a:r>
              <a:rPr lang="en-US" altLang="ko-KR" sz="1050" dirty="0"/>
              <a:t>?</a:t>
            </a:r>
          </a:p>
          <a:p>
            <a:pPr algn="ctr"/>
            <a:endParaRPr lang="en-US" sz="900" dirty="0">
              <a:effectLst/>
              <a:latin typeface="Aptos" panose="020B0004020202020204" pitchFamily="34" charset="0"/>
              <a:ea typeface="DengXian" panose="02010600030101010101" pitchFamily="2" charset="-122"/>
              <a:cs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55A499-6CEA-49AD-44A6-89895C324546}"/>
              </a:ext>
            </a:extLst>
          </p:cNvPr>
          <p:cNvSpPr txBox="1"/>
          <p:nvPr/>
        </p:nvSpPr>
        <p:spPr>
          <a:xfrm>
            <a:off x="4775831" y="2412305"/>
            <a:ext cx="991019" cy="461665"/>
          </a:xfrm>
          <a:prstGeom prst="rect">
            <a:avLst/>
          </a:prstGeom>
          <a:solidFill>
            <a:srgbClr val="1FA3AB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ko-KR" altLang="en-US" sz="1000" dirty="0"/>
              <a:t>챙겨야 할 물건은 무엇인가요</a:t>
            </a:r>
            <a:r>
              <a:rPr lang="en-US" altLang="ko-KR" sz="1000" dirty="0"/>
              <a:t>?</a:t>
            </a:r>
            <a:endParaRPr lang="en-US" sz="800" dirty="0">
              <a:effectLst/>
              <a:latin typeface="Aptos" panose="020B0004020202020204" pitchFamily="34" charset="0"/>
              <a:ea typeface="DengXian" panose="02010600030101010101" pitchFamily="2" charset="-122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4852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ENTREPRISES &gt; POST 1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사업체 &gt; 게시물 1</a:t>
            </a:r>
          </a:p>
        </p:txBody>
      </p:sp>
      <p:sp>
        <p:nvSpPr>
          <p:cNvPr id="259" name="POST facebook :…"/>
          <p:cNvSpPr txBox="1"/>
          <p:nvPr/>
        </p:nvSpPr>
        <p:spPr>
          <a:xfrm>
            <a:off x="926894" y="1089240"/>
            <a:ext cx="4092304" cy="327057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 ] #flood 홍수가 끝났습니다. 비즈니스에 피해가 발생하지 않았습니다. 만약 그렇지 않았다면 어땠을까요? 다음 홍수에 대비하세요! 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더 자세히 알아보려면 여기를 클릭하세요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[제목 버튼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#flood 홍수가 끝났습니다. 비즈니스에 피해가 발생하지 않았습니다. 만약 그렇지 않았다면 어땠을까요? 무엇을 예상하고 홍수에 어떻게 대처해야 하는지 알아보려면 바로 계획을 시작하세요: www.episeine.fr에서 다음 홍수에 대비하세요!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rgbClr val="0000FF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#flood 홍수가 끝났습니다. 비즈니스에 피해가 발생하지 않았습니다. 만약 그렇지 않았다면 어땠을까요? 다음 홍수에 대비하세요! 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>
                <a:hlinkClick r:id="rId2"/>
              </a:rPr>
              <a:t>www.episeine.fr</a:t>
            </a:r>
          </a:p>
        </p:txBody>
      </p:sp>
      <p:pic>
        <p:nvPicPr>
          <p:cNvPr id="260" name="illustrations Episeine posts_Plan de travail 1 copie 7.png" descr="illustrations Episeine posts_Plan de travail 1 copie 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6319" y="630846"/>
            <a:ext cx="4582512" cy="3120472"/>
          </a:xfrm>
          <a:prstGeom prst="rect">
            <a:avLst/>
          </a:prstGeom>
          <a:ln w="3175">
            <a:miter lim="400000"/>
          </a:ln>
        </p:spPr>
      </p:pic>
      <p:pic>
        <p:nvPicPr>
          <p:cNvPr id="5" name="illustrations Episeine posts_Plan de travail 1 copie 7.png">
            <a:extLst>
              <a:ext uri="{FF2B5EF4-FFF2-40B4-BE49-F238E27FC236}">
                <a16:creationId xmlns:a16="http://schemas.microsoft.com/office/drawing/2014/main" id="{1C75DF39-14D9-CB1F-0383-1BD097EC4B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276319" y="630846"/>
            <a:ext cx="4582511" cy="3120472"/>
          </a:xfrm>
          <a:prstGeom prst="rect">
            <a:avLst/>
          </a:prstGeom>
          <a:ln w="3175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AA2384-C623-047B-8384-D152FC7BECF0}"/>
              </a:ext>
            </a:extLst>
          </p:cNvPr>
          <p:cNvSpPr txBox="1"/>
          <p:nvPr/>
        </p:nvSpPr>
        <p:spPr>
          <a:xfrm rot="2279098">
            <a:off x="5212091" y="1852236"/>
            <a:ext cx="638563" cy="576064"/>
          </a:xfrm>
          <a:prstGeom prst="rect">
            <a:avLst/>
          </a:prstGeom>
          <a:noFill/>
        </p:spPr>
        <p:txBody>
          <a:bodyPr wrap="none" lIns="36000" tIns="0" rIns="36000" bIns="0" rtlCol="0">
            <a:prstTxWarp prst="textArchUp">
              <a:avLst/>
            </a:prstTxWarp>
            <a:spAutoFit/>
          </a:bodyPr>
          <a:lstStyle/>
          <a:p>
            <a:r>
              <a:rPr lang="ko-KR" altLang="en-US" sz="1000" dirty="0"/>
              <a:t>교통 혼란</a:t>
            </a:r>
            <a:endParaRPr lang="en-US" sz="800" dirty="0">
              <a:effectLst/>
              <a:latin typeface="Aptos" panose="020B0004020202020204" pitchFamily="34" charset="0"/>
              <a:ea typeface="DengXian" panose="02010600030101010101" pitchFamily="2" charset="-122"/>
              <a:cs typeface="Aptos" panose="020B00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832E26-2ED5-9727-782E-BB2CE919587C}"/>
              </a:ext>
            </a:extLst>
          </p:cNvPr>
          <p:cNvSpPr txBox="1"/>
          <p:nvPr/>
        </p:nvSpPr>
        <p:spPr>
          <a:xfrm>
            <a:off x="6105608" y="1228389"/>
            <a:ext cx="638563" cy="576064"/>
          </a:xfrm>
          <a:prstGeom prst="rect">
            <a:avLst/>
          </a:prstGeom>
          <a:noFill/>
        </p:spPr>
        <p:txBody>
          <a:bodyPr wrap="none" lIns="36000" tIns="0" rIns="36000" bIns="0" rtlCol="0">
            <a:prstTxWarp prst="textArchUp">
              <a:avLst/>
            </a:prstTxWarp>
            <a:spAutoFit/>
          </a:bodyPr>
          <a:lstStyle/>
          <a:p>
            <a:r>
              <a:rPr lang="ko-KR" altLang="en-US" sz="1200" dirty="0"/>
              <a:t>침수된 공급업체</a:t>
            </a:r>
            <a:endParaRPr lang="en-US" sz="1050" dirty="0">
              <a:effectLst/>
              <a:latin typeface="Aptos" panose="020B0004020202020204" pitchFamily="34" charset="0"/>
              <a:ea typeface="DengXian" panose="02010600030101010101" pitchFamily="2" charset="-122"/>
              <a:cs typeface="Aptos" panose="020B00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F48F41-FB70-0185-3913-566005EBF592}"/>
              </a:ext>
            </a:extLst>
          </p:cNvPr>
          <p:cNvSpPr txBox="1"/>
          <p:nvPr/>
        </p:nvSpPr>
        <p:spPr>
          <a:xfrm rot="3889721">
            <a:off x="7092057" y="1564204"/>
            <a:ext cx="638563" cy="576064"/>
          </a:xfrm>
          <a:prstGeom prst="rect">
            <a:avLst/>
          </a:prstGeom>
          <a:noFill/>
        </p:spPr>
        <p:txBody>
          <a:bodyPr wrap="none" lIns="36000" tIns="0" rIns="36000" bIns="0" rtlCol="0">
            <a:prstTxWarp prst="textArchUp">
              <a:avLst/>
            </a:prstTxWarp>
            <a:spAutoFit/>
          </a:bodyPr>
          <a:lstStyle/>
          <a:p>
            <a:r>
              <a:rPr lang="ko-KR" altLang="en-US" sz="1200" dirty="0"/>
              <a:t>단전</a:t>
            </a:r>
            <a:endParaRPr lang="en-US" sz="1050" dirty="0">
              <a:effectLst/>
              <a:latin typeface="Aptos" panose="020B0004020202020204" pitchFamily="34" charset="0"/>
              <a:ea typeface="DengXian" panose="02010600030101010101" pitchFamily="2" charset="-122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91819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ENDANT"/>
          <p:cNvSpPr txBox="1"/>
          <p:nvPr/>
        </p:nvSpPr>
        <p:spPr>
          <a:xfrm>
            <a:off x="2713022" y="3261620"/>
            <a:ext cx="3573495" cy="2419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12700" algn="ctr">
              <a:lnSpc>
                <a:spcPct val="100000"/>
              </a:lnSpc>
              <a:defRPr sz="2200" spc="-4">
                <a:latin typeface="Bw Modelica Bold"/>
                <a:ea typeface="Bw Modelica Bold"/>
                <a:cs typeface="Bw Modelica Bold"/>
                <a:sym typeface="Bw Modelica Bold"/>
              </a:defRPr>
            </a:lvl1pPr>
          </a:lstStyle>
          <a:p>
            <a:r>
              <a:rPr lang="ko-KR" sz="1572"/>
              <a:t>홍수 진행 중</a:t>
            </a:r>
          </a:p>
        </p:txBody>
      </p:sp>
      <p:sp>
        <p:nvSpPr>
          <p:cNvPr id="266" name="CRUE EN IDF…"/>
          <p:cNvSpPr txBox="1"/>
          <p:nvPr/>
        </p:nvSpPr>
        <p:spPr>
          <a:xfrm>
            <a:off x="1157282" y="1514993"/>
            <a:ext cx="6684974" cy="128689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859" b="1">
                <a:solidFill>
                  <a:schemeClr val="tx2"/>
                </a:solidFill>
              </a:rPr>
              <a:t>일드프랑스 홍수</a:t>
            </a:r>
          </a:p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endParaRPr sz="2859" dirty="0"/>
          </a:p>
          <a:p>
            <a:pPr indent="9077" algn="ctr">
              <a:defRPr sz="3700" spc="51">
                <a:solidFill>
                  <a:schemeClr val="accent5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644">
                <a:solidFill>
                  <a:schemeClr val="accent2"/>
                </a:solidFill>
              </a:rPr>
              <a:t>&gt; </a:t>
            </a:r>
            <a:r>
              <a:rPr lang="ko-KR" sz="2644" u="sng">
                <a:solidFill>
                  <a:schemeClr val="accent2"/>
                </a:solidFill>
              </a:rPr>
              <a:t>시나리오 2 </a:t>
            </a:r>
            <a:r>
              <a:rPr lang="ko-KR" sz="2644">
                <a:solidFill>
                  <a:schemeClr val="accent2"/>
                </a:solidFill>
              </a:rPr>
              <a:t>: 오렌지색/적색 경보</a:t>
            </a:r>
          </a:p>
        </p:txBody>
      </p:sp>
    </p:spTree>
    <p:extLst>
      <p:ext uri="{BB962C8B-B14F-4D97-AF65-F5344CB8AC3E}">
        <p14:creationId xmlns:p14="http://schemas.microsoft.com/office/powerpoint/2010/main" val="404355232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HABITANTS &gt; POST 1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&gt; 게시물 1</a:t>
            </a:r>
          </a:p>
        </p:txBody>
      </p:sp>
      <p:sp>
        <p:nvSpPr>
          <p:cNvPr id="271" name="POST facebook :…"/>
          <p:cNvSpPr txBox="1"/>
          <p:nvPr/>
        </p:nvSpPr>
        <p:spPr>
          <a:xfrm>
            <a:off x="1008047" y="1496295"/>
            <a:ext cx="3963960" cy="224157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#XXX 홍수가 #orange/red 오렌지색/적색 경보로 전환되었습니다. 당국에서 지시를 내릴 경우 지금 바로 #evacuation 대피를 준비하세요.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너무 오래 기다리지 말고 대응하고, 예를 들어 친구나 가족의 집으로 이동하는 해결책을 고려하세요!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#vigicrue #preparation #flood #episeine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#XXX 홍수가 #orange/red 오렌지색/적색 경보로 전환되었습니다. 당국에서 지시를 내릴 경우 #evacuation 대피를 준비하세요. 예를 들어, 대피 가방을 준비하세요. #vigicrue #preparation #inondation #Episeine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272" name="illustrations Episeine posts_Plan de travail 1 copie 8.png" descr="illustrations Episeine posts_Plan de travail 1 copie 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493" y="1243227"/>
            <a:ext cx="3677886" cy="2504465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008360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HABITANTS &gt; POST 2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&gt; 게시물 2</a:t>
            </a:r>
          </a:p>
        </p:txBody>
      </p:sp>
      <p:sp>
        <p:nvSpPr>
          <p:cNvPr id="277" name="POST facebook :…"/>
          <p:cNvSpPr txBox="1"/>
          <p:nvPr/>
        </p:nvSpPr>
        <p:spPr>
          <a:xfrm>
            <a:off x="960830" y="1579549"/>
            <a:ext cx="4408161" cy="224157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홍수가 발생하지 않은 지역에서도 @Enedis 프랑스 전력회사가 예방적 #electricity 정전을 실시하여 네트워크를 보호하고 홍수 이후 재운영이 용이하도록 할 수 있습니다 #flood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fr-FR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홍수에 대해 더 알아보기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>
                <a:hlinkClick r:id="rId2"/>
              </a:rPr>
              <a:t>www.episeine.fr/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홍수가 발생하지 않은 지역에서도 @Enedis 프랑스 전력회사가 예방적 #electricity 정전을 실시하여 네트워크를 보호하고 홍수 이후 재운영이 용이하도록 할 수 있습니다 #flood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홍수에 대해 더 알아보기: </a:t>
            </a:r>
            <a:r>
              <a:rPr lang="ko-KR" sz="836" u="sng"/>
              <a:t>www.episeine.fr</a:t>
            </a:r>
          </a:p>
        </p:txBody>
      </p:sp>
      <p:pic>
        <p:nvPicPr>
          <p:cNvPr id="278" name="250718_illustration quizz-26.jpg" descr="250718_illustration quizz-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4711" y="1775201"/>
            <a:ext cx="2746418" cy="1850274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82183492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OST facebook :…"/>
          <p:cNvSpPr txBox="1"/>
          <p:nvPr/>
        </p:nvSpPr>
        <p:spPr>
          <a:xfrm>
            <a:off x="992051" y="1708965"/>
            <a:ext cx="4053637" cy="262745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지역이 침수되기 전에 @SNCF 및 @RATP 에서 예방적으로 역을 폐쇄하여 네트워크를 보호하고 홍수 이후 재운영이 용이하도록 할 수 있습니다 #flood #episeine #prevention #flooding #transport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홍수에 대해 더 알아보기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자세히 알아보기 :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지역이 침수되기 전에 @SNCF 및 @RATP 에서 예방적으로 역을 폐쇄하여 네트워크를 보호하고 홍수 이후 재운영이 용이하도록 할 수 있습니다 #flood #episeine #prevention #flooding #transport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>
                <a:hlinkClick r:id="rId3"/>
              </a:rPr>
              <a:t>www.episeine.fr</a:t>
            </a:r>
          </a:p>
        </p:txBody>
      </p:sp>
      <p:sp>
        <p:nvSpPr>
          <p:cNvPr id="283" name="HABITANTS &gt; POST 2 (alternative : coupure préventive…"/>
          <p:cNvSpPr txBox="1">
            <a:spLocks noGrp="1"/>
          </p:cNvSpPr>
          <p:nvPr>
            <p:ph type="title" idx="4294967295"/>
          </p:nvPr>
        </p:nvSpPr>
        <p:spPr>
          <a:xfrm>
            <a:off x="926895" y="440706"/>
            <a:ext cx="7036274" cy="56613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pPr indent="6444" defTabSz="464000">
              <a:defRPr sz="1845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/>
              <a:t>주민 &gt; 게시물 2 (대체: 대중교통의 예방적</a:t>
            </a:r>
          </a:p>
          <a:p>
            <a:pPr indent="6444" defTabSz="464000">
              <a:defRPr sz="1845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/>
              <a:t>운행 중단]</a:t>
            </a:r>
          </a:p>
        </p:txBody>
      </p:sp>
      <p:pic>
        <p:nvPicPr>
          <p:cNvPr id="284" name="2bis_Capture d’écran 2019-05-21 à 16.44.20.png" descr="2bis_Capture d’écran 2019-05-21 à 16.44.20.png"/>
          <p:cNvPicPr>
            <a:picLocks noChangeAspect="1"/>
          </p:cNvPicPr>
          <p:nvPr/>
        </p:nvPicPr>
        <p:blipFill>
          <a:blip r:embed="rId4"/>
          <a:srcRect b="3781"/>
          <a:stretch>
            <a:fillRect/>
          </a:stretch>
        </p:blipFill>
        <p:spPr>
          <a:xfrm>
            <a:off x="5791371" y="2155860"/>
            <a:ext cx="1985391" cy="1733804"/>
          </a:xfrm>
          <a:prstGeom prst="rect">
            <a:avLst/>
          </a:prstGeom>
          <a:ln w="3175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D9F59C0-A38A-A1DF-8A36-262A4A59F1EF}"/>
              </a:ext>
            </a:extLst>
          </p:cNvPr>
          <p:cNvSpPr txBox="1"/>
          <p:nvPr/>
        </p:nvSpPr>
        <p:spPr>
          <a:xfrm>
            <a:off x="7236073" y="3219781"/>
            <a:ext cx="360040" cy="107722"/>
          </a:xfrm>
          <a:prstGeom prst="rect">
            <a:avLst/>
          </a:prstGeom>
          <a:solidFill>
            <a:srgbClr val="25285D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700" dirty="0">
                <a:solidFill>
                  <a:schemeClr val="accent6"/>
                </a:solidFill>
              </a:rPr>
              <a:t>취소됨</a:t>
            </a:r>
            <a:endParaRPr lang="en-US" sz="400" b="1" dirty="0">
              <a:solidFill>
                <a:schemeClr val="accent6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59312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ENTREPRISES &gt; POST 1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사업체 &gt; 게시물 1</a:t>
            </a:r>
          </a:p>
        </p:txBody>
      </p:sp>
      <p:sp>
        <p:nvSpPr>
          <p:cNvPr id="289" name="POST facebook :…"/>
          <p:cNvSpPr txBox="1"/>
          <p:nvPr/>
        </p:nvSpPr>
        <p:spPr>
          <a:xfrm>
            <a:off x="936419" y="976181"/>
            <a:ext cx="4135713" cy="36564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물이 들어오거나 네트워크가 중단되기 전에(교통, 전기 등) 민감한 장비를 더 높은 곳으로 옮기고 차량을 홍수 위험 지역 밖에 주차하세요. #episeine #prevention #flood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더 자세히 알아보려면 여기를 클릭하세요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[제목 버튼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www.episeine.fr/alerte-inondation-conseils-entreprises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물이 들어오거나 네트워크가 끊기기 전에 비즈니스에 필수적인 물품을 보호하세요. 고가의 장비 또는 오염을 일으킬 수 있는 장비를 높은 곳으로 올리거나 옮기고, 차량을 홍수 위험 지역 밖에 주차하세요.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</a:t>
            </a:r>
            <a:r>
              <a:rPr lang="ko-KR" sz="836">
                <a:solidFill>
                  <a:schemeClr val="accent5"/>
                </a:solidFill>
              </a:rPr>
              <a:t> </a:t>
            </a:r>
            <a:r>
              <a:rPr lang="ko-KR" sz="836" u="sng">
                <a:hlinkClick r:id="rId2"/>
              </a:rPr>
              <a:t>www.episeine.fr/alerte-inondation-conseils-entreprises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[소개글]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물이 들어오거나 네트워크가 끊어지기 전에 민감하고 귀중하거나 오염을 일으킬 수 있는 장비를 높은 곳으로 올리고 차량을 홍수 위험 지역 밖에 주차하세요. #episeine #prevention #flood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www.episeine.fr/alerte-inondation-conseils-entreprises</a:t>
            </a:r>
            <a:r>
              <a:rPr lang="ko-KR" sz="836"/>
              <a:t> </a:t>
            </a:r>
          </a:p>
        </p:txBody>
      </p:sp>
      <p:pic>
        <p:nvPicPr>
          <p:cNvPr id="290" name="illustrations Episeine posts_Plan de travail 1 copie 3.png" descr="illustrations Episeine posts_Plan de travail 1 copi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136" y="1566824"/>
            <a:ext cx="3595652" cy="2448468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7936680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AVANT"/>
          <p:cNvSpPr txBox="1"/>
          <p:nvPr/>
        </p:nvSpPr>
        <p:spPr>
          <a:xfrm>
            <a:off x="2712799" y="3251212"/>
            <a:ext cx="3573495" cy="2419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12700" algn="ctr">
              <a:lnSpc>
                <a:spcPct val="100000"/>
              </a:lnSpc>
              <a:defRPr sz="2200" spc="-4">
                <a:latin typeface="Bw Modelica Bold"/>
                <a:ea typeface="Bw Modelica Bold"/>
                <a:cs typeface="Bw Modelica Bold"/>
                <a:sym typeface="Bw Modelica Bold"/>
              </a:defRPr>
            </a:lvl1pPr>
          </a:lstStyle>
          <a:p>
            <a:r>
              <a:rPr lang="ko-KR" sz="1572">
                <a:latin typeface="+mn-lt"/>
              </a:rPr>
              <a:t>홍수 전</a:t>
            </a:r>
          </a:p>
        </p:txBody>
      </p:sp>
      <p:sp>
        <p:nvSpPr>
          <p:cNvPr id="186" name="CRUE EN IDF…"/>
          <p:cNvSpPr txBox="1"/>
          <p:nvPr/>
        </p:nvSpPr>
        <p:spPr>
          <a:xfrm>
            <a:off x="1157282" y="1481906"/>
            <a:ext cx="6684974" cy="131997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859" b="1">
                <a:solidFill>
                  <a:schemeClr val="tx2"/>
                </a:solidFill>
              </a:rPr>
              <a:t>일드프랑스 홍수</a:t>
            </a:r>
          </a:p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endParaRPr sz="2859" dirty="0"/>
          </a:p>
          <a:p>
            <a:pPr indent="9077" algn="ctr">
              <a:defRPr sz="4000" spc="55">
                <a:solidFill>
                  <a:schemeClr val="accent3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859">
                <a:solidFill>
                  <a:schemeClr val="accent6"/>
                </a:solidFill>
              </a:rPr>
              <a:t>&gt; </a:t>
            </a:r>
            <a:r>
              <a:rPr lang="ko-KR" sz="2859" u="sng">
                <a:solidFill>
                  <a:schemeClr val="accent6"/>
                </a:solidFill>
              </a:rPr>
              <a:t>시나리오 1</a:t>
            </a:r>
            <a:r>
              <a:rPr lang="ko-KR" sz="2859">
                <a:solidFill>
                  <a:schemeClr val="accent6"/>
                </a:solidFill>
              </a:rPr>
              <a:t> : 황색 경보</a:t>
            </a:r>
          </a:p>
        </p:txBody>
      </p:sp>
    </p:spTree>
    <p:extLst>
      <p:ext uri="{BB962C8B-B14F-4D97-AF65-F5344CB8AC3E}">
        <p14:creationId xmlns:p14="http://schemas.microsoft.com/office/powerpoint/2010/main" val="823997724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HABITANTS ET ENTREPRISES &gt; POST 3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및 사업체 &gt; 게시물 3</a:t>
            </a:r>
          </a:p>
        </p:txBody>
      </p:sp>
      <p:sp>
        <p:nvSpPr>
          <p:cNvPr id="295" name="POST facebook :…"/>
          <p:cNvSpPr txBox="1"/>
          <p:nvPr/>
        </p:nvSpPr>
        <p:spPr>
          <a:xfrm>
            <a:off x="923575" y="1000738"/>
            <a:ext cx="4785486" cy="33992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#flood 홍수 진행과 그 영향에 대한 모든 것을 알아보려면 공식 출처인 vigicrues.gouv.fr, 시청, @prefecturedepolice, RATP, @SNCF 등을 통해 정보를 확인하세요.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더 자세히 알아보려면 여기를 클릭하세요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#flood 홍수 진행과 그 영향에 대한 모든 것을 알아보려면 공식 출처인 vigicrues.gouv.fr, 시청, @prefpolice, RATP, @SNCF 등을 통해 정보를 얻으세요.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  <a:r>
              <a:rPr lang="ko-KR" sz="836"/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#flood 홍수 진행과 그 영향에 대한 모든 것을 알아보려면 공식 출처인 vigicrues.gouv.fr, 시청, @prefpolice, RATP, @SNCF 등을 통해 정보를 얻으세요.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rgbClr val="0000FF"/>
              </a:solidFill>
            </a:endParaRP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296" name="illustrations Episeine posts_Plan de travail 1 copie 9.png" descr="illustrations Episeine posts_Plan de travail 1 copie 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3865" y="1620217"/>
            <a:ext cx="3446675" cy="2347021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7137127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HABITANTS ET ENTREPRISES &gt; POST 3 (alternative fakenews)"/>
          <p:cNvSpPr txBox="1">
            <a:spLocks noGrp="1"/>
          </p:cNvSpPr>
          <p:nvPr>
            <p:ph type="title" idx="4294967295"/>
          </p:nvPr>
        </p:nvSpPr>
        <p:spPr>
          <a:xfrm>
            <a:off x="926895" y="347044"/>
            <a:ext cx="6572073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및 사업체 &gt; 게시물 3(가짜뉴스 관련 대체)</a:t>
            </a:r>
          </a:p>
        </p:txBody>
      </p:sp>
      <p:sp>
        <p:nvSpPr>
          <p:cNvPr id="301" name="POST facebook :…"/>
          <p:cNvSpPr txBox="1"/>
          <p:nvPr/>
        </p:nvSpPr>
        <p:spPr>
          <a:xfrm>
            <a:off x="1006829" y="743487"/>
            <a:ext cx="4241095" cy="39137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i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#flood 홍수 진행 동안에는 물만 넘쳐흐르는 것이 아니라 #fakenews 가짜뉴스도 넘쳐흐릅니다! 공식 출처에서 정보를 얻으세요. #episeine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rgbClr val="0000FF"/>
              </a:solidFill>
            </a:endParaRP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올바른 리소스를 확인하세요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#flood 홍수 진행 동안 늘어나는 것은 물뿐만이 아니고, #fakenews 가짜뉴스도 늘어납니다! 공식 출처 확인: 시청, @prefpolice, 난방은 @La_CPCU, #electricity 전기는 @enedis 등...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올바른 리소스와 연락처 확인은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/>
              <a:t>에서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[소개글]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#flood 홍수 진행 동안에는 물만 넘쳐흐르는 것이 아니라 #fakenews 가짜뉴스도 넘쳐흐릅니다! 공식 출처에서만 정보를 얻으세요. #episeine #flood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올바른 리소스와 연락처 확인: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/>
              <a:t> 방문하기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302" name="1_Picto Episeine-07.jpg" descr="1_Picto Episeine-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245" y="1355918"/>
            <a:ext cx="1803239" cy="1503312"/>
          </a:xfrm>
          <a:prstGeom prst="rect">
            <a:avLst/>
          </a:prstGeom>
          <a:ln w="3175">
            <a:miter lim="400000"/>
          </a:ln>
        </p:spPr>
      </p:pic>
      <p:pic>
        <p:nvPicPr>
          <p:cNvPr id="303" name="1_Picto Episeine-08.jpg" descr="1_Picto Episeine-0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2334" y="2459892"/>
            <a:ext cx="1901061" cy="1584865"/>
          </a:xfrm>
          <a:prstGeom prst="rect">
            <a:avLst/>
          </a:prstGeom>
          <a:ln w="3175">
            <a:miter lim="400000"/>
          </a:ln>
        </p:spPr>
      </p:pic>
      <p:sp>
        <p:nvSpPr>
          <p:cNvPr id="304" name="ou"/>
          <p:cNvSpPr txBox="1"/>
          <p:nvPr/>
        </p:nvSpPr>
        <p:spPr>
          <a:xfrm>
            <a:off x="6761577" y="2387900"/>
            <a:ext cx="501623" cy="4140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>
            <a:lvl1pPr marR="0">
              <a:lnSpc>
                <a:spcPts val="2800"/>
              </a:lnSpc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ko-KR" sz="836"/>
              <a:t>ou</a:t>
            </a:r>
          </a:p>
        </p:txBody>
      </p:sp>
    </p:spTree>
    <p:extLst>
      <p:ext uri="{BB962C8B-B14F-4D97-AF65-F5344CB8AC3E}">
        <p14:creationId xmlns:p14="http://schemas.microsoft.com/office/powerpoint/2010/main" val="1184504266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HABITANTS &gt; POST 3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&gt; 게시물 3</a:t>
            </a:r>
          </a:p>
        </p:txBody>
      </p:sp>
      <p:sp>
        <p:nvSpPr>
          <p:cNvPr id="309" name="POST facebook :…"/>
          <p:cNvSpPr txBox="1"/>
          <p:nvPr/>
        </p:nvSpPr>
        <p:spPr>
          <a:xfrm>
            <a:off x="1011811" y="1579548"/>
            <a:ext cx="3876267" cy="224157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[XXX홍수] 응급 서비스의 활동을 원활하게 하기 위해 이웃에게 도움을 주세요 #solidarity #help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더 자세히 알아보려면 여기를 클릭하세요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 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이웃과 연대하세요! 응급 서비스의 활동을 원활하게 하기 위해 이웃에게 도움을 주는 것을 고려해 주세요 #neighbors #help #flood #episeine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310" name="3_Picto Episeine-06.jpg" descr="3_Picto Episeine-06.jpg"/>
          <p:cNvPicPr>
            <a:picLocks noChangeAspect="1"/>
          </p:cNvPicPr>
          <p:nvPr/>
        </p:nvPicPr>
        <p:blipFill>
          <a:blip r:embed="rId3"/>
          <a:srcRect l="20255" t="18753" r="29702" b="21909"/>
          <a:stretch>
            <a:fillRect/>
          </a:stretch>
        </p:blipFill>
        <p:spPr>
          <a:xfrm>
            <a:off x="5613334" y="1731250"/>
            <a:ext cx="1960656" cy="1938149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51948340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APRES"/>
          <p:cNvSpPr txBox="1"/>
          <p:nvPr/>
        </p:nvSpPr>
        <p:spPr>
          <a:xfrm>
            <a:off x="2713022" y="3348409"/>
            <a:ext cx="3573495" cy="24622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12700" algn="ctr">
              <a:lnSpc>
                <a:spcPct val="100000"/>
              </a:lnSpc>
              <a:defRPr sz="2200" spc="-4">
                <a:latin typeface="Bw Modelica Bold"/>
                <a:ea typeface="Bw Modelica Bold"/>
                <a:cs typeface="Bw Modelica Bold"/>
                <a:sym typeface="Bw Modelica Bold"/>
              </a:defRPr>
            </a:lvl1pPr>
          </a:lstStyle>
          <a:p>
            <a:r>
              <a:rPr lang="ko-KR" sz="1572"/>
              <a:t>홍수 이후</a:t>
            </a:r>
          </a:p>
        </p:txBody>
      </p:sp>
      <p:sp>
        <p:nvSpPr>
          <p:cNvPr id="316" name="CRUE EN IDF…"/>
          <p:cNvSpPr txBox="1"/>
          <p:nvPr/>
        </p:nvSpPr>
        <p:spPr>
          <a:xfrm>
            <a:off x="1157282" y="1514993"/>
            <a:ext cx="6684974" cy="128689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859" b="1">
                <a:solidFill>
                  <a:schemeClr val="tx2"/>
                </a:solidFill>
              </a:rPr>
              <a:t>일드프랑스 홍수</a:t>
            </a:r>
          </a:p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endParaRPr sz="2859" dirty="0"/>
          </a:p>
          <a:p>
            <a:pPr indent="9077" algn="ctr">
              <a:defRPr sz="3700" spc="51">
                <a:solidFill>
                  <a:schemeClr val="accent5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644">
                <a:solidFill>
                  <a:schemeClr val="accent2"/>
                </a:solidFill>
              </a:rPr>
              <a:t>&gt; </a:t>
            </a:r>
            <a:r>
              <a:rPr lang="ko-KR" sz="2644" u="sng">
                <a:solidFill>
                  <a:schemeClr val="accent2"/>
                </a:solidFill>
              </a:rPr>
              <a:t>시나리오 2 </a:t>
            </a:r>
            <a:r>
              <a:rPr lang="ko-KR" sz="2644">
                <a:solidFill>
                  <a:schemeClr val="accent2"/>
                </a:solidFill>
              </a:rPr>
              <a:t>: 오렌지색/적색 경보</a:t>
            </a:r>
          </a:p>
        </p:txBody>
      </p:sp>
    </p:spTree>
    <p:extLst>
      <p:ext uri="{BB962C8B-B14F-4D97-AF65-F5344CB8AC3E}">
        <p14:creationId xmlns:p14="http://schemas.microsoft.com/office/powerpoint/2010/main" val="3025307180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HABITANTS ET ENTREPRISES &gt; POST 1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및 사업체 &gt; 게시물 1</a:t>
            </a:r>
          </a:p>
        </p:txBody>
      </p:sp>
      <p:sp>
        <p:nvSpPr>
          <p:cNvPr id="321" name="POST facebook :…"/>
          <p:cNvSpPr txBox="1"/>
          <p:nvPr/>
        </p:nvSpPr>
        <p:spPr>
          <a:xfrm>
            <a:off x="985519" y="947731"/>
            <a:ext cx="4201095" cy="39137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[XXX 홍수] 청소, 폐기 또는 건조하기 전에 모든 피해에 대해 사진 기록을 만들어 두세요, 이 자료는 보험금 청구에 필수적입니다 #insurance. #episeine #refund #compensation #naturaldisaster #flood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홍수 보상 안내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fr-FR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[버튼 제목+링크]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상세 정보: </a:t>
            </a:r>
            <a:r>
              <a:rPr lang="ko-KR" sz="836" u="sng" dirty="0">
                <a:hlinkClick r:id="rId2"/>
              </a:rPr>
              <a:t>www.episeine.fr/alerte-inondation-conseils</a:t>
            </a:r>
            <a:r>
              <a:rPr lang="ko-KR" sz="836" dirty="0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집이나 사업장에서 청소, 폐기, 또는 건조하기 전에 모든 피해에 대해 사진 기록을 만들어 두세요. 이 자료는 보험금 청구에 필수적입니다 #insurance. #episeine #compensation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[웹사이트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보상 지침: </a:t>
            </a:r>
            <a:r>
              <a:rPr lang="ko-KR" sz="836" u="sng" dirty="0">
                <a:hlinkClick r:id="rId2"/>
              </a:rPr>
              <a:t>www.episeine.fr/alerte-inondation-conseils</a:t>
            </a:r>
            <a:r>
              <a:rPr lang="ko-KR" sz="836" dirty="0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집이나 사업장에서 청소, 폐기, 또는 건조하기 전에 모든 피해에 대해 사진 기록을 만들어 두세요. 이 자료는 보험금 청구에 필수적입니다 #insurance. #episeine #refund #compensation #natural disaster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[제목]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dirty="0"/>
              <a:t>보상 지침 : </a:t>
            </a:r>
            <a:r>
              <a:rPr lang="ko-KR" sz="836" u="sng" dirty="0">
                <a:hlinkClick r:id="rId2"/>
              </a:rPr>
              <a:t>www.episeine.fr/alerte-inondation-conseils</a:t>
            </a:r>
            <a:r>
              <a:rPr lang="ko-KR" sz="836" dirty="0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322" name="1_Capture d’écran 2019-05-21 à 18.49.05.png" descr="1_Capture d’écran 2019-05-21 à 18.49.0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056" y="1662862"/>
            <a:ext cx="1976766" cy="2074950"/>
          </a:xfrm>
          <a:prstGeom prst="rect">
            <a:avLst/>
          </a:prstGeom>
          <a:ln w="3175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44AC91-9F7D-4292-114C-1D5CC9F9722C}"/>
              </a:ext>
            </a:extLst>
          </p:cNvPr>
          <p:cNvSpPr txBox="1"/>
          <p:nvPr/>
        </p:nvSpPr>
        <p:spPr>
          <a:xfrm>
            <a:off x="6660010" y="2138865"/>
            <a:ext cx="576064" cy="23852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050" b="1" dirty="0">
                <a:solidFill>
                  <a:srgbClr val="F9583D"/>
                </a:solidFill>
              </a:rPr>
              <a:t>사고 신고</a:t>
            </a:r>
            <a:endParaRPr lang="fr-FR" altLang="ko-KR" sz="1050" b="1" dirty="0">
              <a:solidFill>
                <a:srgbClr val="F9583D"/>
              </a:solidFill>
            </a:endParaRPr>
          </a:p>
          <a:p>
            <a:pPr algn="ctr"/>
            <a:endParaRPr lang="en-US" sz="500" b="1" dirty="0">
              <a:solidFill>
                <a:srgbClr val="F9583D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152818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HABITANTS ET ENTREPRISES &gt; POST 2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및 사업체 &gt; 게시물 2</a:t>
            </a:r>
          </a:p>
        </p:txBody>
      </p:sp>
      <p:sp>
        <p:nvSpPr>
          <p:cNvPr id="327" name="POST facebook :…"/>
          <p:cNvSpPr txBox="1"/>
          <p:nvPr/>
        </p:nvSpPr>
        <p:spPr>
          <a:xfrm>
            <a:off x="827361" y="1498751"/>
            <a:ext cx="3989097" cy="275607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[XXX홍수] 귀가했을 때 전문가가 시설 점검을 완료한 후에만 #electricity 전기 및 #gas 가스를 켜세요 #episeine #prevention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귀가했을 때 전문가가 시설 점검을 완료한 후에만 #electricity 전기 및 #gas 가스를 켜세요 #episeine #prevention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[웹사이트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 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귀가했을 때 전문가가 시설 점검을 완료한 후에만 #electricity 전기 및 #gas 가스를 켜세요 #episeine #prevention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328" name="illustrations Episeine posts_Plan de travail 1 copie 10.png" descr="illustrations Episeine posts_Plan de travail 1 copie 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306" y="1395855"/>
            <a:ext cx="4345801" cy="2961871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67227605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HABITANTS ET ENTREPRISES &gt; POST 2 (alternative eau potable)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및 사업체 &gt; 게시물 2(정수 관련 대체)</a:t>
            </a:r>
          </a:p>
        </p:txBody>
      </p:sp>
      <p:sp>
        <p:nvSpPr>
          <p:cNvPr id="333" name="POST facebook :…"/>
          <p:cNvSpPr txBox="1"/>
          <p:nvPr/>
        </p:nvSpPr>
        <p:spPr>
          <a:xfrm>
            <a:off x="905047" y="1193675"/>
            <a:ext cx="3758361" cy="301332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귀가했을 때는 담당 기관에서 승인할 때까지 #tapwater 수돗물을 마시지 마세요. #episeine #prevention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귀가했을 때는 담당 기관에서 승인할 때까지 #tapwater 수돗물을 마시지 마세요. #episeine #prevention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[웹사이트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귀가했을 때는 담당 기관에서 승인할 때까지 #tapwater 수돗물을 마시지 마세요. #episeine #prevention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334" name="3_Capture d’écran 2019-05-21 à 18.52.13.png" descr="3_Capture d’écran 2019-05-21 à 18.52.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2578" y="2014246"/>
            <a:ext cx="2015042" cy="1715509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41180601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ENTREPRISES &gt; POST 3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사업체 &gt; 게시물 3</a:t>
            </a:r>
          </a:p>
        </p:txBody>
      </p:sp>
      <p:sp>
        <p:nvSpPr>
          <p:cNvPr id="339" name="POST facebook :…"/>
          <p:cNvSpPr txBox="1"/>
          <p:nvPr/>
        </p:nvSpPr>
        <p:spPr>
          <a:xfrm>
            <a:off x="905047" y="743487"/>
            <a:ext cx="4658191" cy="39137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사업체를 위한 보상 및 지원 계획을 알아보려면 #insurances 보험사, #CMA, #CCI, #federation 협회 또는 #CityHall 시청에 문의하세요. #episeine #compensation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더 자세히 알아보려면 여기를 클릭하세요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www.episeine.fr/alerte-inondation-conseils-entreprises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사업체를 위한 지원 편의 조치를 알아보려면 #insurances 보험사, #CMA, #CCI, 산업 협회 또는 #CityHall 시청에 문의하세요. #episeine #compensation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[웹사이트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www.episeine.fr/alerte-inondation-conseils-entreprises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보상, 심리 회복 지원 서비스는? 사업체를 위해 제공되는 지원 조치를 자세히 알아보려면 #insurances 보험사, #CMA, #CCI, 산업 협회 또는 #TownHall 지방 정부에 문의하세요. #episeine #compensation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www.episeine.fr/alerte-inondation-conseils-entreprises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340" name="illustrations Episeine posts_Plan de travail 1 copie 12.png" descr="illustrations Episeine posts_Plan de travail 1 copie 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6869" y="1554907"/>
            <a:ext cx="3364201" cy="2290860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58344361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ENDANT"/>
          <p:cNvSpPr txBox="1"/>
          <p:nvPr/>
        </p:nvSpPr>
        <p:spPr>
          <a:xfrm>
            <a:off x="2713021" y="3564433"/>
            <a:ext cx="3573495" cy="2419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12700" algn="ctr">
              <a:lnSpc>
                <a:spcPct val="100000"/>
              </a:lnSpc>
              <a:defRPr sz="2200" spc="-4">
                <a:latin typeface="Bw Modelica Bold"/>
                <a:ea typeface="Bw Modelica Bold"/>
                <a:cs typeface="Bw Modelica Bold"/>
                <a:sym typeface="Bw Modelica Bold"/>
              </a:defRPr>
            </a:lvl1pPr>
          </a:lstStyle>
          <a:p>
            <a:r>
              <a:rPr lang="ko-KR" sz="1572"/>
              <a:t>홍수 진행 중</a:t>
            </a:r>
          </a:p>
        </p:txBody>
      </p:sp>
      <p:sp>
        <p:nvSpPr>
          <p:cNvPr id="346" name="CRUE HORS IDF…"/>
          <p:cNvSpPr txBox="1"/>
          <p:nvPr/>
        </p:nvSpPr>
        <p:spPr>
          <a:xfrm>
            <a:off x="1157282" y="1514993"/>
            <a:ext cx="6684974" cy="128689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859" b="1">
                <a:solidFill>
                  <a:schemeClr val="accent4"/>
                </a:solidFill>
              </a:rPr>
              <a:t>일드프랑스 외곽 지역 홍수</a:t>
            </a:r>
          </a:p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endParaRPr sz="2859" dirty="0"/>
          </a:p>
          <a:p>
            <a:pPr indent="9077" algn="ctr">
              <a:defRPr sz="3700" spc="51">
                <a:solidFill>
                  <a:schemeClr val="accent5">
                    <a:hueOff val="-176146"/>
                    <a:satOff val="3665"/>
                    <a:lumOff val="-13986"/>
                  </a:schemeClr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644">
                <a:solidFill>
                  <a:schemeClr val="accent2"/>
                </a:solidFill>
              </a:rPr>
              <a:t>&gt; </a:t>
            </a:r>
            <a:r>
              <a:rPr lang="ko-KR" sz="2644" u="sng">
                <a:solidFill>
                  <a:schemeClr val="accent2"/>
                </a:solidFill>
              </a:rPr>
              <a:t>시나리오 3 </a:t>
            </a:r>
            <a:r>
              <a:rPr lang="ko-KR" sz="2644">
                <a:solidFill>
                  <a:schemeClr val="accent2"/>
                </a:solidFill>
              </a:rPr>
              <a:t>: 오렌지색/적색 경보</a:t>
            </a:r>
          </a:p>
        </p:txBody>
      </p:sp>
    </p:spTree>
    <p:extLst>
      <p:ext uri="{BB962C8B-B14F-4D97-AF65-F5344CB8AC3E}">
        <p14:creationId xmlns:p14="http://schemas.microsoft.com/office/powerpoint/2010/main" val="748056352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HABITANTS ET ENTREPRISES &gt; POST 1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및 사업체 &gt; 게시물 1</a:t>
            </a:r>
          </a:p>
        </p:txBody>
      </p:sp>
      <p:sp>
        <p:nvSpPr>
          <p:cNvPr id="351" name="POST facebook :…"/>
          <p:cNvSpPr txBox="1"/>
          <p:nvPr/>
        </p:nvSpPr>
        <p:spPr>
          <a:xfrm>
            <a:off x="958724" y="1065050"/>
            <a:ext cx="4039149" cy="327057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Episeine팀은 XXXX의 XXXX강 #flood 홍수로 인해 큰 피해를 입은 사람들과 함께합니다.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 예방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fr-FR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제목+링크]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Episeine팀은 XXXX의 XXXX강 #flood 홍수로 인해 큰 피해를 입은 사람들과 함께합니다.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>
                <a:hlinkClick r:id="rId2"/>
              </a:rPr>
              <a:t>정보 더 알아보기: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Episeine팀은 XXXX의 XXXX강 #flood 홍수로 인해 큰 피해를 입은 사람들과 함께합니다.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>
                <a:hlinkClick r:id="rId3"/>
              </a:rPr>
              <a:t>정보 더 알아보기: </a:t>
            </a:r>
            <a:r>
              <a:rPr lang="ko-KR" sz="836" u="sng">
                <a:hlinkClick r:id="rId3"/>
              </a:rPr>
              <a:t>www.episeine.fr</a:t>
            </a:r>
          </a:p>
        </p:txBody>
      </p:sp>
      <p:pic>
        <p:nvPicPr>
          <p:cNvPr id="352" name="1_Picto Episeine-43-1.jpg" descr="1_Picto Episeine-43-1.jpg"/>
          <p:cNvPicPr>
            <a:picLocks noChangeAspect="1"/>
          </p:cNvPicPr>
          <p:nvPr/>
        </p:nvPicPr>
        <p:blipFill>
          <a:blip r:embed="rId4"/>
          <a:srcRect l="23104" t="23653" r="21857"/>
          <a:stretch>
            <a:fillRect/>
          </a:stretch>
        </p:blipFill>
        <p:spPr>
          <a:xfrm>
            <a:off x="5735837" y="1817315"/>
            <a:ext cx="1908318" cy="2206844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3449140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7862655" y="5039149"/>
            <a:ext cx="90768" cy="10211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t"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sp>
        <p:nvSpPr>
          <p:cNvPr id="190" name="HABITANTS &gt; POST 1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>
                <a:latin typeface="+mn-lt"/>
              </a:rPr>
              <a:t>주민 &gt; 게시물 1</a:t>
            </a:r>
          </a:p>
        </p:txBody>
      </p:sp>
      <p:sp>
        <p:nvSpPr>
          <p:cNvPr id="191" name="POST facebook :…"/>
          <p:cNvSpPr txBox="1"/>
          <p:nvPr/>
        </p:nvSpPr>
        <p:spPr>
          <a:xfrm>
            <a:off x="926894" y="1014721"/>
            <a:ext cx="3719602" cy="358669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lnSpc>
                <a:spcPct val="150000"/>
              </a:lnSpc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latin typeface="Calibri" panose="020F0502020204030204" pitchFamily="34" charset="0"/>
                <a:cs typeface="Calibri" panose="020F0502020204030204" pitchFamily="34" charset="0"/>
              </a:rPr>
              <a:t>페이스북 게시물: 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latin typeface="Calibri" panose="020F0502020204030204" pitchFamily="34" charset="0"/>
                <a:cs typeface="Calibri" panose="020F0502020204030204" pitchFamily="34" charset="0"/>
              </a:rPr>
              <a:t>[게시물 텍스트]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latin typeface="Calibri" panose="020F0502020204030204" pitchFamily="34" charset="0"/>
                <a:cs typeface="Calibri" panose="020F0502020204030204" pitchFamily="34" charset="0"/>
              </a:rPr>
              <a:t>[XXX 홍수] XXXX강 수위가 상승하고 있습니다. 현재 황색 경보입니다 #yellowalert #vigicrue. 집, 직장 또는 자녀의 학교가 홍수 위험 지역에 있나요? #episeine #prevention #flood 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latin typeface="Calibri" panose="020F0502020204030204" pitchFamily="34" charset="0"/>
                <a:cs typeface="Calibri" panose="020F0502020204030204" pitchFamily="34" charset="0"/>
              </a:rPr>
              <a:t>[링크 제목]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latin typeface="Calibri" panose="020F0502020204030204" pitchFamily="34" charset="0"/>
                <a:cs typeface="Calibri" panose="020F0502020204030204" pitchFamily="34" charset="0"/>
              </a:rPr>
              <a:t>Episeine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latin typeface="Calibri" panose="020F0502020204030204" pitchFamily="34" charset="0"/>
                <a:cs typeface="Calibri" panose="020F0502020204030204" pitchFamily="34" charset="0"/>
              </a:rPr>
              <a:t>[링크 설명]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latin typeface="Calibri" panose="020F0502020204030204" pitchFamily="34" charset="0"/>
                <a:cs typeface="Calibri" panose="020F0502020204030204" pitchFamily="34" charset="0"/>
              </a:rPr>
              <a:t>알아보려면 여기를 클릭하세요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latin typeface="Calibri" panose="020F0502020204030204" pitchFamily="34" charset="0"/>
                <a:cs typeface="Calibri" panose="020F0502020204030204" pitchFamily="34" charset="0"/>
              </a:rPr>
              <a:t>[버튼 제목+링크]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latin typeface="Calibri" panose="020F0502020204030204" pitchFamily="34" charset="0"/>
                <a:cs typeface="Calibri" panose="020F0502020204030204" pitchFamily="34" charset="0"/>
              </a:rPr>
              <a:t>정보 더 알아보기: www.episeine.fr</a:t>
            </a:r>
          </a:p>
          <a:p>
            <a:pPr>
              <a:lnSpc>
                <a:spcPct val="150000"/>
              </a:lnSpc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latin typeface="Calibri" panose="020F0502020204030204" pitchFamily="34" charset="0"/>
                <a:cs typeface="Calibri" panose="020F0502020204030204" pitchFamily="34" charset="0"/>
              </a:rPr>
              <a:t>트위터 게시물: 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latin typeface="Calibri" panose="020F0502020204030204" pitchFamily="34" charset="0"/>
                <a:cs typeface="Calibri" panose="020F0502020204030204" pitchFamily="34" charset="0"/>
              </a:rPr>
              <a:t>[트윗 텍스트]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latin typeface="Calibri" panose="020F0502020204030204" pitchFamily="34" charset="0"/>
                <a:cs typeface="Calibri" panose="020F0502020204030204" pitchFamily="34" charset="0"/>
              </a:rPr>
              <a:t>[XXX 홍수] XXXX강 수위가 상승하고 있습니다. 현재 황색 경보입니다 #yellowalert #vigicrue. 집, 직장 또는 자녀의 학교가 홍수 위험 지역에 있나요? #episeine #prevention #flood 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latin typeface="Calibri" panose="020F0502020204030204" pitchFamily="34" charset="0"/>
                <a:cs typeface="Calibri" panose="020F0502020204030204" pitchFamily="34" charset="0"/>
              </a:rPr>
              <a:t>정보 더 알아보기: </a:t>
            </a:r>
            <a:r>
              <a:rPr lang="ko-KR" sz="900" u="sng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www.episeine.fr</a:t>
            </a:r>
          </a:p>
        </p:txBody>
      </p:sp>
      <p:pic>
        <p:nvPicPr>
          <p:cNvPr id="192" name="illustrations Episeine posts_Plan de travail 1.png" descr="illustrations Episeine posts_Plan de travail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090" y="-295455"/>
            <a:ext cx="5221588" cy="3555653"/>
          </a:xfrm>
          <a:prstGeom prst="rect">
            <a:avLst/>
          </a:prstGeom>
          <a:ln w="3175">
            <a:miter lim="400000"/>
          </a:ln>
        </p:spPr>
      </p:pic>
      <p:sp>
        <p:nvSpPr>
          <p:cNvPr id="193" name="OU"/>
          <p:cNvSpPr txBox="1"/>
          <p:nvPr/>
        </p:nvSpPr>
        <p:spPr>
          <a:xfrm>
            <a:off x="6341485" y="2702942"/>
            <a:ext cx="179988" cy="34862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7211" tIns="27211" rIns="27211" bIns="27211" anchor="ctr">
            <a:spAutoFit/>
          </a:bodyPr>
          <a:lstStyle>
            <a:lvl1pPr marR="0">
              <a:lnSpc>
                <a:spcPts val="2800"/>
              </a:lnSpc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ko-KR" sz="836"/>
              <a:t>또는</a:t>
            </a:r>
          </a:p>
        </p:txBody>
      </p:sp>
      <p:pic>
        <p:nvPicPr>
          <p:cNvPr id="194" name="Capture d’écran 2019-06-04 à 18.29.35.png" descr="Capture d’écran 2019-06-04 à 18.29.3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3472" y="3023525"/>
            <a:ext cx="1757117" cy="1857746"/>
          </a:xfrm>
          <a:prstGeom prst="rect">
            <a:avLst/>
          </a:prstGeom>
          <a:ln w="3175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8BFB9F-3CD0-4CAD-2597-90314E7370F8}"/>
              </a:ext>
            </a:extLst>
          </p:cNvPr>
          <p:cNvSpPr txBox="1"/>
          <p:nvPr/>
        </p:nvSpPr>
        <p:spPr>
          <a:xfrm>
            <a:off x="5804612" y="4711937"/>
            <a:ext cx="1433721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ko-KR" altLang="en-US" sz="1200" dirty="0"/>
              <a:t>침수 지역</a:t>
            </a:r>
            <a:endParaRPr lang="en-US" sz="1050" dirty="0">
              <a:solidFill>
                <a:srgbClr val="4FA6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244105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HABITANTS &gt; POST 2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&gt; 게시물 2</a:t>
            </a:r>
          </a:p>
        </p:txBody>
      </p:sp>
      <p:sp>
        <p:nvSpPr>
          <p:cNvPr id="357" name="POST facebook :…"/>
          <p:cNvSpPr txBox="1"/>
          <p:nvPr/>
        </p:nvSpPr>
        <p:spPr>
          <a:xfrm>
            <a:off x="937191" y="1386612"/>
            <a:ext cx="3798834" cy="262745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모든 #floods 홍수가 똑같지는 않습니다. 일드프랑스에서는 #Seine 센 및 #Marne 마른 지역의 홍수의 경우 가족을 안전하게 대피시킬 수 있는 시간이 최소 24시간 있습니다.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rgbClr val="0000FF"/>
              </a:solidFill>
            </a:endParaRP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행동 방법 알아보기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제목+링크]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모든 #floods 홍수가 똑같지는 않습니다. 일드프랑스에서는 #Seine 센 및 #Marne 마른 지역의 홍수의 경우 가족을 안전하게 대피시킬 수 있는 시간이 최소 24시간 있습니다.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행동 방법 알아보기 :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</p:txBody>
      </p:sp>
      <p:pic>
        <p:nvPicPr>
          <p:cNvPr id="358" name="1_Capture d’écran 2019-05-21 à 18.38.32.png" descr="1_Capture d’écran 2019-05-21 à 18.38.3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255" y="698097"/>
            <a:ext cx="2860843" cy="1590097"/>
          </a:xfrm>
          <a:prstGeom prst="rect">
            <a:avLst/>
          </a:prstGeom>
          <a:ln w="3175">
            <a:miter lim="400000"/>
          </a:ln>
        </p:spPr>
      </p:pic>
      <p:sp>
        <p:nvSpPr>
          <p:cNvPr id="359" name="ou"/>
          <p:cNvSpPr txBox="1"/>
          <p:nvPr/>
        </p:nvSpPr>
        <p:spPr>
          <a:xfrm>
            <a:off x="6458389" y="2306002"/>
            <a:ext cx="501623" cy="4140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>
            <a:lvl1pPr marR="0">
              <a:lnSpc>
                <a:spcPts val="2800"/>
              </a:lnSpc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ko-KR" sz="836"/>
              <a:t>ou</a:t>
            </a:r>
          </a:p>
        </p:txBody>
      </p:sp>
      <p:pic>
        <p:nvPicPr>
          <p:cNvPr id="360" name="illustrations Episeine posts_Plan de travail 1 copie 11.png" descr="illustrations Episeine posts_Plan de travail 1 copie 1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1817" y="2554868"/>
            <a:ext cx="3904558" cy="2661142"/>
          </a:xfrm>
          <a:prstGeom prst="rect">
            <a:avLst/>
          </a:prstGeom>
          <a:ln w="3175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81B5C7-3E74-8DD8-F2D7-7B4B91316348}"/>
              </a:ext>
            </a:extLst>
          </p:cNvPr>
          <p:cNvSpPr txBox="1"/>
          <p:nvPr/>
        </p:nvSpPr>
        <p:spPr>
          <a:xfrm>
            <a:off x="6157844" y="2844353"/>
            <a:ext cx="622116" cy="323165"/>
          </a:xfrm>
          <a:prstGeom prst="rect">
            <a:avLst/>
          </a:prstGeom>
          <a:solidFill>
            <a:srgbClr val="F5A833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50" dirty="0"/>
              <a:t>1~3</a:t>
            </a:r>
            <a:r>
              <a:rPr lang="ko-KR" altLang="en-US" sz="1050" dirty="0"/>
              <a:t>일 내 홍수</a:t>
            </a:r>
            <a:endParaRPr lang="en-US" sz="9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489658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ENTREPRISES &gt; POST 2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사업체 &gt; 게시물 2</a:t>
            </a:r>
          </a:p>
        </p:txBody>
      </p:sp>
      <p:sp>
        <p:nvSpPr>
          <p:cNvPr id="365" name="POST facebook :…"/>
          <p:cNvSpPr txBox="1"/>
          <p:nvPr/>
        </p:nvSpPr>
        <p:spPr>
          <a:xfrm>
            <a:off x="941277" y="986588"/>
            <a:ext cx="3922657" cy="36564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센강과 마른강은 천천히 범람합니다. #flood 홍수 발생 시 귀중하거나 오염을 유발하는 물품을 높은 곳으로 올릴 시간이 있습니다.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행동 방법 알아보기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제목+링크]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#Seine 센강과 #Marne 마른강은 천천히 범람합니다. 귀중하거나 오염을 유발하는 장비를 높은 곳으로 올리고 홍수 위험 지역 밖에 차량을 주차할 시간이 있습니다.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행동 방법 알아보기: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#Seine 센강과 #Marne 마른강은 천천히 범람합니다. 귀중하거나 오염을 유발하는 장비를 높은 곳으로 올리고 홍수 위험 지역 밖에 차량을 주차할 시간이 있습니다.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행동 방법 알아보기: </a:t>
            </a:r>
            <a:r>
              <a:rPr lang="ko-KR" sz="836" u="sng">
                <a:hlinkClick r:id="rId3"/>
              </a:rPr>
              <a:t>www.episeine.fr</a:t>
            </a:r>
          </a:p>
        </p:txBody>
      </p:sp>
      <p:pic>
        <p:nvPicPr>
          <p:cNvPr id="366" name="illustrations Episeine posts_Plan de travail 1 copie 13.png" descr="illustrations Episeine posts_Plan de travail 1 copie 1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3828" y="1209543"/>
            <a:ext cx="4378556" cy="2981589"/>
          </a:xfrm>
          <a:prstGeom prst="rect">
            <a:avLst/>
          </a:prstGeom>
          <a:ln w="3175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2FFA72-C51B-A8A5-A040-B9BADC3D2CEA}"/>
              </a:ext>
            </a:extLst>
          </p:cNvPr>
          <p:cNvSpPr txBox="1"/>
          <p:nvPr/>
        </p:nvSpPr>
        <p:spPr>
          <a:xfrm>
            <a:off x="7059997" y="3047687"/>
            <a:ext cx="649217" cy="169277"/>
          </a:xfrm>
          <a:prstGeom prst="rect">
            <a:avLst/>
          </a:prstGeom>
          <a:solidFill>
            <a:srgbClr val="F7251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100" dirty="0"/>
              <a:t>1~3</a:t>
            </a:r>
            <a:r>
              <a:rPr lang="ko-KR" altLang="en-US" sz="1100" dirty="0"/>
              <a:t>일</a:t>
            </a:r>
            <a:endParaRPr lang="en-US" sz="1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02450-ABDC-EDE4-1362-04ABB2405369}"/>
              </a:ext>
            </a:extLst>
          </p:cNvPr>
          <p:cNvSpPr txBox="1"/>
          <p:nvPr/>
        </p:nvSpPr>
        <p:spPr>
          <a:xfrm rot="226928">
            <a:off x="5560776" y="2743593"/>
            <a:ext cx="586375" cy="300082"/>
          </a:xfrm>
          <a:prstGeom prst="rect">
            <a:avLst/>
          </a:prstGeom>
          <a:solidFill>
            <a:srgbClr val="1CA1AA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050" dirty="0"/>
              <a:t>홍수 경고</a:t>
            </a:r>
            <a:endParaRPr lang="fr-FR" altLang="ko-KR" sz="1050" dirty="0"/>
          </a:p>
          <a:p>
            <a:pPr algn="ctr"/>
            <a:endParaRPr lang="en-US" sz="9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44661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APRES"/>
          <p:cNvSpPr txBox="1"/>
          <p:nvPr/>
        </p:nvSpPr>
        <p:spPr>
          <a:xfrm>
            <a:off x="2713022" y="3265915"/>
            <a:ext cx="3573495" cy="24622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12700" algn="ctr">
              <a:lnSpc>
                <a:spcPct val="100000"/>
              </a:lnSpc>
              <a:defRPr sz="2200" spc="-4">
                <a:latin typeface="Bw Modelica Bold"/>
                <a:ea typeface="Bw Modelica Bold"/>
                <a:cs typeface="Bw Modelica Bold"/>
                <a:sym typeface="Bw Modelica Bold"/>
              </a:defRPr>
            </a:lvl1pPr>
          </a:lstStyle>
          <a:p>
            <a:r>
              <a:rPr lang="ko-KR" sz="1572"/>
              <a:t>홍수 이후</a:t>
            </a:r>
          </a:p>
        </p:txBody>
      </p:sp>
      <p:sp>
        <p:nvSpPr>
          <p:cNvPr id="372" name="CRUE HORS IDF…"/>
          <p:cNvSpPr txBox="1"/>
          <p:nvPr/>
        </p:nvSpPr>
        <p:spPr>
          <a:xfrm>
            <a:off x="1157282" y="1514993"/>
            <a:ext cx="6684974" cy="128689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859" b="1">
                <a:solidFill>
                  <a:schemeClr val="accent4"/>
                </a:solidFill>
              </a:rPr>
              <a:t>일드프랑스 외곽 지역 홍수</a:t>
            </a:r>
          </a:p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endParaRPr sz="2859" dirty="0">
              <a:solidFill>
                <a:schemeClr val="accent4">
                  <a:lumMod val="75000"/>
                </a:schemeClr>
              </a:solidFill>
            </a:endParaRPr>
          </a:p>
          <a:p>
            <a:pPr indent="9077" algn="ctr">
              <a:defRPr sz="3700" spc="51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644">
                <a:solidFill>
                  <a:schemeClr val="accent2"/>
                </a:solidFill>
              </a:rPr>
              <a:t>&gt; </a:t>
            </a:r>
            <a:r>
              <a:rPr lang="ko-KR" sz="2644" u="sng">
                <a:solidFill>
                  <a:schemeClr val="accent2"/>
                </a:solidFill>
              </a:rPr>
              <a:t>시나리오 3 </a:t>
            </a:r>
            <a:r>
              <a:rPr lang="ko-KR" sz="2644">
                <a:solidFill>
                  <a:schemeClr val="accent2"/>
                </a:solidFill>
              </a:rPr>
              <a:t>: 오렌지색/적색 경보</a:t>
            </a:r>
          </a:p>
        </p:txBody>
      </p:sp>
    </p:spTree>
    <p:extLst>
      <p:ext uri="{BB962C8B-B14F-4D97-AF65-F5344CB8AC3E}">
        <p14:creationId xmlns:p14="http://schemas.microsoft.com/office/powerpoint/2010/main" val="1174633059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HABITANTS &gt; POST 1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&gt; 게시물 1</a:t>
            </a:r>
          </a:p>
        </p:txBody>
      </p:sp>
      <p:sp>
        <p:nvSpPr>
          <p:cNvPr id="377" name="POST facebook :…"/>
          <p:cNvSpPr txBox="1"/>
          <p:nvPr/>
        </p:nvSpPr>
        <p:spPr>
          <a:xfrm>
            <a:off x="969707" y="1515236"/>
            <a:ext cx="4253777" cy="237020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#IDF 일드프랑스에 이 정도의 #flood 홍수가 발생하면 #metro 지하철, #RER 및 #transilien 트랑지리엥 운행이 수개월 동안 타격을 받을 수 있습니다.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홍수에 대해 더 자세히 알아보려면 여기를 클릭하세요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더 알아보기: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#IDF 일드프랑스에 이 정도의 #flood 홍수가 발생하면 나와 가족의 일상 생활이 크게 영향을 받게 될 것입니다. #metro 지하철, #RER 및 #transilien 트랑지리엥 운행이 수개월 동안 타격을 받을 수 있습니다.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홍수에 대해 더 자세히 알아보려면 여기를 클릭하세요:</a:t>
            </a:r>
            <a:r>
              <a:rPr lang="ko-KR" sz="836">
                <a:solidFill>
                  <a:schemeClr val="accent5"/>
                </a:solidFill>
              </a:rPr>
              <a:t>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</p:txBody>
      </p:sp>
      <p:pic>
        <p:nvPicPr>
          <p:cNvPr id="378" name="2bis_Capture d’écran 2019-05-21 à 16.44.20.png" descr="2bis_Capture d’écran 2019-05-21 à 16.44.2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2406" y="1829941"/>
            <a:ext cx="2288869" cy="2077372"/>
          </a:xfrm>
          <a:prstGeom prst="rect">
            <a:avLst/>
          </a:prstGeom>
          <a:ln w="3175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415756-3C0B-F68D-56E1-E960E51F0850}"/>
              </a:ext>
            </a:extLst>
          </p:cNvPr>
          <p:cNvSpPr txBox="1"/>
          <p:nvPr/>
        </p:nvSpPr>
        <p:spPr>
          <a:xfrm>
            <a:off x="7164065" y="3012033"/>
            <a:ext cx="360040" cy="138499"/>
          </a:xfrm>
          <a:prstGeom prst="rect">
            <a:avLst/>
          </a:prstGeom>
          <a:solidFill>
            <a:srgbClr val="25285D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dirty="0">
                <a:solidFill>
                  <a:schemeClr val="accent6"/>
                </a:solidFill>
              </a:rPr>
              <a:t>취소됨</a:t>
            </a:r>
            <a:endParaRPr lang="en-US" sz="600" b="1" dirty="0">
              <a:solidFill>
                <a:schemeClr val="accent6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694955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ENTREPRISES &gt; POST 1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사업체 &gt; 게시물 1</a:t>
            </a:r>
          </a:p>
        </p:txBody>
      </p:sp>
      <p:sp>
        <p:nvSpPr>
          <p:cNvPr id="383" name="POST facebook :…"/>
          <p:cNvSpPr txBox="1"/>
          <p:nvPr/>
        </p:nvSpPr>
        <p:spPr>
          <a:xfrm>
            <a:off x="966143" y="1269291"/>
            <a:ext cx="3837111" cy="327057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#IDF 일드프랑스에 이 정도의 #flood 홍수가 발생하면 #metro 지하철, #RER 및 #transilien 트랑지리엥 운행이 수개월 동안 타격을 받을 수 있습니다.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홍수에 대해 더 자세히 알아보려면 여기를 클릭하세요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제목+링크]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#IDF 일드프랑스에 이 정도의 #flood 홍수가 발생하면 직업 활동이 크게 영향을 받게 될 것입니다, 예를 들어 #metro 지하철, #RER 및 #transilien 트랑지리엥 노선 운행이 6개월 동안 중단되는 경우라면 말이죠.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홍수에 대해 더 자세히 알아보려면 여기를 클릭하세요: </a:t>
            </a:r>
            <a:r>
              <a:rPr lang="ko-KR" sz="836" u="sng"/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#IDF 일드프랑스에 이 정도의 #flood 홍수가 발생하면 직업 활동이 크게 영향을 받게 될 것입니다, 예를 들어 #metro 지하철, #RER 및 #transilien 트랑지리엥 노선 운행이 6개월 동안 중단되는 경우라면 말이죠.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홍수에 대해 더 자세히 알아보려면 여기를 클릭하세요: </a:t>
            </a:r>
            <a:r>
              <a:rPr lang="ko-KR" sz="836" u="sng"/>
              <a:t>www.episeine.fr</a:t>
            </a:r>
          </a:p>
        </p:txBody>
      </p:sp>
      <p:pic>
        <p:nvPicPr>
          <p:cNvPr id="384" name="2bis_Capture d’écran 2019-05-21 à 16.44.20.png" descr="2bis_Capture d’écran 2019-05-21 à 16.44.2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2406" y="1829941"/>
            <a:ext cx="2288869" cy="2077372"/>
          </a:xfrm>
          <a:prstGeom prst="rect">
            <a:avLst/>
          </a:prstGeom>
          <a:ln w="3175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6494D3-BC4D-8E65-8881-DDE1FF859203}"/>
              </a:ext>
            </a:extLst>
          </p:cNvPr>
          <p:cNvSpPr txBox="1"/>
          <p:nvPr/>
        </p:nvSpPr>
        <p:spPr>
          <a:xfrm>
            <a:off x="7164065" y="3022771"/>
            <a:ext cx="360040" cy="138499"/>
          </a:xfrm>
          <a:prstGeom prst="rect">
            <a:avLst/>
          </a:prstGeom>
          <a:solidFill>
            <a:srgbClr val="25285D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dirty="0">
                <a:solidFill>
                  <a:schemeClr val="accent6"/>
                </a:solidFill>
              </a:rPr>
              <a:t>취소됨</a:t>
            </a:r>
            <a:endParaRPr lang="en-US" sz="600" b="1" dirty="0">
              <a:solidFill>
                <a:schemeClr val="accent6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375631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750" y="863600"/>
            <a:ext cx="7920038" cy="1116657"/>
          </a:xfrm>
        </p:spPr>
        <p:txBody>
          <a:bodyPr/>
          <a:lstStyle/>
          <a:p>
            <a:r>
              <a:rPr lang="ko-KR" sz="3600">
                <a:solidFill>
                  <a:schemeClr val="bg1">
                    <a:lumMod val="95000"/>
                  </a:schemeClr>
                </a:solidFill>
              </a:rPr>
              <a:t>다음 홍수에 대비할</a:t>
            </a:r>
            <a:br>
              <a:rPr lang="ko-KR" sz="3600">
                <a:solidFill>
                  <a:schemeClr val="bg1">
                    <a:lumMod val="95000"/>
                  </a:schemeClr>
                </a:solidFill>
              </a:rPr>
            </a:br>
            <a:r>
              <a:rPr lang="ko-KR" sz="3600">
                <a:solidFill>
                  <a:schemeClr val="bg1">
                    <a:lumMod val="95000"/>
                  </a:schemeClr>
                </a:solidFill>
              </a:rPr>
              <a:t>준비가 되셨나요?</a:t>
            </a:r>
          </a:p>
        </p:txBody>
      </p:sp>
      <p:sp>
        <p:nvSpPr>
          <p:cNvPr id="4" name="object 11"/>
          <p:cNvSpPr txBox="1"/>
          <p:nvPr/>
        </p:nvSpPr>
        <p:spPr>
          <a:xfrm>
            <a:off x="3228433" y="4392525"/>
            <a:ext cx="366395" cy="83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>
              <a:lnSpc>
                <a:spcPct val="90000"/>
              </a:lnSpc>
            </a:pPr>
            <a:r>
              <a:rPr lang="ko-KR" sz="600" baseline="0">
                <a:solidFill>
                  <a:srgbClr val="231F20"/>
                </a:solidFill>
                <a:latin typeface="Barlow Semi Condensed" panose="00000506000000000000" pitchFamily="2" charset="0"/>
                <a:cs typeface="Arial" panose="020B0604020202020204" pitchFamily="34" charset="0"/>
              </a:rPr>
              <a:t>Animé par :</a:t>
            </a:r>
          </a:p>
        </p:txBody>
      </p:sp>
      <p:sp>
        <p:nvSpPr>
          <p:cNvPr id="5" name="object 12"/>
          <p:cNvSpPr txBox="1"/>
          <p:nvPr/>
        </p:nvSpPr>
        <p:spPr>
          <a:xfrm>
            <a:off x="4751797" y="4546663"/>
            <a:ext cx="982344" cy="83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>
              <a:lnSpc>
                <a:spcPct val="90000"/>
              </a:lnSpc>
            </a:pPr>
            <a:r>
              <a:rPr lang="ko-KR" sz="600" baseline="0">
                <a:solidFill>
                  <a:srgbClr val="231F20"/>
                </a:solidFill>
                <a:latin typeface="Barlow Semi Condensed" panose="00000506000000000000" pitchFamily="2" charset="0"/>
                <a:cs typeface="Arial" panose="020B0604020202020204" pitchFamily="34" charset="0"/>
              </a:rPr>
              <a:t>Les partenaires d'EPISEINE :</a:t>
            </a:r>
          </a:p>
        </p:txBody>
      </p:sp>
      <p:cxnSp>
        <p:nvCxnSpPr>
          <p:cNvPr id="8" name="Connecteur droit 7"/>
          <p:cNvCxnSpPr/>
          <p:nvPr/>
        </p:nvCxnSpPr>
        <p:spPr>
          <a:xfrm>
            <a:off x="4607781" y="4540228"/>
            <a:ext cx="0" cy="64800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8065" y="4796401"/>
            <a:ext cx="396000" cy="30868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5913" y="4788569"/>
            <a:ext cx="900100" cy="180020"/>
          </a:xfrm>
          <a:prstGeom prst="rect">
            <a:avLst/>
          </a:prstGeom>
        </p:spPr>
      </p:pic>
      <p:sp>
        <p:nvSpPr>
          <p:cNvPr id="16" name="object 11"/>
          <p:cNvSpPr txBox="1"/>
          <p:nvPr/>
        </p:nvSpPr>
        <p:spPr>
          <a:xfrm>
            <a:off x="5831917" y="4998431"/>
            <a:ext cx="856750" cy="110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ko-KR" sz="400" baseline="0">
                <a:solidFill>
                  <a:srgbClr val="231F20"/>
                </a:solidFill>
                <a:latin typeface="Barlow Semi Condensed" panose="00000506000000000000" pitchFamily="2" charset="0"/>
                <a:cs typeface="Arial" panose="020B0604020202020204" pitchFamily="34" charset="0"/>
              </a:rPr>
              <a:t>Ce projet est cofinancé par le fonds  européen de développement régional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5352" y="4787551"/>
            <a:ext cx="598452" cy="323598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4045" y="4804814"/>
            <a:ext cx="408474" cy="32754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25" y="4631647"/>
            <a:ext cx="1169377" cy="503704"/>
          </a:xfrm>
          <a:prstGeom prst="rect">
            <a:avLst/>
          </a:prstGeom>
        </p:spPr>
      </p:pic>
      <p:sp>
        <p:nvSpPr>
          <p:cNvPr id="6" name="object 11">
            <a:extLst>
              <a:ext uri="{FF2B5EF4-FFF2-40B4-BE49-F238E27FC236}">
                <a16:creationId xmlns:a16="http://schemas.microsoft.com/office/drawing/2014/main" id="{DC4A756B-B9DB-9E9C-F4D4-09BE5BD24318}"/>
              </a:ext>
            </a:extLst>
          </p:cNvPr>
          <p:cNvSpPr txBox="1"/>
          <p:nvPr/>
        </p:nvSpPr>
        <p:spPr>
          <a:xfrm>
            <a:off x="5831917" y="4998431"/>
            <a:ext cx="856750" cy="38779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ko-KR" altLang="en-US" sz="700" dirty="0"/>
              <a:t>이 프로젝트는 유럽 지역 개발 기금으로 공동 자금을 지원받고 있습니다</a:t>
            </a:r>
            <a:r>
              <a:rPr lang="en-US" altLang="ko-KR" sz="700" dirty="0"/>
              <a:t>.</a:t>
            </a:r>
            <a:endParaRPr lang="it-IT" sz="100" baseline="0" dirty="0">
              <a:solidFill>
                <a:srgbClr val="231F20"/>
              </a:solidFill>
              <a:latin typeface="Barlow Semi Condensed" panose="00000506000000000000" pitchFamily="2" charset="0"/>
              <a:cs typeface="Arial" panose="020B0604020202020204" pitchFamily="34" charset="0"/>
            </a:endParaRPr>
          </a:p>
        </p:txBody>
      </p:sp>
      <p:sp>
        <p:nvSpPr>
          <p:cNvPr id="7" name="object 11">
            <a:extLst>
              <a:ext uri="{FF2B5EF4-FFF2-40B4-BE49-F238E27FC236}">
                <a16:creationId xmlns:a16="http://schemas.microsoft.com/office/drawing/2014/main" id="{8E05D5A5-723D-80C8-E5DB-1CA97E26C462}"/>
              </a:ext>
            </a:extLst>
          </p:cNvPr>
          <p:cNvSpPr txBox="1"/>
          <p:nvPr/>
        </p:nvSpPr>
        <p:spPr>
          <a:xfrm>
            <a:off x="3228433" y="4392525"/>
            <a:ext cx="366395" cy="13849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/>
          <a:p>
            <a:pPr marL="0">
              <a:lnSpc>
                <a:spcPct val="90000"/>
              </a:lnSpc>
            </a:pPr>
            <a:r>
              <a:rPr lang="ko-KR" altLang="en-US" sz="1000" dirty="0"/>
              <a:t>주최</a:t>
            </a:r>
            <a:r>
              <a:rPr lang="en-US" altLang="ko-KR" sz="1000" dirty="0"/>
              <a:t>:</a:t>
            </a:r>
            <a:endParaRPr lang="es-ES" sz="400" baseline="0" dirty="0">
              <a:solidFill>
                <a:srgbClr val="231F20"/>
              </a:solidFill>
              <a:latin typeface="Barlow Semi Condensed" panose="00000506000000000000" pitchFamily="2" charset="0"/>
              <a:cs typeface="Arial" panose="020B0604020202020204" pitchFamily="34" charset="0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C2DF2DE4-2E77-AE64-66CD-89995AD7F25A}"/>
              </a:ext>
            </a:extLst>
          </p:cNvPr>
          <p:cNvSpPr txBox="1"/>
          <p:nvPr/>
        </p:nvSpPr>
        <p:spPr>
          <a:xfrm>
            <a:off x="4751797" y="4546663"/>
            <a:ext cx="982344" cy="12465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/>
          <a:p>
            <a:pPr marL="0">
              <a:lnSpc>
                <a:spcPct val="90000"/>
              </a:lnSpc>
            </a:pPr>
            <a:r>
              <a:rPr lang="en-US" sz="900" dirty="0"/>
              <a:t>EPISEINE</a:t>
            </a:r>
            <a:r>
              <a:rPr lang="ko-KR" altLang="en-US" sz="900" dirty="0"/>
              <a:t>의 협력자</a:t>
            </a:r>
            <a:r>
              <a:rPr lang="en-US" altLang="ko-KR" sz="900" dirty="0"/>
              <a:t>:</a:t>
            </a:r>
            <a:endParaRPr lang="es-ES" sz="300" baseline="0" dirty="0">
              <a:solidFill>
                <a:srgbClr val="231F20"/>
              </a:solidFill>
              <a:latin typeface="Barlow Semi Condensed" panose="00000506000000000000" pitchFamily="2" charset="0"/>
              <a:cs typeface="Arial" panose="020B0604020202020204" pitchFamily="34" charset="0"/>
            </a:endParaRPr>
          </a:p>
        </p:txBody>
      </p:sp>
      <p:sp>
        <p:nvSpPr>
          <p:cNvPr id="10" name="ZoneTexte 5">
            <a:extLst>
              <a:ext uri="{FF2B5EF4-FFF2-40B4-BE49-F238E27FC236}">
                <a16:creationId xmlns:a16="http://schemas.microsoft.com/office/drawing/2014/main" id="{0936128B-2AA4-BC00-D917-5560214062F9}"/>
              </a:ext>
            </a:extLst>
          </p:cNvPr>
          <p:cNvSpPr txBox="1"/>
          <p:nvPr/>
        </p:nvSpPr>
        <p:spPr>
          <a:xfrm>
            <a:off x="3707681" y="2700337"/>
            <a:ext cx="1728179" cy="246221"/>
          </a:xfrm>
          <a:prstGeom prst="rect">
            <a:avLst/>
          </a:prstGeom>
          <a:solidFill>
            <a:srgbClr val="0FA9AE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EPISEINE </a:t>
            </a:r>
            <a:r>
              <a:rPr lang="ko-KR" altLang="en-US" sz="1600" dirty="0">
                <a:solidFill>
                  <a:schemeClr val="bg1"/>
                </a:solidFill>
              </a:rPr>
              <a:t>찾기</a:t>
            </a:r>
            <a:r>
              <a:rPr lang="en-US" altLang="ko-KR" sz="1600" dirty="0">
                <a:solidFill>
                  <a:schemeClr val="bg1"/>
                </a:solidFill>
              </a:rPr>
              <a:t>: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1" name="ZoneTexte 5">
            <a:extLst>
              <a:ext uri="{FF2B5EF4-FFF2-40B4-BE49-F238E27FC236}">
                <a16:creationId xmlns:a16="http://schemas.microsoft.com/office/drawing/2014/main" id="{1551FA26-ED63-0C7F-BEC2-FD8E3A332DB2}"/>
              </a:ext>
            </a:extLst>
          </p:cNvPr>
          <p:cNvSpPr txBox="1"/>
          <p:nvPr/>
        </p:nvSpPr>
        <p:spPr>
          <a:xfrm>
            <a:off x="1930923" y="4883295"/>
            <a:ext cx="1165132" cy="48987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ko-KR" altLang="en-US" sz="8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</a:rPr>
              <a:t>다음에 발생할 홍수에 대해 준비가 되셨나요</a:t>
            </a:r>
            <a:r>
              <a:rPr lang="en-US" altLang="ko-KR" sz="8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</a:rPr>
              <a:t>?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endParaRPr lang="en-US" sz="800" dirty="0">
              <a:effectLst/>
              <a:latin typeface="Aptos" panose="020B0004020202020204" pitchFamily="34" charset="0"/>
              <a:ea typeface="DengXian" panose="02010600030101010101" pitchFamily="2" charset="-122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478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HABITANTS &gt; POST 1 (alternative)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>
                <a:solidFill>
                  <a:srgbClr val="000000"/>
                </a:solidFill>
                <a:latin typeface="+mn-lt"/>
                <a:ea typeface="Arial"/>
                <a:cs typeface="Calibri" panose="020F0502020204030204" pitchFamily="34" charset="0"/>
              </a:rPr>
              <a:t>주민</a:t>
            </a:r>
            <a:r>
              <a:rPr lang="ko-KR">
                <a:latin typeface="+mn-lt"/>
                <a:ea typeface="Arial"/>
                <a:cs typeface="Calibri" panose="020F0502020204030204" pitchFamily="34" charset="0"/>
              </a:rPr>
              <a:t> &gt; </a:t>
            </a:r>
            <a:r>
              <a:rPr lang="ko-KR"/>
              <a:t>게시물 1 (대체)</a:t>
            </a:r>
          </a:p>
        </p:txBody>
      </p:sp>
      <p:sp>
        <p:nvSpPr>
          <p:cNvPr id="199" name="POST facebook :…"/>
          <p:cNvSpPr txBox="1"/>
          <p:nvPr/>
        </p:nvSpPr>
        <p:spPr>
          <a:xfrm>
            <a:off x="922861" y="1002058"/>
            <a:ext cx="4378332" cy="375038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7211" tIns="27211" rIns="27211" bIns="27211" anchor="ctr">
            <a:spAutoFit/>
          </a:bodyPr>
          <a:lstStyle/>
          <a:p>
            <a:pPr>
              <a:lnSpc>
                <a:spcPct val="150000"/>
              </a:lnSpc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9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페이스북 게시물: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</a:t>
            </a:r>
            <a:r>
              <a:rPr lang="ko-KR" sz="9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텍스트</a:t>
            </a:r>
            <a:r>
              <a:rPr lang="ko-KR" sz="836"/>
              <a:t>]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XXXX강 수위가 상승하고 있습니다. 현재 황색 경보입니다 #yellowalert #vigicrue. 집이 홍수 위험 지역에 있지 않다고요? 하지만 직장이나 자녀의 학교는 어떤가요? #episeine #prevention #flood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알아보려면 여기를 클릭하세요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 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XXXX강 수위가 상승하고 있습니다. 현재 황색 경보입니다 #yellowalert #vigicrue. 집이 홍수 위험 지역에 있지 않다고요? 하지만 직장이나 자녀의 학교는 어떤가요? #episeine #prevention #flood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>
                <a:hlinkClick r:id="rId2"/>
              </a:rPr>
              <a:t>www.episeine.fr/</a:t>
            </a:r>
          </a:p>
          <a:p>
            <a:pPr>
              <a:lnSpc>
                <a:spcPct val="150000"/>
              </a:lnSpc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</p:txBody>
      </p:sp>
      <p:pic>
        <p:nvPicPr>
          <p:cNvPr id="200" name="illustrations Episeine posts_Plan de travail 1 copie.png" descr="illustrations Episeine posts_Plan de travail 1 cop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729" y="831090"/>
            <a:ext cx="5752786" cy="3917374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78899673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ENTREPRISES &gt; POST 1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>
                <a:latin typeface="+mn-lt"/>
              </a:rPr>
              <a:t>사업체 &gt; 게시물 1</a:t>
            </a:r>
          </a:p>
        </p:txBody>
      </p:sp>
      <p:sp>
        <p:nvSpPr>
          <p:cNvPr id="205" name="POST facebook :…"/>
          <p:cNvSpPr txBox="1"/>
          <p:nvPr/>
        </p:nvSpPr>
        <p:spPr>
          <a:xfrm>
            <a:off x="950318" y="880650"/>
            <a:ext cx="4523869" cy="378507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XXXX강 수위가 상승하고 있습니다. 현재 황색 경보입니다 #yellowalert #vigicrue. 사업장, 공급업체, 직원 주택이 홍수 위험 지역에 위치하고 있나요? #episeine #prevention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알아보려면 여기를 클릭하세요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정보 더 알아보기: </a:t>
            </a:r>
            <a:r>
              <a:rPr lang="ko-KR" sz="836" u="sng">
                <a:hlinkClick r:id="rId2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b="1"/>
              <a:t>[</a:t>
            </a:r>
            <a:r>
              <a:rPr lang="ko-KR" sz="836"/>
              <a:t>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XXXX강 수위가 상승하고 있습니다. 현재 황색 경보입니다 #yellowvigilance #vigicrue. 사업장, 공급업체, 직원 주택이 홍수 위험 지역에 위치하고 있나요? #episeine #prevention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rgbClr val="0000FF"/>
              </a:solidFill>
            </a:endParaRP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[웹사이트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알아보기: </a:t>
            </a:r>
            <a:r>
              <a:rPr lang="ko-KR" sz="836" u="sng">
                <a:hlinkClick r:id="rId3"/>
              </a:rPr>
              <a:t>www.episeine.fr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b="1" dirty="0"/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 </a:t>
            </a: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XXXX강 수위가 상승하고 있습니다. 현재 황색 경보입니다 #yellowvigilance #vigicrue. 사업장, 공급업체, 직원 주택이 홍수 위험 지역에 위치하고 있나요? #episeine #prevention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[웹사이트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알아보기: </a:t>
            </a:r>
            <a:r>
              <a:rPr lang="ko-KR" sz="836" u="sng"/>
              <a:t>www.episeine.fr/</a:t>
            </a:r>
          </a:p>
        </p:txBody>
      </p:sp>
      <p:pic>
        <p:nvPicPr>
          <p:cNvPr id="206" name="illustrations Episeine posts_Plan de travail 1 copie 2.png" descr="illustrations Episeine posts_Plan de travail 1 copie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785" y="1082310"/>
            <a:ext cx="5110035" cy="3482732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368485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ENTREPRISES &gt; POST 1 (alternative coupures)"/>
          <p:cNvSpPr txBox="1">
            <a:spLocks noGrp="1"/>
          </p:cNvSpPr>
          <p:nvPr>
            <p:ph type="title" idx="4294967295"/>
          </p:nvPr>
        </p:nvSpPr>
        <p:spPr>
          <a:xfrm>
            <a:off x="915032" y="495331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사업체 &gt; 게시물 1(중단 관련 대체)</a:t>
            </a:r>
          </a:p>
        </p:txBody>
      </p:sp>
      <p:sp>
        <p:nvSpPr>
          <p:cNvPr id="211" name="POST facebook :…"/>
          <p:cNvSpPr txBox="1"/>
          <p:nvPr/>
        </p:nvSpPr>
        <p:spPr>
          <a:xfrm>
            <a:off x="946826" y="947729"/>
            <a:ext cx="3984367" cy="39137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물이 들어오거나 네트워크가 끊기기 전에(교통, 전기 등) 민감한 장비를 더 높은 곳으로 옮기고 차량을 홍수 위험 지역 밖에 주차하세요. #episeine #prevention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더 자세히 알아보려면 여기를 클릭하세요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자세히 알아보기 : </a:t>
            </a:r>
            <a:r>
              <a:rPr lang="ko-KR" sz="836" u="sng">
                <a:hlinkClick r:id="rId2"/>
              </a:rPr>
              <a:t>www.episeine.fr/alerte-inondation-conseils-entreprises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물이 들어오거나 네트워크가 끊기기 전에 영업 활동에 필수적인 물품을 보호하세요. 고가의 장비 또는 오염을 일으킬 수 있는 장비를 높은 곳으로 올리거나 옮기고, 차량을 홍수 위험 지역 밖에 주차하세요.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www.episeine.fr/alerte-inondation-conseils-entreprises</a:t>
            </a:r>
            <a:r>
              <a:rPr lang="ko-KR" sz="836"/>
              <a:t> 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물이 들어오거나 네트워크가 끊기기 전에 영업 활동에 필수적인 물품을 보호하세요. 고가의 장비 또는 오염을 일으킬 수 있는 장비를 높은 곳으로 옮기거나 올리고 차량을 홍수 위험 지역 밖에 두세요. #episeine #flood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[웹사이트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www.episeine.fr/alerte-inondation-conseils-entreprises</a:t>
            </a:r>
            <a:r>
              <a:rPr lang="ko-KR" sz="836"/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</p:txBody>
      </p:sp>
      <p:pic>
        <p:nvPicPr>
          <p:cNvPr id="212" name="illustrations Episeine posts_Plan de travail 1 copie 3.png" descr="illustrations Episeine posts_Plan de travail 1 copi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136" y="1566824"/>
            <a:ext cx="3595652" cy="2448468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7658489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exte"/>
          <p:cNvSpPr txBox="1"/>
          <p:nvPr/>
        </p:nvSpPr>
        <p:spPr>
          <a:xfrm>
            <a:off x="7824098" y="5078695"/>
            <a:ext cx="25648" cy="8803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R="0" indent="25400">
              <a:lnSpc>
                <a:spcPct val="100000"/>
              </a:lnSpc>
              <a:spcBef>
                <a:spcPts val="100"/>
              </a:spcBef>
              <a:defRPr sz="800" b="1" spc="0">
                <a:latin typeface="BwModelicaSS01-Black"/>
                <a:ea typeface="BwModelicaSS01-Black"/>
                <a:cs typeface="BwModelicaSS01-Black"/>
                <a:sym typeface="BwModelicaSS01-Black"/>
              </a:defRPr>
            </a:lvl1pPr>
          </a:lstStyle>
          <a:p>
            <a:endParaRPr sz="572" dirty="0"/>
          </a:p>
        </p:txBody>
      </p:sp>
      <p:sp>
        <p:nvSpPr>
          <p:cNvPr id="217" name="PENDANT"/>
          <p:cNvSpPr txBox="1"/>
          <p:nvPr/>
        </p:nvSpPr>
        <p:spPr>
          <a:xfrm>
            <a:off x="2713021" y="3261056"/>
            <a:ext cx="3573495" cy="2419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12700" algn="ctr">
              <a:lnSpc>
                <a:spcPct val="100000"/>
              </a:lnSpc>
              <a:defRPr sz="2200" spc="-4">
                <a:latin typeface="Bw Modelica Bold"/>
                <a:ea typeface="Bw Modelica Bold"/>
                <a:cs typeface="Bw Modelica Bold"/>
                <a:sym typeface="Bw Modelica Bold"/>
              </a:defRPr>
            </a:lvl1pPr>
          </a:lstStyle>
          <a:p>
            <a:r>
              <a:rPr lang="ko-KR" sz="1572"/>
              <a:t>홍수 진행 중</a:t>
            </a:r>
          </a:p>
        </p:txBody>
      </p:sp>
      <p:sp>
        <p:nvSpPr>
          <p:cNvPr id="218" name="CRUE EN IDF…"/>
          <p:cNvSpPr txBox="1"/>
          <p:nvPr/>
        </p:nvSpPr>
        <p:spPr>
          <a:xfrm>
            <a:off x="1157282" y="1481906"/>
            <a:ext cx="6684974" cy="131997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859" b="1">
                <a:solidFill>
                  <a:schemeClr val="tx2"/>
                </a:solidFill>
              </a:rPr>
              <a:t>일드프랑스 홍수</a:t>
            </a:r>
          </a:p>
          <a:p>
            <a:pPr indent="9077" algn="ctr">
              <a:defRPr sz="4000" spc="55"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endParaRPr sz="2859" dirty="0"/>
          </a:p>
          <a:p>
            <a:pPr indent="9077" algn="ctr">
              <a:defRPr sz="4000" spc="55">
                <a:solidFill>
                  <a:schemeClr val="accent3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pPr>
            <a:r>
              <a:rPr lang="ko-KR" sz="2859">
                <a:solidFill>
                  <a:schemeClr val="accent6"/>
                </a:solidFill>
              </a:rPr>
              <a:t>&gt; </a:t>
            </a:r>
            <a:r>
              <a:rPr lang="ko-KR" sz="2859" u="sng">
                <a:solidFill>
                  <a:schemeClr val="accent6"/>
                </a:solidFill>
              </a:rPr>
              <a:t>시나리오 1 </a:t>
            </a:r>
            <a:r>
              <a:rPr lang="ko-KR" sz="2859">
                <a:solidFill>
                  <a:schemeClr val="accent6"/>
                </a:solidFill>
              </a:rPr>
              <a:t>: 황색 경보</a:t>
            </a:r>
          </a:p>
        </p:txBody>
      </p:sp>
    </p:spTree>
    <p:extLst>
      <p:ext uri="{BB962C8B-B14F-4D97-AF65-F5344CB8AC3E}">
        <p14:creationId xmlns:p14="http://schemas.microsoft.com/office/powerpoint/2010/main" val="365339311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HABITANTS ET ENTREPRISES &gt; POST 1"/>
          <p:cNvSpPr txBox="1">
            <a:spLocks noGrp="1"/>
          </p:cNvSpPr>
          <p:nvPr>
            <p:ph type="title" idx="4294967295"/>
          </p:nvPr>
        </p:nvSpPr>
        <p:spPr>
          <a:xfrm>
            <a:off x="926894" y="347044"/>
            <a:ext cx="5605538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및 사업체 &gt; 게시물 1</a:t>
            </a:r>
          </a:p>
        </p:txBody>
      </p:sp>
      <p:sp>
        <p:nvSpPr>
          <p:cNvPr id="223" name="POST facebook :…"/>
          <p:cNvSpPr txBox="1"/>
          <p:nvPr/>
        </p:nvSpPr>
        <p:spPr>
          <a:xfrm>
            <a:off x="937330" y="1193674"/>
            <a:ext cx="4301376" cy="301332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도보나 차량을 운전하고 침수된 거리로 절대 들어가지 마세요. 물 속에 치명적인 함정이 숨어 있을 수 있습니다!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더 자세히 알아보려면 여기를 클릭하세요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fr-FR" sz="836" dirty="0"/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 b="1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도보나 차량을 운전하고 침수된 거리로 절대 들어가지 마세요. 물이 오염되어 있을 수 있으며, 급류에 휩쓸리거나 숨겨진 구덩이에 빠질 수도 있습니다.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b="1" spc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도보나 차량을 운전하고 침수된 거리로 절대 들어가지 마세요. 물이 오염되어 있을 수 있으며, 급류에 휩쓸리거나 숨겨진 구덩이에 빠질 수도 있습니다. #episeine #prevention #flooding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224" name="Capture d’écran 2019-07-19 à 16.47.41.png" descr="Capture d’écran 2019-07-19 à 16.47.4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237" y="1979601"/>
            <a:ext cx="2587637" cy="1793008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5687532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HABITANTS ET ENTREPRISES &gt; POST 1 (alternative risques)"/>
          <p:cNvSpPr txBox="1">
            <a:spLocks noGrp="1"/>
          </p:cNvSpPr>
          <p:nvPr>
            <p:ph type="title" idx="4294967295"/>
          </p:nvPr>
        </p:nvSpPr>
        <p:spPr>
          <a:xfrm>
            <a:off x="926895" y="347044"/>
            <a:ext cx="6976882" cy="4707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12700" algn="l" defTabSz="914400">
              <a:defRPr sz="2000">
                <a:solidFill>
                  <a:srgbClr val="231F20"/>
                </a:solidFill>
                <a:latin typeface="Bw Modelica Black"/>
                <a:ea typeface="Bw Modelica Black"/>
                <a:cs typeface="Bw Modelica Black"/>
                <a:sym typeface="Bw Modelica Black"/>
              </a:defRPr>
            </a:lvl1pPr>
          </a:lstStyle>
          <a:p>
            <a:r>
              <a:rPr lang="ko-KR"/>
              <a:t>주민 및 사업체 &gt; 게시물 1(위험 관련 대체)</a:t>
            </a:r>
          </a:p>
        </p:txBody>
      </p:sp>
      <p:sp>
        <p:nvSpPr>
          <p:cNvPr id="229" name="POST facebook :…"/>
          <p:cNvSpPr txBox="1"/>
          <p:nvPr/>
        </p:nvSpPr>
        <p:spPr>
          <a:xfrm>
            <a:off x="958144" y="1000737"/>
            <a:ext cx="4476294" cy="33992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7211" tIns="27211" rIns="27211" bIns="27211" anchor="ctr">
            <a:spAutoFit/>
          </a:bodyPr>
          <a:lstStyle/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/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페이스북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[XXX 홍수] #홍수 동안 물에는 함정이 늘어납니다. 침수된 거리로 들어가면 매우 큰 위험에 처하게 됩니다. #episeine #prevention #flooding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Episeine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설명]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더 자세히 알아보려면 여기를 클릭하세요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[버튼 제목 + 링크]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트위터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[트윗 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#홍수 동안 물에는 함정이 늘어납니다. 침수된 거리로 들어가면 매우 큰 위험에 처하게 됩니다. 물살에 휩쓸리거나 오염 물질에 접촉할 수도 있습니다... #episeine #prevention #flood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36" dirty="0">
              <a:solidFill>
                <a:schemeClr val="accent5"/>
              </a:solidFill>
            </a:endParaRPr>
          </a:p>
          <a:p>
            <a:pPr>
              <a:defRPr sz="1170" b="1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링크드인 게시물: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[텍스트]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#홍수 동안 물에는 함정이 늘어납니다. 침수된 영역으로 들어가면 매우 큰 위험에 처하게 됩니다. 물살에 휩쓸리거나 오염 물질에 접촉할 수도 있습니다. #episeine #prevention #flooding 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[링크 제목]</a:t>
            </a:r>
          </a:p>
          <a:p>
            <a:pPr>
              <a:defRPr sz="1170" spc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ko-KR" sz="836"/>
              <a:t>상세 정보: </a:t>
            </a:r>
            <a:r>
              <a:rPr lang="ko-KR" sz="836" u="sng">
                <a:hlinkClick r:id="rId2"/>
              </a:rPr>
              <a:t>www.episeine.fr/alerte-inondation-conseils</a:t>
            </a:r>
            <a:r>
              <a:rPr lang="ko-KR" sz="836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230" name="Capture d’écran 2019-07-19 à 16.47.41.png" descr="Capture d’écran 2019-07-19 à 16.47.4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4413" y="2031954"/>
            <a:ext cx="2587637" cy="1793008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3215824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PI Seine">
  <a:themeElements>
    <a:clrScheme name="EPISEINE_Couleurs">
      <a:dk1>
        <a:sysClr val="windowText" lastClr="000000"/>
      </a:dk1>
      <a:lt1>
        <a:sysClr val="window" lastClr="FFFFFF"/>
      </a:lt1>
      <a:dk2>
        <a:srgbClr val="0FA9AE"/>
      </a:dk2>
      <a:lt2>
        <a:srgbClr val="E7E6E6"/>
      </a:lt2>
      <a:accent1>
        <a:srgbClr val="0FA9AE"/>
      </a:accent1>
      <a:accent2>
        <a:srgbClr val="E1523D"/>
      </a:accent2>
      <a:accent3>
        <a:srgbClr val="FFA552"/>
      </a:accent3>
      <a:accent4>
        <a:srgbClr val="84C88B"/>
      </a:accent4>
      <a:accent5>
        <a:srgbClr val="DFBB94"/>
      </a:accent5>
      <a:accent6>
        <a:srgbClr val="FFE52C"/>
      </a:accent6>
      <a:hlink>
        <a:srgbClr val="000000"/>
      </a:hlink>
      <a:folHlink>
        <a:srgbClr val="0000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36000" tIns="0" rIns="36000" bIns="0" rtlCol="0">
        <a:spAutoFit/>
      </a:bodyPr>
      <a:lstStyle>
        <a:defPPr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PISEINE Modèle institutionnel v1.potx" id="{973CCAF9-76C4-47AA-BB35-74FA282115B4}" vid="{C86C1869-DB8A-43B8-96DB-411413CB334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EPISEINE Modèle PPT</Template>
  <TotalTime>1113</TotalTime>
  <Words>4174</Words>
  <Application>Microsoft Office PowerPoint</Application>
  <PresentationFormat>Custom</PresentationFormat>
  <Paragraphs>590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Gill Sans</vt:lpstr>
      <vt:lpstr>Aptos</vt:lpstr>
      <vt:lpstr>Arial</vt:lpstr>
      <vt:lpstr>Arial Narrow</vt:lpstr>
      <vt:lpstr>Barlow Semi Condensed</vt:lpstr>
      <vt:lpstr>Calibri</vt:lpstr>
      <vt:lpstr>Symbol</vt:lpstr>
      <vt:lpstr>Wingdings 3</vt:lpstr>
      <vt:lpstr>EPI Seine</vt:lpstr>
      <vt:lpstr>홍수 시 의사소통 소셜 네트워크 게시글</vt:lpstr>
      <vt:lpstr>PowerPoint Presentation</vt:lpstr>
      <vt:lpstr>주민 &gt; 게시물 1</vt:lpstr>
      <vt:lpstr>주민 &gt; 게시물 1 (대체)</vt:lpstr>
      <vt:lpstr>사업체 &gt; 게시물 1</vt:lpstr>
      <vt:lpstr>사업체 &gt; 게시물 1(중단 관련 대체)</vt:lpstr>
      <vt:lpstr>PowerPoint Presentation</vt:lpstr>
      <vt:lpstr>주민 및 사업체 &gt; 게시물 1</vt:lpstr>
      <vt:lpstr>주민 및 사업체 &gt; 게시물 1(위험 관련 대체)</vt:lpstr>
      <vt:lpstr>주민 및 사업체 &gt; 게시물 2</vt:lpstr>
      <vt:lpstr>주민 및 사업체 &gt; 게시물 2 (대체: 대중교통의 예방적 운행 중단)</vt:lpstr>
      <vt:lpstr>PowerPoint Presentation</vt:lpstr>
      <vt:lpstr>주민 &gt; 게시물 1</vt:lpstr>
      <vt:lpstr>사업체 &gt; 게시물 1</vt:lpstr>
      <vt:lpstr>PowerPoint Presentation</vt:lpstr>
      <vt:lpstr>주민 &gt; 게시물 1</vt:lpstr>
      <vt:lpstr>주민 &gt; 게시물 2</vt:lpstr>
      <vt:lpstr>주민 &gt; 게시물 2 (대체: 대중교통의 예방적 운행 중단]</vt:lpstr>
      <vt:lpstr>사업체 &gt; 게시물 1</vt:lpstr>
      <vt:lpstr>주민 및 사업체 &gt; 게시물 3</vt:lpstr>
      <vt:lpstr>주민 및 사업체 &gt; 게시물 3(가짜뉴스 관련 대체)</vt:lpstr>
      <vt:lpstr>주민 &gt; 게시물 3</vt:lpstr>
      <vt:lpstr>PowerPoint Presentation</vt:lpstr>
      <vt:lpstr>주민 및 사업체 &gt; 게시물 1</vt:lpstr>
      <vt:lpstr>주민 및 사업체 &gt; 게시물 2</vt:lpstr>
      <vt:lpstr>주민 및 사업체 &gt; 게시물 2(정수 관련 대체)</vt:lpstr>
      <vt:lpstr>사업체 &gt; 게시물 3</vt:lpstr>
      <vt:lpstr>PowerPoint Presentation</vt:lpstr>
      <vt:lpstr>주민 및 사업체 &gt; 게시물 1</vt:lpstr>
      <vt:lpstr>주민 &gt; 게시물 2</vt:lpstr>
      <vt:lpstr>사업체 &gt; 게시물 2</vt:lpstr>
      <vt:lpstr>PowerPoint Presentation</vt:lpstr>
      <vt:lpstr>주민 &gt; 게시물 1</vt:lpstr>
      <vt:lpstr>사업체 &gt; 게시물 1</vt:lpstr>
      <vt:lpstr>다음 홍수에 대비할 준비가 되셨나요?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POSTS RÉSEAUX SOCIAUX COMMUNICATION EN CAS DE CRUE</dc:title>
  <dc:creator>Marion Cauvin</dc:creator>
  <cp:lastModifiedBy>CUSIN, Blanche</cp:lastModifiedBy>
  <cp:revision>62</cp:revision>
  <dcterms:created xsi:type="dcterms:W3CDTF">2019-09-02T07:22:32Z</dcterms:created>
  <dcterms:modified xsi:type="dcterms:W3CDTF">2024-09-12T08:32:52Z</dcterms:modified>
</cp:coreProperties>
</file>