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5" r:id="rId2"/>
    <p:sldMasterId id="2147483662" r:id="rId3"/>
  </p:sldMasterIdLst>
  <p:notesMasterIdLst>
    <p:notesMasterId r:id="rId68"/>
  </p:notesMasterIdLst>
  <p:sldIdLst>
    <p:sldId id="256" r:id="rId4"/>
    <p:sldId id="258" r:id="rId5"/>
    <p:sldId id="259" r:id="rId6"/>
    <p:sldId id="257" r:id="rId7"/>
    <p:sldId id="260" r:id="rId8"/>
    <p:sldId id="316" r:id="rId9"/>
    <p:sldId id="264" r:id="rId10"/>
    <p:sldId id="265" r:id="rId11"/>
    <p:sldId id="261" r:id="rId12"/>
    <p:sldId id="263" r:id="rId13"/>
    <p:sldId id="280" r:id="rId14"/>
    <p:sldId id="266" r:id="rId15"/>
    <p:sldId id="267" r:id="rId16"/>
    <p:sldId id="324" r:id="rId17"/>
    <p:sldId id="268" r:id="rId18"/>
    <p:sldId id="269" r:id="rId19"/>
    <p:sldId id="270" r:id="rId20"/>
    <p:sldId id="321" r:id="rId21"/>
    <p:sldId id="271" r:id="rId22"/>
    <p:sldId id="272" r:id="rId23"/>
    <p:sldId id="318" r:id="rId24"/>
    <p:sldId id="273" r:id="rId25"/>
    <p:sldId id="274" r:id="rId26"/>
    <p:sldId id="275" r:id="rId27"/>
    <p:sldId id="276" r:id="rId28"/>
    <p:sldId id="281" r:id="rId29"/>
    <p:sldId id="319" r:id="rId30"/>
    <p:sldId id="277" r:id="rId31"/>
    <p:sldId id="278" r:id="rId32"/>
    <p:sldId id="282" r:id="rId33"/>
    <p:sldId id="279" r:id="rId34"/>
    <p:sldId id="283" r:id="rId35"/>
    <p:sldId id="284" r:id="rId36"/>
    <p:sldId id="315" r:id="rId37"/>
    <p:sldId id="286" r:id="rId38"/>
    <p:sldId id="287" r:id="rId39"/>
    <p:sldId id="288" r:id="rId40"/>
    <p:sldId id="289" r:id="rId41"/>
    <p:sldId id="290" r:id="rId42"/>
    <p:sldId id="291" r:id="rId43"/>
    <p:sldId id="292" r:id="rId44"/>
    <p:sldId id="293" r:id="rId45"/>
    <p:sldId id="294" r:id="rId46"/>
    <p:sldId id="295" r:id="rId47"/>
    <p:sldId id="296" r:id="rId48"/>
    <p:sldId id="298" r:id="rId49"/>
    <p:sldId id="299" r:id="rId50"/>
    <p:sldId id="322"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23" r:id="rId67"/>
  </p:sldIdLst>
  <p:sldSz cx="8999538" cy="5400675"/>
  <p:notesSz cx="6858000" cy="9144000"/>
  <p:defaultTextStyle>
    <a:defPPr>
      <a:defRPr lang="fr-FR"/>
    </a:defPPr>
    <a:lvl1pPr marL="0" algn="l" defTabSz="822869" rtl="0" eaLnBrk="1" latinLnBrk="0" hangingPunct="1">
      <a:defRPr sz="1620" kern="1200">
        <a:solidFill>
          <a:schemeClr val="tx1"/>
        </a:solidFill>
        <a:latin typeface="+mn-lt"/>
        <a:ea typeface="+mn-ea"/>
        <a:cs typeface="+mn-cs"/>
      </a:defRPr>
    </a:lvl1pPr>
    <a:lvl2pPr marL="411434" algn="l" defTabSz="822869" rtl="0" eaLnBrk="1" latinLnBrk="0" hangingPunct="1">
      <a:defRPr sz="1620" kern="1200">
        <a:solidFill>
          <a:schemeClr val="tx1"/>
        </a:solidFill>
        <a:latin typeface="+mn-lt"/>
        <a:ea typeface="+mn-ea"/>
        <a:cs typeface="+mn-cs"/>
      </a:defRPr>
    </a:lvl2pPr>
    <a:lvl3pPr marL="822869" algn="l" defTabSz="822869" rtl="0" eaLnBrk="1" latinLnBrk="0" hangingPunct="1">
      <a:defRPr sz="1620" kern="1200">
        <a:solidFill>
          <a:schemeClr val="tx1"/>
        </a:solidFill>
        <a:latin typeface="+mn-lt"/>
        <a:ea typeface="+mn-ea"/>
        <a:cs typeface="+mn-cs"/>
      </a:defRPr>
    </a:lvl3pPr>
    <a:lvl4pPr marL="1234303" algn="l" defTabSz="822869" rtl="0" eaLnBrk="1" latinLnBrk="0" hangingPunct="1">
      <a:defRPr sz="1620" kern="1200">
        <a:solidFill>
          <a:schemeClr val="tx1"/>
        </a:solidFill>
        <a:latin typeface="+mn-lt"/>
        <a:ea typeface="+mn-ea"/>
        <a:cs typeface="+mn-cs"/>
      </a:defRPr>
    </a:lvl4pPr>
    <a:lvl5pPr marL="1645737" algn="l" defTabSz="822869" rtl="0" eaLnBrk="1" latinLnBrk="0" hangingPunct="1">
      <a:defRPr sz="1620" kern="1200">
        <a:solidFill>
          <a:schemeClr val="tx1"/>
        </a:solidFill>
        <a:latin typeface="+mn-lt"/>
        <a:ea typeface="+mn-ea"/>
        <a:cs typeface="+mn-cs"/>
      </a:defRPr>
    </a:lvl5pPr>
    <a:lvl6pPr marL="2057171" algn="l" defTabSz="822869" rtl="0" eaLnBrk="1" latinLnBrk="0" hangingPunct="1">
      <a:defRPr sz="1620" kern="1200">
        <a:solidFill>
          <a:schemeClr val="tx1"/>
        </a:solidFill>
        <a:latin typeface="+mn-lt"/>
        <a:ea typeface="+mn-ea"/>
        <a:cs typeface="+mn-cs"/>
      </a:defRPr>
    </a:lvl6pPr>
    <a:lvl7pPr marL="2468606" algn="l" defTabSz="822869" rtl="0" eaLnBrk="1" latinLnBrk="0" hangingPunct="1">
      <a:defRPr sz="1620" kern="1200">
        <a:solidFill>
          <a:schemeClr val="tx1"/>
        </a:solidFill>
        <a:latin typeface="+mn-lt"/>
        <a:ea typeface="+mn-ea"/>
        <a:cs typeface="+mn-cs"/>
      </a:defRPr>
    </a:lvl7pPr>
    <a:lvl8pPr marL="2880040" algn="l" defTabSz="822869" rtl="0" eaLnBrk="1" latinLnBrk="0" hangingPunct="1">
      <a:defRPr sz="1620" kern="1200">
        <a:solidFill>
          <a:schemeClr val="tx1"/>
        </a:solidFill>
        <a:latin typeface="+mn-lt"/>
        <a:ea typeface="+mn-ea"/>
        <a:cs typeface="+mn-cs"/>
      </a:defRPr>
    </a:lvl8pPr>
    <a:lvl9pPr marL="3291474" algn="l" defTabSz="822869"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1" userDrawn="1">
          <p15:clr>
            <a:srgbClr val="A4A3A4"/>
          </p15:clr>
        </p15:guide>
        <p15:guide id="2" pos="28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Cauvin" initials="M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8DB"/>
    <a:srgbClr val="E8F3F3"/>
    <a:srgbClr val="FAA73F"/>
    <a:srgbClr val="FEEBE2"/>
    <a:srgbClr val="F5896C"/>
    <a:srgbClr val="71C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40" autoAdjust="0"/>
    <p:restoredTop sz="94620" autoAdjust="0"/>
  </p:normalViewPr>
  <p:slideViewPr>
    <p:cSldViewPr snapToObjects="1" showGuides="1">
      <p:cViewPr varScale="1">
        <p:scale>
          <a:sx n="137" d="100"/>
          <a:sy n="137" d="100"/>
        </p:scale>
        <p:origin x="1356" y="120"/>
      </p:cViewPr>
      <p:guideLst>
        <p:guide orient="horz" pos="1701"/>
        <p:guide pos="2835"/>
      </p:guideLst>
    </p:cSldViewPr>
  </p:slideViewPr>
  <p:outlineViewPr>
    <p:cViewPr>
      <p:scale>
        <a:sx n="33" d="100"/>
        <a:sy n="33" d="100"/>
      </p:scale>
      <p:origin x="0" y="-660"/>
    </p:cViewPr>
  </p:outlin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4EE7A-0AF0-1A48-84FE-410883008449}" type="doc">
      <dgm:prSet loTypeId="urn:microsoft.com/office/officeart/2005/8/layout/hProcess11" loCatId="" qsTypeId="urn:microsoft.com/office/officeart/2005/8/quickstyle/simple3" qsCatId="simple" csTypeId="urn:microsoft.com/office/officeart/2005/8/colors/accent5_1" csCatId="accent5" phldr="1"/>
      <dgm:spPr/>
      <dgm:t>
        <a:bodyPr/>
        <a:lstStyle/>
        <a:p>
          <a:endParaRPr lang="fr-FR"/>
        </a:p>
      </dgm:t>
    </dgm:pt>
    <dgm:pt modelId="{1ECF4FD0-0818-D640-926D-C8D8D14A0447}">
      <dgm:prSet phldrT="[Texte]" custT="1"/>
      <dgm:spPr/>
      <dgm:t>
        <a:bodyPr lIns="36000" tIns="36000" rIns="36000" bIns="36000"/>
        <a:lstStyle/>
        <a:p>
          <a:pPr>
            <a:lnSpc>
              <a:spcPct val="80000"/>
            </a:lnSpc>
            <a:spcAft>
              <a:spcPts val="0"/>
            </a:spcAft>
          </a:pPr>
          <a:r>
            <a:rPr lang="fr-FR" sz="1100" b="0" dirty="0"/>
            <a:t>Février 1658</a:t>
          </a:r>
        </a:p>
      </dgm:t>
    </dgm:pt>
    <dgm:pt modelId="{DF1E9963-DC66-EC4F-B394-CD13DD835112}" type="parTrans" cxnId="{113DBBF0-0BA4-9343-AD9C-A85369E79B00}">
      <dgm:prSet/>
      <dgm:spPr/>
      <dgm:t>
        <a:bodyPr/>
        <a:lstStyle/>
        <a:p>
          <a:endParaRPr lang="fr-FR" sz="1100" b="0"/>
        </a:p>
      </dgm:t>
    </dgm:pt>
    <dgm:pt modelId="{C42643AC-6EEC-D24F-82E9-729EE05C1CEE}" type="sibTrans" cxnId="{113DBBF0-0BA4-9343-AD9C-A85369E79B00}">
      <dgm:prSet/>
      <dgm:spPr/>
      <dgm:t>
        <a:bodyPr/>
        <a:lstStyle/>
        <a:p>
          <a:endParaRPr lang="fr-FR" sz="1100" b="0"/>
        </a:p>
      </dgm:t>
    </dgm:pt>
    <dgm:pt modelId="{9E15930C-C797-AA4F-8F1E-1BBDB6E5DDFD}">
      <dgm:prSet phldrT="[Texte]" custT="1"/>
      <dgm:spPr/>
      <dgm:t>
        <a:bodyPr lIns="36000" tIns="36000" rIns="36000" bIns="36000"/>
        <a:lstStyle/>
        <a:p>
          <a:pPr>
            <a:lnSpc>
              <a:spcPct val="80000"/>
            </a:lnSpc>
            <a:spcAft>
              <a:spcPts val="0"/>
            </a:spcAft>
          </a:pPr>
          <a:r>
            <a:rPr lang="fr-FR" sz="1100" b="0" dirty="0"/>
            <a:t>Janvier 1955</a:t>
          </a:r>
        </a:p>
      </dgm:t>
    </dgm:pt>
    <dgm:pt modelId="{BEE31844-C9B4-F944-9609-DB1A63DB980C}" type="parTrans" cxnId="{44624E69-3F95-7743-A7FE-0E8028C4014A}">
      <dgm:prSet/>
      <dgm:spPr/>
      <dgm:t>
        <a:bodyPr/>
        <a:lstStyle/>
        <a:p>
          <a:endParaRPr lang="fr-FR" sz="1100" b="0"/>
        </a:p>
      </dgm:t>
    </dgm:pt>
    <dgm:pt modelId="{E8CECE40-3C01-A945-A16C-10B7120E0940}" type="sibTrans" cxnId="{44624E69-3F95-7743-A7FE-0E8028C4014A}">
      <dgm:prSet/>
      <dgm:spPr/>
      <dgm:t>
        <a:bodyPr/>
        <a:lstStyle/>
        <a:p>
          <a:endParaRPr lang="fr-FR" sz="1100" b="0"/>
        </a:p>
      </dgm:t>
    </dgm:pt>
    <dgm:pt modelId="{7A9BB050-0B56-FC47-8E29-007BB9003EEE}">
      <dgm:prSet phldrT="[Texte]" custT="1"/>
      <dgm:spPr/>
      <dgm:t>
        <a:bodyPr lIns="36000" tIns="36000" rIns="36000" bIns="36000"/>
        <a:lstStyle/>
        <a:p>
          <a:pPr>
            <a:lnSpc>
              <a:spcPct val="80000"/>
            </a:lnSpc>
            <a:spcAft>
              <a:spcPts val="0"/>
            </a:spcAft>
          </a:pPr>
          <a:r>
            <a:rPr lang="fr-FR" sz="1100" b="0" dirty="0" smtClean="0"/>
            <a:t>Janvier</a:t>
          </a:r>
          <a:br>
            <a:rPr lang="fr-FR" sz="1100" b="0" dirty="0" smtClean="0"/>
          </a:br>
          <a:r>
            <a:rPr lang="fr-FR" sz="1100" b="0" dirty="0" smtClean="0"/>
            <a:t>1982</a:t>
          </a:r>
          <a:endParaRPr lang="fr-FR" sz="1100" b="0" dirty="0"/>
        </a:p>
      </dgm:t>
    </dgm:pt>
    <dgm:pt modelId="{C3AFDE14-81E3-5647-978A-2128A8830660}" type="parTrans" cxnId="{6BC09DE6-7613-2644-B088-A89DC31C0961}">
      <dgm:prSet/>
      <dgm:spPr/>
      <dgm:t>
        <a:bodyPr/>
        <a:lstStyle/>
        <a:p>
          <a:endParaRPr lang="fr-FR" sz="1100" b="0"/>
        </a:p>
      </dgm:t>
    </dgm:pt>
    <dgm:pt modelId="{3397E25A-3299-F844-8FF1-05D90231710D}" type="sibTrans" cxnId="{6BC09DE6-7613-2644-B088-A89DC31C0961}">
      <dgm:prSet/>
      <dgm:spPr/>
      <dgm:t>
        <a:bodyPr/>
        <a:lstStyle/>
        <a:p>
          <a:endParaRPr lang="fr-FR" sz="1100" b="0"/>
        </a:p>
      </dgm:t>
    </dgm:pt>
    <dgm:pt modelId="{A52BAD4F-CBF6-164E-887E-F32BA68195A1}">
      <dgm:prSet custT="1"/>
      <dgm:spPr/>
      <dgm:t>
        <a:bodyPr lIns="36000" tIns="36000" rIns="36000" bIns="36000"/>
        <a:lstStyle/>
        <a:p>
          <a:pPr>
            <a:lnSpc>
              <a:spcPct val="80000"/>
            </a:lnSpc>
            <a:spcAft>
              <a:spcPts val="0"/>
            </a:spcAft>
          </a:pPr>
          <a:r>
            <a:rPr lang="fr-FR" sz="1100" b="0" dirty="0"/>
            <a:t>Janvier 1910</a:t>
          </a:r>
        </a:p>
      </dgm:t>
    </dgm:pt>
    <dgm:pt modelId="{599E70A0-94E5-044E-BB1A-F106E059F248}" type="parTrans" cxnId="{6B09944E-72A6-8741-9D25-3585DE99E741}">
      <dgm:prSet/>
      <dgm:spPr/>
      <dgm:t>
        <a:bodyPr/>
        <a:lstStyle/>
        <a:p>
          <a:endParaRPr lang="fr-FR" sz="1100" b="0"/>
        </a:p>
      </dgm:t>
    </dgm:pt>
    <dgm:pt modelId="{307FF39E-3627-D547-BDF1-443A00A1F7B5}" type="sibTrans" cxnId="{6B09944E-72A6-8741-9D25-3585DE99E741}">
      <dgm:prSet/>
      <dgm:spPr/>
      <dgm:t>
        <a:bodyPr/>
        <a:lstStyle/>
        <a:p>
          <a:endParaRPr lang="fr-FR" sz="1100" b="0"/>
        </a:p>
      </dgm:t>
    </dgm:pt>
    <dgm:pt modelId="{01F63FF5-1D1B-8E44-9C5A-4EE52AD8FFCA}">
      <dgm:prSet custT="1"/>
      <dgm:spPr/>
      <dgm:t>
        <a:bodyPr lIns="36000" tIns="36000" rIns="36000" bIns="36000"/>
        <a:lstStyle/>
        <a:p>
          <a:pPr>
            <a:lnSpc>
              <a:spcPct val="80000"/>
            </a:lnSpc>
            <a:spcAft>
              <a:spcPts val="0"/>
            </a:spcAft>
          </a:pPr>
          <a:r>
            <a:rPr lang="fr-FR" sz="1100" b="0" dirty="0" smtClean="0"/>
            <a:t>Décembre</a:t>
          </a:r>
          <a:br>
            <a:rPr lang="fr-FR" sz="1100" b="0" dirty="0" smtClean="0"/>
          </a:br>
          <a:r>
            <a:rPr lang="fr-FR" sz="1100" b="0" dirty="0" smtClean="0"/>
            <a:t>1740</a:t>
          </a:r>
          <a:endParaRPr lang="fr-FR" sz="1100" b="0" dirty="0"/>
        </a:p>
      </dgm:t>
    </dgm:pt>
    <dgm:pt modelId="{8798AED3-4E4A-1948-B9D2-2FDBC47BC359}" type="parTrans" cxnId="{631BF4C7-E6FA-394F-9F6F-599122319C9A}">
      <dgm:prSet/>
      <dgm:spPr/>
      <dgm:t>
        <a:bodyPr/>
        <a:lstStyle/>
        <a:p>
          <a:endParaRPr lang="fr-FR" sz="1100" b="0"/>
        </a:p>
      </dgm:t>
    </dgm:pt>
    <dgm:pt modelId="{A164BAA1-47DA-164C-9010-103D356749F0}" type="sibTrans" cxnId="{631BF4C7-E6FA-394F-9F6F-599122319C9A}">
      <dgm:prSet/>
      <dgm:spPr/>
      <dgm:t>
        <a:bodyPr/>
        <a:lstStyle/>
        <a:p>
          <a:endParaRPr lang="fr-FR" sz="1100" b="0"/>
        </a:p>
      </dgm:t>
    </dgm:pt>
    <dgm:pt modelId="{2CD8F56A-E2D7-CB4E-936A-B71A0EDFE4BC}">
      <dgm:prSet custT="1"/>
      <dgm:spPr/>
      <dgm:t>
        <a:bodyPr lIns="36000" tIns="36000" rIns="36000" bIns="36000"/>
        <a:lstStyle/>
        <a:p>
          <a:pPr>
            <a:lnSpc>
              <a:spcPct val="80000"/>
            </a:lnSpc>
            <a:spcAft>
              <a:spcPts val="0"/>
            </a:spcAft>
          </a:pPr>
          <a:r>
            <a:rPr lang="fr-FR" sz="1100" b="0" dirty="0" smtClean="0"/>
            <a:t>Janvier</a:t>
          </a:r>
          <a:br>
            <a:rPr lang="fr-FR" sz="1100" b="0" dirty="0" smtClean="0"/>
          </a:br>
          <a:r>
            <a:rPr lang="fr-FR" sz="1100" b="0" dirty="0" smtClean="0"/>
            <a:t>1924</a:t>
          </a:r>
          <a:endParaRPr lang="fr-FR" sz="1100" b="0" dirty="0"/>
        </a:p>
      </dgm:t>
    </dgm:pt>
    <dgm:pt modelId="{544CBAE8-9343-C547-878F-6C5F99753F09}" type="parTrans" cxnId="{F491DC53-B5CF-F04C-9B0E-5EEDDEADC0BC}">
      <dgm:prSet/>
      <dgm:spPr/>
      <dgm:t>
        <a:bodyPr/>
        <a:lstStyle/>
        <a:p>
          <a:endParaRPr lang="fr-FR" sz="1100" b="0"/>
        </a:p>
      </dgm:t>
    </dgm:pt>
    <dgm:pt modelId="{9BBEF70D-96B9-BE44-AE1F-AB5618485C40}" type="sibTrans" cxnId="{F491DC53-B5CF-F04C-9B0E-5EEDDEADC0BC}">
      <dgm:prSet/>
      <dgm:spPr/>
      <dgm:t>
        <a:bodyPr/>
        <a:lstStyle/>
        <a:p>
          <a:endParaRPr lang="fr-FR" sz="1100" b="0"/>
        </a:p>
      </dgm:t>
    </dgm:pt>
    <dgm:pt modelId="{DB0CE372-DD43-8A42-BB0A-EC0323983175}">
      <dgm:prSet custT="1"/>
      <dgm:spPr/>
      <dgm:t>
        <a:bodyPr lIns="36000" tIns="36000" rIns="36000" bIns="36000"/>
        <a:lstStyle/>
        <a:p>
          <a:pPr>
            <a:lnSpc>
              <a:spcPct val="80000"/>
            </a:lnSpc>
            <a:spcAft>
              <a:spcPts val="0"/>
            </a:spcAft>
          </a:pPr>
          <a:r>
            <a:rPr lang="fr-FR" sz="1100" b="0" dirty="0"/>
            <a:t>Mars 2001</a:t>
          </a:r>
        </a:p>
      </dgm:t>
    </dgm:pt>
    <dgm:pt modelId="{56E4A845-FF06-3C44-BA66-55C33A2937EB}" type="parTrans" cxnId="{405C104C-38E5-9B4E-BE53-A5FE0DFC0C70}">
      <dgm:prSet/>
      <dgm:spPr/>
      <dgm:t>
        <a:bodyPr/>
        <a:lstStyle/>
        <a:p>
          <a:endParaRPr lang="fr-FR" sz="1100" b="0"/>
        </a:p>
      </dgm:t>
    </dgm:pt>
    <dgm:pt modelId="{0860A07D-B18F-6449-8D9B-98B48D4BD968}" type="sibTrans" cxnId="{405C104C-38E5-9B4E-BE53-A5FE0DFC0C70}">
      <dgm:prSet/>
      <dgm:spPr/>
      <dgm:t>
        <a:bodyPr/>
        <a:lstStyle/>
        <a:p>
          <a:endParaRPr lang="fr-FR" sz="1100" b="0"/>
        </a:p>
      </dgm:t>
    </dgm:pt>
    <dgm:pt modelId="{6B60792A-2FAF-6B41-A3FB-E399675F67EF}" type="pres">
      <dgm:prSet presAssocID="{F3D4EE7A-0AF0-1A48-84FE-410883008449}" presName="Name0" presStyleCnt="0">
        <dgm:presLayoutVars>
          <dgm:dir/>
          <dgm:resizeHandles val="exact"/>
        </dgm:presLayoutVars>
      </dgm:prSet>
      <dgm:spPr/>
      <dgm:t>
        <a:bodyPr/>
        <a:lstStyle/>
        <a:p>
          <a:endParaRPr lang="fr-FR"/>
        </a:p>
      </dgm:t>
    </dgm:pt>
    <dgm:pt modelId="{A84B825E-25F3-A749-A3DF-D7F4D1AAE5DF}" type="pres">
      <dgm:prSet presAssocID="{F3D4EE7A-0AF0-1A48-84FE-410883008449}" presName="arrow" presStyleLbl="bgShp" presStyleIdx="0" presStyleCnt="1" custScaleY="143600"/>
      <dgm:spPr>
        <a:solidFill>
          <a:schemeClr val="tx2"/>
        </a:solidFill>
      </dgm:spPr>
      <dgm:t>
        <a:bodyPr/>
        <a:lstStyle/>
        <a:p>
          <a:endParaRPr lang="fr-FR"/>
        </a:p>
      </dgm:t>
    </dgm:pt>
    <dgm:pt modelId="{E42C2C5E-3B55-A140-B342-5AD35FEC8D80}" type="pres">
      <dgm:prSet presAssocID="{F3D4EE7A-0AF0-1A48-84FE-410883008449}" presName="points" presStyleCnt="0"/>
      <dgm:spPr/>
    </dgm:pt>
    <dgm:pt modelId="{18B7410E-D797-3548-95A2-53CD244829E6}" type="pres">
      <dgm:prSet presAssocID="{1ECF4FD0-0818-D640-926D-C8D8D14A0447}" presName="compositeA" presStyleCnt="0"/>
      <dgm:spPr/>
    </dgm:pt>
    <dgm:pt modelId="{1DC8AD7C-0FBA-664C-BA6F-59167AE647A0}" type="pres">
      <dgm:prSet presAssocID="{1ECF4FD0-0818-D640-926D-C8D8D14A0447}" presName="textA" presStyleLbl="revTx" presStyleIdx="0" presStyleCnt="7" custScaleX="170548" custScaleY="79792">
        <dgm:presLayoutVars>
          <dgm:bulletEnabled val="1"/>
        </dgm:presLayoutVars>
      </dgm:prSet>
      <dgm:spPr/>
      <dgm:t>
        <a:bodyPr/>
        <a:lstStyle/>
        <a:p>
          <a:endParaRPr lang="fr-FR"/>
        </a:p>
      </dgm:t>
    </dgm:pt>
    <dgm:pt modelId="{64E7230D-5838-F74B-AF46-FAA3F0993000}" type="pres">
      <dgm:prSet presAssocID="{1ECF4FD0-0818-D640-926D-C8D8D14A0447}" presName="circleA" presStyleLbl="node1" presStyleIdx="0" presStyleCnt="7"/>
      <dgm:spPr/>
    </dgm:pt>
    <dgm:pt modelId="{42A1586C-0958-6342-B713-3776A5F91299}" type="pres">
      <dgm:prSet presAssocID="{1ECF4FD0-0818-D640-926D-C8D8D14A0447}" presName="spaceA" presStyleCnt="0"/>
      <dgm:spPr/>
    </dgm:pt>
    <dgm:pt modelId="{12ABC2E6-A3A5-2546-BB02-788E8A96032F}" type="pres">
      <dgm:prSet presAssocID="{C42643AC-6EEC-D24F-82E9-729EE05C1CEE}" presName="space" presStyleCnt="0"/>
      <dgm:spPr/>
    </dgm:pt>
    <dgm:pt modelId="{C5DA26D4-77DE-EA49-B42B-1A2FB2B0D896}" type="pres">
      <dgm:prSet presAssocID="{01F63FF5-1D1B-8E44-9C5A-4EE52AD8FFCA}" presName="compositeB" presStyleCnt="0"/>
      <dgm:spPr/>
    </dgm:pt>
    <dgm:pt modelId="{213C4AE4-75D4-B141-937A-B9D188095204}" type="pres">
      <dgm:prSet presAssocID="{01F63FF5-1D1B-8E44-9C5A-4EE52AD8FFCA}" presName="textB" presStyleLbl="revTx" presStyleIdx="1" presStyleCnt="7" custScaleX="250050" custScaleY="79792">
        <dgm:presLayoutVars>
          <dgm:bulletEnabled val="1"/>
        </dgm:presLayoutVars>
      </dgm:prSet>
      <dgm:spPr/>
      <dgm:t>
        <a:bodyPr/>
        <a:lstStyle/>
        <a:p>
          <a:endParaRPr lang="fr-FR"/>
        </a:p>
      </dgm:t>
    </dgm:pt>
    <dgm:pt modelId="{7F94C8F5-7980-024C-8BB7-E2DCD4D3B46D}" type="pres">
      <dgm:prSet presAssocID="{01F63FF5-1D1B-8E44-9C5A-4EE52AD8FFCA}" presName="circleB" presStyleLbl="node1" presStyleIdx="1" presStyleCnt="7"/>
      <dgm:spPr/>
    </dgm:pt>
    <dgm:pt modelId="{6649CC29-A760-6649-93AB-597C287B8634}" type="pres">
      <dgm:prSet presAssocID="{01F63FF5-1D1B-8E44-9C5A-4EE52AD8FFCA}" presName="spaceB" presStyleCnt="0"/>
      <dgm:spPr/>
    </dgm:pt>
    <dgm:pt modelId="{0989C0F5-78FD-384D-A0E7-5B067E77E14C}" type="pres">
      <dgm:prSet presAssocID="{A164BAA1-47DA-164C-9010-103D356749F0}" presName="space" presStyleCnt="0"/>
      <dgm:spPr/>
    </dgm:pt>
    <dgm:pt modelId="{80AFF390-90F9-7C43-9499-4B258F8F77D7}" type="pres">
      <dgm:prSet presAssocID="{A52BAD4F-CBF6-164E-887E-F32BA68195A1}" presName="compositeA" presStyleCnt="0"/>
      <dgm:spPr/>
    </dgm:pt>
    <dgm:pt modelId="{BB589646-7030-7441-BA76-B05B6156582D}" type="pres">
      <dgm:prSet presAssocID="{A52BAD4F-CBF6-164E-887E-F32BA68195A1}" presName="textA" presStyleLbl="revTx" presStyleIdx="2" presStyleCnt="7" custScaleX="156479" custScaleY="79792">
        <dgm:presLayoutVars>
          <dgm:bulletEnabled val="1"/>
        </dgm:presLayoutVars>
      </dgm:prSet>
      <dgm:spPr/>
      <dgm:t>
        <a:bodyPr/>
        <a:lstStyle/>
        <a:p>
          <a:endParaRPr lang="fr-FR"/>
        </a:p>
      </dgm:t>
    </dgm:pt>
    <dgm:pt modelId="{90441EE1-A2A0-B649-8CAC-86474A8ED08D}" type="pres">
      <dgm:prSet presAssocID="{A52BAD4F-CBF6-164E-887E-F32BA68195A1}" presName="circleA" presStyleLbl="node1" presStyleIdx="2" presStyleCnt="7"/>
      <dgm:spPr/>
    </dgm:pt>
    <dgm:pt modelId="{6186CCE4-4CB7-944A-9AE9-CEE68DC55E4B}" type="pres">
      <dgm:prSet presAssocID="{A52BAD4F-CBF6-164E-887E-F32BA68195A1}" presName="spaceA" presStyleCnt="0"/>
      <dgm:spPr/>
    </dgm:pt>
    <dgm:pt modelId="{9F9C5B05-5101-0C4A-A3AC-4E8FC821451E}" type="pres">
      <dgm:prSet presAssocID="{307FF39E-3627-D547-BDF1-443A00A1F7B5}" presName="space" presStyleCnt="0"/>
      <dgm:spPr/>
    </dgm:pt>
    <dgm:pt modelId="{0106DB81-290F-624E-AF0C-DC0D31AC2F96}" type="pres">
      <dgm:prSet presAssocID="{2CD8F56A-E2D7-CB4E-936A-B71A0EDFE4BC}" presName="compositeB" presStyleCnt="0"/>
      <dgm:spPr/>
    </dgm:pt>
    <dgm:pt modelId="{1C302649-C5FB-E046-848E-21188DCD3110}" type="pres">
      <dgm:prSet presAssocID="{2CD8F56A-E2D7-CB4E-936A-B71A0EDFE4BC}" presName="textB" presStyleLbl="revTx" presStyleIdx="3" presStyleCnt="7" custScaleX="213736" custScaleY="79792">
        <dgm:presLayoutVars>
          <dgm:bulletEnabled val="1"/>
        </dgm:presLayoutVars>
      </dgm:prSet>
      <dgm:spPr/>
      <dgm:t>
        <a:bodyPr/>
        <a:lstStyle/>
        <a:p>
          <a:endParaRPr lang="fr-FR"/>
        </a:p>
      </dgm:t>
    </dgm:pt>
    <dgm:pt modelId="{F62196D7-CAA3-9D42-827C-84EA1EA00808}" type="pres">
      <dgm:prSet presAssocID="{2CD8F56A-E2D7-CB4E-936A-B71A0EDFE4BC}" presName="circleB" presStyleLbl="node1" presStyleIdx="3" presStyleCnt="7"/>
      <dgm:spPr/>
    </dgm:pt>
    <dgm:pt modelId="{138F5EC5-EB8D-7B44-9BCC-923892CD82F1}" type="pres">
      <dgm:prSet presAssocID="{2CD8F56A-E2D7-CB4E-936A-B71A0EDFE4BC}" presName="spaceB" presStyleCnt="0"/>
      <dgm:spPr/>
    </dgm:pt>
    <dgm:pt modelId="{35C39F5A-D94B-6441-B9E8-811C430172E4}" type="pres">
      <dgm:prSet presAssocID="{9BBEF70D-96B9-BE44-AE1F-AB5618485C40}" presName="space" presStyleCnt="0"/>
      <dgm:spPr/>
    </dgm:pt>
    <dgm:pt modelId="{61F2A11F-883A-FA4A-8E8C-93376118F71F}" type="pres">
      <dgm:prSet presAssocID="{9E15930C-C797-AA4F-8F1E-1BBDB6E5DDFD}" presName="compositeA" presStyleCnt="0"/>
      <dgm:spPr/>
    </dgm:pt>
    <dgm:pt modelId="{47076040-A812-CD40-B24C-99CFE5493B76}" type="pres">
      <dgm:prSet presAssocID="{9E15930C-C797-AA4F-8F1E-1BBDB6E5DDFD}" presName="textA" presStyleLbl="revTx" presStyleIdx="4" presStyleCnt="7" custScaleX="146788" custScaleY="79792">
        <dgm:presLayoutVars>
          <dgm:bulletEnabled val="1"/>
        </dgm:presLayoutVars>
      </dgm:prSet>
      <dgm:spPr/>
      <dgm:t>
        <a:bodyPr/>
        <a:lstStyle/>
        <a:p>
          <a:endParaRPr lang="fr-FR"/>
        </a:p>
      </dgm:t>
    </dgm:pt>
    <dgm:pt modelId="{EC627DD3-F193-3841-951F-115180223185}" type="pres">
      <dgm:prSet presAssocID="{9E15930C-C797-AA4F-8F1E-1BBDB6E5DDFD}" presName="circleA" presStyleLbl="node1" presStyleIdx="4" presStyleCnt="7"/>
      <dgm:spPr/>
    </dgm:pt>
    <dgm:pt modelId="{12D7577D-9200-704C-A5E1-8478695583D8}" type="pres">
      <dgm:prSet presAssocID="{9E15930C-C797-AA4F-8F1E-1BBDB6E5DDFD}" presName="spaceA" presStyleCnt="0"/>
      <dgm:spPr/>
    </dgm:pt>
    <dgm:pt modelId="{D5E46499-B553-784E-AD64-FF1812B856B2}" type="pres">
      <dgm:prSet presAssocID="{E8CECE40-3C01-A945-A16C-10B7120E0940}" presName="space" presStyleCnt="0"/>
      <dgm:spPr/>
    </dgm:pt>
    <dgm:pt modelId="{27FDFB80-E6E3-D449-9E7A-B344D984E591}" type="pres">
      <dgm:prSet presAssocID="{7A9BB050-0B56-FC47-8E29-007BB9003EEE}" presName="compositeB" presStyleCnt="0"/>
      <dgm:spPr/>
    </dgm:pt>
    <dgm:pt modelId="{40265679-5E98-6C4D-8A86-315C7FDBE72B}" type="pres">
      <dgm:prSet presAssocID="{7A9BB050-0B56-FC47-8E29-007BB9003EEE}" presName="textB" presStyleLbl="revTx" presStyleIdx="5" presStyleCnt="7" custScaleX="227953" custScaleY="79792">
        <dgm:presLayoutVars>
          <dgm:bulletEnabled val="1"/>
        </dgm:presLayoutVars>
      </dgm:prSet>
      <dgm:spPr/>
      <dgm:t>
        <a:bodyPr/>
        <a:lstStyle/>
        <a:p>
          <a:endParaRPr lang="fr-FR"/>
        </a:p>
      </dgm:t>
    </dgm:pt>
    <dgm:pt modelId="{2EA67364-388B-C642-917A-D3177E68FF37}" type="pres">
      <dgm:prSet presAssocID="{7A9BB050-0B56-FC47-8E29-007BB9003EEE}" presName="circleB" presStyleLbl="node1" presStyleIdx="5" presStyleCnt="7"/>
      <dgm:spPr/>
    </dgm:pt>
    <dgm:pt modelId="{26D2D6DC-DAEA-D94D-9BE2-AF6ABF86D9F8}" type="pres">
      <dgm:prSet presAssocID="{7A9BB050-0B56-FC47-8E29-007BB9003EEE}" presName="spaceB" presStyleCnt="0"/>
      <dgm:spPr/>
    </dgm:pt>
    <dgm:pt modelId="{C8506B83-745F-6F49-A35C-EF63BBB18EDB}" type="pres">
      <dgm:prSet presAssocID="{3397E25A-3299-F844-8FF1-05D90231710D}" presName="space" presStyleCnt="0"/>
      <dgm:spPr/>
    </dgm:pt>
    <dgm:pt modelId="{6D8B9DC7-7111-234E-B8F3-2908F1DB74B4}" type="pres">
      <dgm:prSet presAssocID="{DB0CE372-DD43-8A42-BB0A-EC0323983175}" presName="compositeA" presStyleCnt="0"/>
      <dgm:spPr/>
    </dgm:pt>
    <dgm:pt modelId="{307C5E8A-0931-BA45-8E3A-5D8C7FF39AFC}" type="pres">
      <dgm:prSet presAssocID="{DB0CE372-DD43-8A42-BB0A-EC0323983175}" presName="textA" presStyleLbl="revTx" presStyleIdx="6" presStyleCnt="7" custScaleX="173458" custScaleY="79792">
        <dgm:presLayoutVars>
          <dgm:bulletEnabled val="1"/>
        </dgm:presLayoutVars>
      </dgm:prSet>
      <dgm:spPr/>
      <dgm:t>
        <a:bodyPr/>
        <a:lstStyle/>
        <a:p>
          <a:endParaRPr lang="fr-FR"/>
        </a:p>
      </dgm:t>
    </dgm:pt>
    <dgm:pt modelId="{3F18F4F0-6949-7049-9718-F8F54E2645A2}" type="pres">
      <dgm:prSet presAssocID="{DB0CE372-DD43-8A42-BB0A-EC0323983175}" presName="circleA" presStyleLbl="node1" presStyleIdx="6" presStyleCnt="7"/>
      <dgm:spPr/>
    </dgm:pt>
    <dgm:pt modelId="{3744B7E0-010D-764E-BFAF-54F33E50AAF1}" type="pres">
      <dgm:prSet presAssocID="{DB0CE372-DD43-8A42-BB0A-EC0323983175}" presName="spaceA" presStyleCnt="0"/>
      <dgm:spPr/>
    </dgm:pt>
  </dgm:ptLst>
  <dgm:cxnLst>
    <dgm:cxn modelId="{631BF4C7-E6FA-394F-9F6F-599122319C9A}" srcId="{F3D4EE7A-0AF0-1A48-84FE-410883008449}" destId="{01F63FF5-1D1B-8E44-9C5A-4EE52AD8FFCA}" srcOrd="1" destOrd="0" parTransId="{8798AED3-4E4A-1948-B9D2-2FDBC47BC359}" sibTransId="{A164BAA1-47DA-164C-9010-103D356749F0}"/>
    <dgm:cxn modelId="{6BC09DE6-7613-2644-B088-A89DC31C0961}" srcId="{F3D4EE7A-0AF0-1A48-84FE-410883008449}" destId="{7A9BB050-0B56-FC47-8E29-007BB9003EEE}" srcOrd="5" destOrd="0" parTransId="{C3AFDE14-81E3-5647-978A-2128A8830660}" sibTransId="{3397E25A-3299-F844-8FF1-05D90231710D}"/>
    <dgm:cxn modelId="{12863F93-2A61-40CB-92E0-54A6E2FCC618}" type="presOf" srcId="{A52BAD4F-CBF6-164E-887E-F32BA68195A1}" destId="{BB589646-7030-7441-BA76-B05B6156582D}" srcOrd="0" destOrd="0" presId="urn:microsoft.com/office/officeart/2005/8/layout/hProcess11"/>
    <dgm:cxn modelId="{94341BB4-AE82-4851-8852-D0260F97F570}" type="presOf" srcId="{F3D4EE7A-0AF0-1A48-84FE-410883008449}" destId="{6B60792A-2FAF-6B41-A3FB-E399675F67EF}" srcOrd="0" destOrd="0" presId="urn:microsoft.com/office/officeart/2005/8/layout/hProcess11"/>
    <dgm:cxn modelId="{BD0A022C-80A1-4E19-928D-79C1C377FFBD}" type="presOf" srcId="{01F63FF5-1D1B-8E44-9C5A-4EE52AD8FFCA}" destId="{213C4AE4-75D4-B141-937A-B9D188095204}" srcOrd="0" destOrd="0" presId="urn:microsoft.com/office/officeart/2005/8/layout/hProcess11"/>
    <dgm:cxn modelId="{F491DC53-B5CF-F04C-9B0E-5EEDDEADC0BC}" srcId="{F3D4EE7A-0AF0-1A48-84FE-410883008449}" destId="{2CD8F56A-E2D7-CB4E-936A-B71A0EDFE4BC}" srcOrd="3" destOrd="0" parTransId="{544CBAE8-9343-C547-878F-6C5F99753F09}" sibTransId="{9BBEF70D-96B9-BE44-AE1F-AB5618485C40}"/>
    <dgm:cxn modelId="{D0481AA3-B65B-42DA-9527-DAC4F23B0234}" type="presOf" srcId="{DB0CE372-DD43-8A42-BB0A-EC0323983175}" destId="{307C5E8A-0931-BA45-8E3A-5D8C7FF39AFC}" srcOrd="0" destOrd="0" presId="urn:microsoft.com/office/officeart/2005/8/layout/hProcess11"/>
    <dgm:cxn modelId="{113DBBF0-0BA4-9343-AD9C-A85369E79B00}" srcId="{F3D4EE7A-0AF0-1A48-84FE-410883008449}" destId="{1ECF4FD0-0818-D640-926D-C8D8D14A0447}" srcOrd="0" destOrd="0" parTransId="{DF1E9963-DC66-EC4F-B394-CD13DD835112}" sibTransId="{C42643AC-6EEC-D24F-82E9-729EE05C1CEE}"/>
    <dgm:cxn modelId="{534920AC-1867-45E5-BE44-2A11D74F4A13}" type="presOf" srcId="{2CD8F56A-E2D7-CB4E-936A-B71A0EDFE4BC}" destId="{1C302649-C5FB-E046-848E-21188DCD3110}" srcOrd="0" destOrd="0" presId="urn:microsoft.com/office/officeart/2005/8/layout/hProcess11"/>
    <dgm:cxn modelId="{6B09944E-72A6-8741-9D25-3585DE99E741}" srcId="{F3D4EE7A-0AF0-1A48-84FE-410883008449}" destId="{A52BAD4F-CBF6-164E-887E-F32BA68195A1}" srcOrd="2" destOrd="0" parTransId="{599E70A0-94E5-044E-BB1A-F106E059F248}" sibTransId="{307FF39E-3627-D547-BDF1-443A00A1F7B5}"/>
    <dgm:cxn modelId="{176C41DB-990C-4B84-9BE6-9BBD90D482F5}" type="presOf" srcId="{1ECF4FD0-0818-D640-926D-C8D8D14A0447}" destId="{1DC8AD7C-0FBA-664C-BA6F-59167AE647A0}" srcOrd="0" destOrd="0" presId="urn:microsoft.com/office/officeart/2005/8/layout/hProcess11"/>
    <dgm:cxn modelId="{44624E69-3F95-7743-A7FE-0E8028C4014A}" srcId="{F3D4EE7A-0AF0-1A48-84FE-410883008449}" destId="{9E15930C-C797-AA4F-8F1E-1BBDB6E5DDFD}" srcOrd="4" destOrd="0" parTransId="{BEE31844-C9B4-F944-9609-DB1A63DB980C}" sibTransId="{E8CECE40-3C01-A945-A16C-10B7120E0940}"/>
    <dgm:cxn modelId="{405C104C-38E5-9B4E-BE53-A5FE0DFC0C70}" srcId="{F3D4EE7A-0AF0-1A48-84FE-410883008449}" destId="{DB0CE372-DD43-8A42-BB0A-EC0323983175}" srcOrd="6" destOrd="0" parTransId="{56E4A845-FF06-3C44-BA66-55C33A2937EB}" sibTransId="{0860A07D-B18F-6449-8D9B-98B48D4BD968}"/>
    <dgm:cxn modelId="{FA362303-77CE-4515-AF3D-57F0229E6732}" type="presOf" srcId="{7A9BB050-0B56-FC47-8E29-007BB9003EEE}" destId="{40265679-5E98-6C4D-8A86-315C7FDBE72B}" srcOrd="0" destOrd="0" presId="urn:microsoft.com/office/officeart/2005/8/layout/hProcess11"/>
    <dgm:cxn modelId="{33A92457-913D-481D-8DA4-9172473E786A}" type="presOf" srcId="{9E15930C-C797-AA4F-8F1E-1BBDB6E5DDFD}" destId="{47076040-A812-CD40-B24C-99CFE5493B76}" srcOrd="0" destOrd="0" presId="urn:microsoft.com/office/officeart/2005/8/layout/hProcess11"/>
    <dgm:cxn modelId="{D4240D45-37D6-420A-A20C-27ED85A8A7E5}" type="presParOf" srcId="{6B60792A-2FAF-6B41-A3FB-E399675F67EF}" destId="{A84B825E-25F3-A749-A3DF-D7F4D1AAE5DF}" srcOrd="0" destOrd="0" presId="urn:microsoft.com/office/officeart/2005/8/layout/hProcess11"/>
    <dgm:cxn modelId="{9F56406F-DADA-4AAC-BFCA-8BA3D916993F}" type="presParOf" srcId="{6B60792A-2FAF-6B41-A3FB-E399675F67EF}" destId="{E42C2C5E-3B55-A140-B342-5AD35FEC8D80}" srcOrd="1" destOrd="0" presId="urn:microsoft.com/office/officeart/2005/8/layout/hProcess11"/>
    <dgm:cxn modelId="{292F9780-0CB4-4110-BA39-ACBB4A1F767F}" type="presParOf" srcId="{E42C2C5E-3B55-A140-B342-5AD35FEC8D80}" destId="{18B7410E-D797-3548-95A2-53CD244829E6}" srcOrd="0" destOrd="0" presId="urn:microsoft.com/office/officeart/2005/8/layout/hProcess11"/>
    <dgm:cxn modelId="{BF5B88E7-7C93-4E97-86E4-F9F9DA96159D}" type="presParOf" srcId="{18B7410E-D797-3548-95A2-53CD244829E6}" destId="{1DC8AD7C-0FBA-664C-BA6F-59167AE647A0}" srcOrd="0" destOrd="0" presId="urn:microsoft.com/office/officeart/2005/8/layout/hProcess11"/>
    <dgm:cxn modelId="{A28D4936-02F4-4527-B363-CC11D2AB1E60}" type="presParOf" srcId="{18B7410E-D797-3548-95A2-53CD244829E6}" destId="{64E7230D-5838-F74B-AF46-FAA3F0993000}" srcOrd="1" destOrd="0" presId="urn:microsoft.com/office/officeart/2005/8/layout/hProcess11"/>
    <dgm:cxn modelId="{1C02CCDF-7426-4C7B-8ECE-7C4B46BFC603}" type="presParOf" srcId="{18B7410E-D797-3548-95A2-53CD244829E6}" destId="{42A1586C-0958-6342-B713-3776A5F91299}" srcOrd="2" destOrd="0" presId="urn:microsoft.com/office/officeart/2005/8/layout/hProcess11"/>
    <dgm:cxn modelId="{F0913FF0-32AB-474C-B16C-F8D3CF34E420}" type="presParOf" srcId="{E42C2C5E-3B55-A140-B342-5AD35FEC8D80}" destId="{12ABC2E6-A3A5-2546-BB02-788E8A96032F}" srcOrd="1" destOrd="0" presId="urn:microsoft.com/office/officeart/2005/8/layout/hProcess11"/>
    <dgm:cxn modelId="{A19849DD-02EF-4F13-924F-AC289CCC5406}" type="presParOf" srcId="{E42C2C5E-3B55-A140-B342-5AD35FEC8D80}" destId="{C5DA26D4-77DE-EA49-B42B-1A2FB2B0D896}" srcOrd="2" destOrd="0" presId="urn:microsoft.com/office/officeart/2005/8/layout/hProcess11"/>
    <dgm:cxn modelId="{15303715-5360-49CF-B2AB-8A5A9080C314}" type="presParOf" srcId="{C5DA26D4-77DE-EA49-B42B-1A2FB2B0D896}" destId="{213C4AE4-75D4-B141-937A-B9D188095204}" srcOrd="0" destOrd="0" presId="urn:microsoft.com/office/officeart/2005/8/layout/hProcess11"/>
    <dgm:cxn modelId="{982FC581-E17C-4A3E-9382-5CA68753EA5E}" type="presParOf" srcId="{C5DA26D4-77DE-EA49-B42B-1A2FB2B0D896}" destId="{7F94C8F5-7980-024C-8BB7-E2DCD4D3B46D}" srcOrd="1" destOrd="0" presId="urn:microsoft.com/office/officeart/2005/8/layout/hProcess11"/>
    <dgm:cxn modelId="{E020CF51-E4DD-4073-BE72-C0AF9CD2472A}" type="presParOf" srcId="{C5DA26D4-77DE-EA49-B42B-1A2FB2B0D896}" destId="{6649CC29-A760-6649-93AB-597C287B8634}" srcOrd="2" destOrd="0" presId="urn:microsoft.com/office/officeart/2005/8/layout/hProcess11"/>
    <dgm:cxn modelId="{B9A61AAE-C336-4266-A7A8-483607DA75A5}" type="presParOf" srcId="{E42C2C5E-3B55-A140-B342-5AD35FEC8D80}" destId="{0989C0F5-78FD-384D-A0E7-5B067E77E14C}" srcOrd="3" destOrd="0" presId="urn:microsoft.com/office/officeart/2005/8/layout/hProcess11"/>
    <dgm:cxn modelId="{C6DB21E7-F0D7-47F1-8EDB-9ACFAA5216C9}" type="presParOf" srcId="{E42C2C5E-3B55-A140-B342-5AD35FEC8D80}" destId="{80AFF390-90F9-7C43-9499-4B258F8F77D7}" srcOrd="4" destOrd="0" presId="urn:microsoft.com/office/officeart/2005/8/layout/hProcess11"/>
    <dgm:cxn modelId="{75EDA93F-9F28-41E0-8B16-F3FA4E83A659}" type="presParOf" srcId="{80AFF390-90F9-7C43-9499-4B258F8F77D7}" destId="{BB589646-7030-7441-BA76-B05B6156582D}" srcOrd="0" destOrd="0" presId="urn:microsoft.com/office/officeart/2005/8/layout/hProcess11"/>
    <dgm:cxn modelId="{ADD24D19-D752-4159-BE43-470EDB0F3718}" type="presParOf" srcId="{80AFF390-90F9-7C43-9499-4B258F8F77D7}" destId="{90441EE1-A2A0-B649-8CAC-86474A8ED08D}" srcOrd="1" destOrd="0" presId="urn:microsoft.com/office/officeart/2005/8/layout/hProcess11"/>
    <dgm:cxn modelId="{F3E72451-E60D-472A-86D2-B00ABC7D3264}" type="presParOf" srcId="{80AFF390-90F9-7C43-9499-4B258F8F77D7}" destId="{6186CCE4-4CB7-944A-9AE9-CEE68DC55E4B}" srcOrd="2" destOrd="0" presId="urn:microsoft.com/office/officeart/2005/8/layout/hProcess11"/>
    <dgm:cxn modelId="{D6F8F736-7A4B-48CC-9160-0D2CD049D9ED}" type="presParOf" srcId="{E42C2C5E-3B55-A140-B342-5AD35FEC8D80}" destId="{9F9C5B05-5101-0C4A-A3AC-4E8FC821451E}" srcOrd="5" destOrd="0" presId="urn:microsoft.com/office/officeart/2005/8/layout/hProcess11"/>
    <dgm:cxn modelId="{A08FA0DB-2D19-4F00-A2DC-4F9D609F60EC}" type="presParOf" srcId="{E42C2C5E-3B55-A140-B342-5AD35FEC8D80}" destId="{0106DB81-290F-624E-AF0C-DC0D31AC2F96}" srcOrd="6" destOrd="0" presId="urn:microsoft.com/office/officeart/2005/8/layout/hProcess11"/>
    <dgm:cxn modelId="{1574BE16-6859-4455-A792-3EBF36C77F80}" type="presParOf" srcId="{0106DB81-290F-624E-AF0C-DC0D31AC2F96}" destId="{1C302649-C5FB-E046-848E-21188DCD3110}" srcOrd="0" destOrd="0" presId="urn:microsoft.com/office/officeart/2005/8/layout/hProcess11"/>
    <dgm:cxn modelId="{6D25D58F-182C-472F-BAFB-B0003A192E59}" type="presParOf" srcId="{0106DB81-290F-624E-AF0C-DC0D31AC2F96}" destId="{F62196D7-CAA3-9D42-827C-84EA1EA00808}" srcOrd="1" destOrd="0" presId="urn:microsoft.com/office/officeart/2005/8/layout/hProcess11"/>
    <dgm:cxn modelId="{305B4A76-4EAF-4B68-BAF7-424F6603520E}" type="presParOf" srcId="{0106DB81-290F-624E-AF0C-DC0D31AC2F96}" destId="{138F5EC5-EB8D-7B44-9BCC-923892CD82F1}" srcOrd="2" destOrd="0" presId="urn:microsoft.com/office/officeart/2005/8/layout/hProcess11"/>
    <dgm:cxn modelId="{13D1E417-47A6-48E4-B93F-47176ABE445E}" type="presParOf" srcId="{E42C2C5E-3B55-A140-B342-5AD35FEC8D80}" destId="{35C39F5A-D94B-6441-B9E8-811C430172E4}" srcOrd="7" destOrd="0" presId="urn:microsoft.com/office/officeart/2005/8/layout/hProcess11"/>
    <dgm:cxn modelId="{FEF59F7C-88D6-4623-B614-6F0745AC0C84}" type="presParOf" srcId="{E42C2C5E-3B55-A140-B342-5AD35FEC8D80}" destId="{61F2A11F-883A-FA4A-8E8C-93376118F71F}" srcOrd="8" destOrd="0" presId="urn:microsoft.com/office/officeart/2005/8/layout/hProcess11"/>
    <dgm:cxn modelId="{CB8FF2EB-6736-4D4D-AAAF-9A09A58A0FF6}" type="presParOf" srcId="{61F2A11F-883A-FA4A-8E8C-93376118F71F}" destId="{47076040-A812-CD40-B24C-99CFE5493B76}" srcOrd="0" destOrd="0" presId="urn:microsoft.com/office/officeart/2005/8/layout/hProcess11"/>
    <dgm:cxn modelId="{184C6B4E-2045-4DC4-8828-83BBDF703C3F}" type="presParOf" srcId="{61F2A11F-883A-FA4A-8E8C-93376118F71F}" destId="{EC627DD3-F193-3841-951F-115180223185}" srcOrd="1" destOrd="0" presId="urn:microsoft.com/office/officeart/2005/8/layout/hProcess11"/>
    <dgm:cxn modelId="{9789351A-5B38-444C-96CC-CF4EE91F16D0}" type="presParOf" srcId="{61F2A11F-883A-FA4A-8E8C-93376118F71F}" destId="{12D7577D-9200-704C-A5E1-8478695583D8}" srcOrd="2" destOrd="0" presId="urn:microsoft.com/office/officeart/2005/8/layout/hProcess11"/>
    <dgm:cxn modelId="{81F8B83E-75BE-42DA-8CBA-F217F8891528}" type="presParOf" srcId="{E42C2C5E-3B55-A140-B342-5AD35FEC8D80}" destId="{D5E46499-B553-784E-AD64-FF1812B856B2}" srcOrd="9" destOrd="0" presId="urn:microsoft.com/office/officeart/2005/8/layout/hProcess11"/>
    <dgm:cxn modelId="{F2C56454-38D2-4D77-A41D-42DE63EF05AC}" type="presParOf" srcId="{E42C2C5E-3B55-A140-B342-5AD35FEC8D80}" destId="{27FDFB80-E6E3-D449-9E7A-B344D984E591}" srcOrd="10" destOrd="0" presId="urn:microsoft.com/office/officeart/2005/8/layout/hProcess11"/>
    <dgm:cxn modelId="{68C06ABA-A952-4418-9BA3-318D4A9341D1}" type="presParOf" srcId="{27FDFB80-E6E3-D449-9E7A-B344D984E591}" destId="{40265679-5E98-6C4D-8A86-315C7FDBE72B}" srcOrd="0" destOrd="0" presId="urn:microsoft.com/office/officeart/2005/8/layout/hProcess11"/>
    <dgm:cxn modelId="{642D44C9-514F-4BFB-97D7-36EBD600EE38}" type="presParOf" srcId="{27FDFB80-E6E3-D449-9E7A-B344D984E591}" destId="{2EA67364-388B-C642-917A-D3177E68FF37}" srcOrd="1" destOrd="0" presId="urn:microsoft.com/office/officeart/2005/8/layout/hProcess11"/>
    <dgm:cxn modelId="{FEA76B01-5125-4D31-94DA-06FEDC2DEE04}" type="presParOf" srcId="{27FDFB80-E6E3-D449-9E7A-B344D984E591}" destId="{26D2D6DC-DAEA-D94D-9BE2-AF6ABF86D9F8}" srcOrd="2" destOrd="0" presId="urn:microsoft.com/office/officeart/2005/8/layout/hProcess11"/>
    <dgm:cxn modelId="{7D300103-DC2E-438E-BD63-2F61627A219B}" type="presParOf" srcId="{E42C2C5E-3B55-A140-B342-5AD35FEC8D80}" destId="{C8506B83-745F-6F49-A35C-EF63BBB18EDB}" srcOrd="11" destOrd="0" presId="urn:microsoft.com/office/officeart/2005/8/layout/hProcess11"/>
    <dgm:cxn modelId="{B42E50F6-49FB-4205-A7AE-DB2B4F8B8983}" type="presParOf" srcId="{E42C2C5E-3B55-A140-B342-5AD35FEC8D80}" destId="{6D8B9DC7-7111-234E-B8F3-2908F1DB74B4}" srcOrd="12" destOrd="0" presId="urn:microsoft.com/office/officeart/2005/8/layout/hProcess11"/>
    <dgm:cxn modelId="{4DA85201-3BA1-48EF-9435-6B127CE0CD1A}" type="presParOf" srcId="{6D8B9DC7-7111-234E-B8F3-2908F1DB74B4}" destId="{307C5E8A-0931-BA45-8E3A-5D8C7FF39AFC}" srcOrd="0" destOrd="0" presId="urn:microsoft.com/office/officeart/2005/8/layout/hProcess11"/>
    <dgm:cxn modelId="{B7ED73D0-3667-49A1-84F6-EF2AA57E13D4}" type="presParOf" srcId="{6D8B9DC7-7111-234E-B8F3-2908F1DB74B4}" destId="{3F18F4F0-6949-7049-9718-F8F54E2645A2}" srcOrd="1" destOrd="0" presId="urn:microsoft.com/office/officeart/2005/8/layout/hProcess11"/>
    <dgm:cxn modelId="{74C900DD-DB13-4D7E-82C1-0144DBD5ABA2}" type="presParOf" srcId="{6D8B9DC7-7111-234E-B8F3-2908F1DB74B4}" destId="{3744B7E0-010D-764E-BFAF-54F33E50AAF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B825E-25F3-A749-A3DF-D7F4D1AAE5DF}">
      <dsp:nvSpPr>
        <dsp:cNvPr id="0" name=""/>
        <dsp:cNvSpPr/>
      </dsp:nvSpPr>
      <dsp:spPr>
        <a:xfrm>
          <a:off x="0" y="216023"/>
          <a:ext cx="5218236" cy="583099"/>
        </a:xfrm>
        <a:prstGeom prst="notchedRightArrow">
          <a:avLst/>
        </a:prstGeom>
        <a:solidFill>
          <a:schemeClr val="tx2"/>
        </a:solidFill>
        <a:ln>
          <a:noFill/>
        </a:ln>
        <a:effectLst/>
      </dsp:spPr>
      <dsp:style>
        <a:lnRef idx="0">
          <a:scrgbClr r="0" g="0" b="0"/>
        </a:lnRef>
        <a:fillRef idx="1">
          <a:scrgbClr r="0" g="0" b="0"/>
        </a:fillRef>
        <a:effectRef idx="1">
          <a:scrgbClr r="0" g="0" b="0"/>
        </a:effectRef>
        <a:fontRef idx="minor"/>
      </dsp:style>
    </dsp:sp>
    <dsp:sp modelId="{1DC8AD7C-0FBA-664C-BA6F-59167AE647A0}">
      <dsp:nvSpPr>
        <dsp:cNvPr id="0" name=""/>
        <dsp:cNvSpPr/>
      </dsp:nvSpPr>
      <dsp:spPr>
        <a:xfrm>
          <a:off x="1521" y="20514"/>
          <a:ext cx="584687"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lvl="0" algn="ctr" defTabSz="488950">
            <a:lnSpc>
              <a:spcPct val="80000"/>
            </a:lnSpc>
            <a:spcBef>
              <a:spcPct val="0"/>
            </a:spcBef>
            <a:spcAft>
              <a:spcPts val="0"/>
            </a:spcAft>
          </a:pPr>
          <a:r>
            <a:rPr lang="fr-FR" sz="1100" b="0" kern="1200" dirty="0"/>
            <a:t>Février 1658</a:t>
          </a:r>
        </a:p>
      </dsp:txBody>
      <dsp:txXfrm>
        <a:off x="1521" y="20514"/>
        <a:ext cx="584687" cy="324002"/>
      </dsp:txXfrm>
    </dsp:sp>
    <dsp:sp modelId="{64E7230D-5838-F74B-AF46-FAA3F0993000}">
      <dsp:nvSpPr>
        <dsp:cNvPr id="0" name=""/>
        <dsp:cNvSpPr/>
      </dsp:nvSpPr>
      <dsp:spPr>
        <a:xfrm>
          <a:off x="243108" y="436301"/>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13C4AE4-75D4-B141-937A-B9D188095204}">
      <dsp:nvSpPr>
        <dsp:cNvPr id="0" name=""/>
        <dsp:cNvSpPr/>
      </dsp:nvSpPr>
      <dsp:spPr>
        <a:xfrm>
          <a:off x="603350" y="670629"/>
          <a:ext cx="857243"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lvl="0" algn="ctr" defTabSz="488950">
            <a:lnSpc>
              <a:spcPct val="80000"/>
            </a:lnSpc>
            <a:spcBef>
              <a:spcPct val="0"/>
            </a:spcBef>
            <a:spcAft>
              <a:spcPts val="0"/>
            </a:spcAft>
          </a:pPr>
          <a:r>
            <a:rPr lang="fr-FR" sz="1100" b="0" kern="1200" dirty="0" smtClean="0"/>
            <a:t>Décembre</a:t>
          </a:r>
          <a:br>
            <a:rPr lang="fr-FR" sz="1100" b="0" kern="1200" dirty="0" smtClean="0"/>
          </a:br>
          <a:r>
            <a:rPr lang="fr-FR" sz="1100" b="0" kern="1200" dirty="0" smtClean="0"/>
            <a:t>1740</a:t>
          </a:r>
          <a:endParaRPr lang="fr-FR" sz="1100" b="0" kern="1200" dirty="0"/>
        </a:p>
      </dsp:txBody>
      <dsp:txXfrm>
        <a:off x="603350" y="670629"/>
        <a:ext cx="857243" cy="324002"/>
      </dsp:txXfrm>
    </dsp:sp>
    <dsp:sp modelId="{7F94C8F5-7980-024C-8BB7-E2DCD4D3B46D}">
      <dsp:nvSpPr>
        <dsp:cNvPr id="0" name=""/>
        <dsp:cNvSpPr/>
      </dsp:nvSpPr>
      <dsp:spPr>
        <a:xfrm>
          <a:off x="981215" y="477329"/>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589646-7030-7441-BA76-B05B6156582D}">
      <dsp:nvSpPr>
        <dsp:cNvPr id="0" name=""/>
        <dsp:cNvSpPr/>
      </dsp:nvSpPr>
      <dsp:spPr>
        <a:xfrm>
          <a:off x="1477736" y="20514"/>
          <a:ext cx="536455"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lvl="0" algn="ctr" defTabSz="488950">
            <a:lnSpc>
              <a:spcPct val="80000"/>
            </a:lnSpc>
            <a:spcBef>
              <a:spcPct val="0"/>
            </a:spcBef>
            <a:spcAft>
              <a:spcPts val="0"/>
            </a:spcAft>
          </a:pPr>
          <a:r>
            <a:rPr lang="fr-FR" sz="1100" b="0" kern="1200" dirty="0"/>
            <a:t>Janvier 1910</a:t>
          </a:r>
        </a:p>
      </dsp:txBody>
      <dsp:txXfrm>
        <a:off x="1477736" y="20514"/>
        <a:ext cx="536455" cy="324002"/>
      </dsp:txXfrm>
    </dsp:sp>
    <dsp:sp modelId="{90441EE1-A2A0-B649-8CAC-86474A8ED08D}">
      <dsp:nvSpPr>
        <dsp:cNvPr id="0" name=""/>
        <dsp:cNvSpPr/>
      </dsp:nvSpPr>
      <dsp:spPr>
        <a:xfrm>
          <a:off x="1695206" y="436301"/>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302649-C5FB-E046-848E-21188DCD3110}">
      <dsp:nvSpPr>
        <dsp:cNvPr id="0" name=""/>
        <dsp:cNvSpPr/>
      </dsp:nvSpPr>
      <dsp:spPr>
        <a:xfrm>
          <a:off x="2031332" y="670629"/>
          <a:ext cx="732748"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lvl="0" algn="ctr" defTabSz="488950">
            <a:lnSpc>
              <a:spcPct val="80000"/>
            </a:lnSpc>
            <a:spcBef>
              <a:spcPct val="0"/>
            </a:spcBef>
            <a:spcAft>
              <a:spcPts val="0"/>
            </a:spcAft>
          </a:pPr>
          <a:r>
            <a:rPr lang="fr-FR" sz="1100" b="0" kern="1200" dirty="0" smtClean="0"/>
            <a:t>Janvier</a:t>
          </a:r>
          <a:br>
            <a:rPr lang="fr-FR" sz="1100" b="0" kern="1200" dirty="0" smtClean="0"/>
          </a:br>
          <a:r>
            <a:rPr lang="fr-FR" sz="1100" b="0" kern="1200" dirty="0" smtClean="0"/>
            <a:t>1924</a:t>
          </a:r>
          <a:endParaRPr lang="fr-FR" sz="1100" b="0" kern="1200" dirty="0"/>
        </a:p>
      </dsp:txBody>
      <dsp:txXfrm>
        <a:off x="2031332" y="670629"/>
        <a:ext cx="732748" cy="324002"/>
      </dsp:txXfrm>
    </dsp:sp>
    <dsp:sp modelId="{F62196D7-CAA3-9D42-827C-84EA1EA00808}">
      <dsp:nvSpPr>
        <dsp:cNvPr id="0" name=""/>
        <dsp:cNvSpPr/>
      </dsp:nvSpPr>
      <dsp:spPr>
        <a:xfrm>
          <a:off x="2346949" y="477329"/>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076040-A812-CD40-B24C-99CFE5493B76}">
      <dsp:nvSpPr>
        <dsp:cNvPr id="0" name=""/>
        <dsp:cNvSpPr/>
      </dsp:nvSpPr>
      <dsp:spPr>
        <a:xfrm>
          <a:off x="2781223" y="20514"/>
          <a:ext cx="503231"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lvl="0" algn="ctr" defTabSz="488950">
            <a:lnSpc>
              <a:spcPct val="80000"/>
            </a:lnSpc>
            <a:spcBef>
              <a:spcPct val="0"/>
            </a:spcBef>
            <a:spcAft>
              <a:spcPts val="0"/>
            </a:spcAft>
          </a:pPr>
          <a:r>
            <a:rPr lang="fr-FR" sz="1100" b="0" kern="1200" dirty="0"/>
            <a:t>Janvier 1955</a:t>
          </a:r>
        </a:p>
      </dsp:txBody>
      <dsp:txXfrm>
        <a:off x="2781223" y="20514"/>
        <a:ext cx="503231" cy="324002"/>
      </dsp:txXfrm>
    </dsp:sp>
    <dsp:sp modelId="{EC627DD3-F193-3841-951F-115180223185}">
      <dsp:nvSpPr>
        <dsp:cNvPr id="0" name=""/>
        <dsp:cNvSpPr/>
      </dsp:nvSpPr>
      <dsp:spPr>
        <a:xfrm>
          <a:off x="2982081" y="436301"/>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0265679-5E98-6C4D-8A86-315C7FDBE72B}">
      <dsp:nvSpPr>
        <dsp:cNvPr id="0" name=""/>
        <dsp:cNvSpPr/>
      </dsp:nvSpPr>
      <dsp:spPr>
        <a:xfrm>
          <a:off x="3301596" y="670629"/>
          <a:ext cx="781488"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t" anchorCtr="0">
          <a:noAutofit/>
        </a:bodyPr>
        <a:lstStyle/>
        <a:p>
          <a:pPr lvl="0" algn="ctr" defTabSz="488950">
            <a:lnSpc>
              <a:spcPct val="80000"/>
            </a:lnSpc>
            <a:spcBef>
              <a:spcPct val="0"/>
            </a:spcBef>
            <a:spcAft>
              <a:spcPts val="0"/>
            </a:spcAft>
          </a:pPr>
          <a:r>
            <a:rPr lang="fr-FR" sz="1100" b="0" kern="1200" dirty="0" smtClean="0"/>
            <a:t>Janvier</a:t>
          </a:r>
          <a:br>
            <a:rPr lang="fr-FR" sz="1100" b="0" kern="1200" dirty="0" smtClean="0"/>
          </a:br>
          <a:r>
            <a:rPr lang="fr-FR" sz="1100" b="0" kern="1200" dirty="0" smtClean="0"/>
            <a:t>1982</a:t>
          </a:r>
          <a:endParaRPr lang="fr-FR" sz="1100" b="0" kern="1200" dirty="0"/>
        </a:p>
      </dsp:txBody>
      <dsp:txXfrm>
        <a:off x="3301596" y="670629"/>
        <a:ext cx="781488" cy="324002"/>
      </dsp:txXfrm>
    </dsp:sp>
    <dsp:sp modelId="{2EA67364-388B-C642-917A-D3177E68FF37}">
      <dsp:nvSpPr>
        <dsp:cNvPr id="0" name=""/>
        <dsp:cNvSpPr/>
      </dsp:nvSpPr>
      <dsp:spPr>
        <a:xfrm>
          <a:off x="3641583" y="477329"/>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C5E8A-0931-BA45-8E3A-5D8C7FF39AFC}">
      <dsp:nvSpPr>
        <dsp:cNvPr id="0" name=""/>
        <dsp:cNvSpPr/>
      </dsp:nvSpPr>
      <dsp:spPr>
        <a:xfrm>
          <a:off x="4100226" y="20514"/>
          <a:ext cx="594664" cy="32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00" tIns="36000" rIns="36000" bIns="36000" numCol="1" spcCol="1270" anchor="b" anchorCtr="0">
          <a:noAutofit/>
        </a:bodyPr>
        <a:lstStyle/>
        <a:p>
          <a:pPr lvl="0" algn="ctr" defTabSz="488950">
            <a:lnSpc>
              <a:spcPct val="80000"/>
            </a:lnSpc>
            <a:spcBef>
              <a:spcPct val="0"/>
            </a:spcBef>
            <a:spcAft>
              <a:spcPts val="0"/>
            </a:spcAft>
          </a:pPr>
          <a:r>
            <a:rPr lang="fr-FR" sz="1100" b="0" kern="1200" dirty="0"/>
            <a:t>Mars 2001</a:t>
          </a:r>
        </a:p>
      </dsp:txBody>
      <dsp:txXfrm>
        <a:off x="4100226" y="20514"/>
        <a:ext cx="594664" cy="324002"/>
      </dsp:txXfrm>
    </dsp:sp>
    <dsp:sp modelId="{3F18F4F0-6949-7049-9718-F8F54E2645A2}">
      <dsp:nvSpPr>
        <dsp:cNvPr id="0" name=""/>
        <dsp:cNvSpPr/>
      </dsp:nvSpPr>
      <dsp:spPr>
        <a:xfrm>
          <a:off x="4346801" y="436301"/>
          <a:ext cx="101514" cy="10151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EF53E-1AC5-4A16-B4A6-023CE1C04346}" type="datetimeFigureOut">
              <a:rPr lang="fr-FR" smtClean="0"/>
              <a:t>09/08/2019</a:t>
            </a:fld>
            <a:endParaRPr lang="fr-FR"/>
          </a:p>
        </p:txBody>
      </p:sp>
      <p:sp>
        <p:nvSpPr>
          <p:cNvPr id="4" name="Espace réservé de l'image des diapositives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1385D-D83D-43AA-A891-9F48C235F733}" type="slidenum">
              <a:rPr lang="fr-FR" smtClean="0"/>
              <a:t>‹N°›</a:t>
            </a:fld>
            <a:endParaRPr lang="fr-FR"/>
          </a:p>
        </p:txBody>
      </p:sp>
    </p:spTree>
    <p:extLst>
      <p:ext uri="{BB962C8B-B14F-4D97-AF65-F5344CB8AC3E}">
        <p14:creationId xmlns:p14="http://schemas.microsoft.com/office/powerpoint/2010/main" val="121493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0E1385D-D83D-43AA-A891-9F48C235F733}" type="slidenum">
              <a:rPr lang="fr-FR" smtClean="0"/>
              <a:t>3</a:t>
            </a:fld>
            <a:endParaRPr lang="fr-FR"/>
          </a:p>
        </p:txBody>
      </p:sp>
    </p:spTree>
    <p:extLst>
      <p:ext uri="{BB962C8B-B14F-4D97-AF65-F5344CB8AC3E}">
        <p14:creationId xmlns:p14="http://schemas.microsoft.com/office/powerpoint/2010/main" val="160751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0E1385D-D83D-43AA-A891-9F48C235F733}" type="slidenum">
              <a:rPr lang="fr-FR" smtClean="0"/>
              <a:t>5</a:t>
            </a:fld>
            <a:endParaRPr lang="fr-FR"/>
          </a:p>
        </p:txBody>
      </p:sp>
    </p:spTree>
    <p:extLst>
      <p:ext uri="{BB962C8B-B14F-4D97-AF65-F5344CB8AC3E}">
        <p14:creationId xmlns:p14="http://schemas.microsoft.com/office/powerpoint/2010/main" val="166550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0E1385D-D83D-43AA-A891-9F48C235F733}" type="slidenum">
              <a:rPr lang="fr-FR" smtClean="0"/>
              <a:t>8</a:t>
            </a:fld>
            <a:endParaRPr lang="fr-FR"/>
          </a:p>
        </p:txBody>
      </p:sp>
    </p:spTree>
    <p:extLst>
      <p:ext uri="{BB962C8B-B14F-4D97-AF65-F5344CB8AC3E}">
        <p14:creationId xmlns:p14="http://schemas.microsoft.com/office/powerpoint/2010/main" val="143252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0E1385D-D83D-43AA-A891-9F48C235F733}" type="slidenum">
              <a:rPr lang="fr-FR" smtClean="0"/>
              <a:t>50</a:t>
            </a:fld>
            <a:endParaRPr lang="fr-FR"/>
          </a:p>
        </p:txBody>
      </p:sp>
    </p:spTree>
    <p:extLst>
      <p:ext uri="{BB962C8B-B14F-4D97-AF65-F5344CB8AC3E}">
        <p14:creationId xmlns:p14="http://schemas.microsoft.com/office/powerpoint/2010/main" val="478525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uverture">
    <p:spTree>
      <p:nvGrpSpPr>
        <p:cNvPr id="1" name=""/>
        <p:cNvGrpSpPr/>
        <p:nvPr/>
      </p:nvGrpSpPr>
      <p:grpSpPr>
        <a:xfrm>
          <a:off x="0" y="0"/>
          <a:ext cx="0" cy="0"/>
          <a:chOff x="0" y="0"/>
          <a:chExt cx="0" cy="0"/>
        </a:xfrm>
      </p:grpSpPr>
      <p:sp>
        <p:nvSpPr>
          <p:cNvPr id="9" name="Rectangle 8"/>
          <p:cNvSpPr/>
          <p:nvPr userDrawn="1"/>
        </p:nvSpPr>
        <p:spPr>
          <a:xfrm>
            <a:off x="0" y="1800503"/>
            <a:ext cx="8999538" cy="36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522423" y="2412304"/>
            <a:ext cx="6325927" cy="1395447"/>
          </a:xfrm>
        </p:spPr>
        <p:txBody>
          <a:bodyPr anchor="b">
            <a:noAutofit/>
          </a:bodyPr>
          <a:lstStyle>
            <a:lvl1pPr algn="l">
              <a:defRPr sz="4200" b="1" cap="all" baseline="0">
                <a:solidFill>
                  <a:schemeClr val="bg1"/>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522423" y="4752565"/>
            <a:ext cx="6749654" cy="138499"/>
          </a:xfrm>
        </p:spPr>
        <p:txBody>
          <a:bodyPr anchor="b">
            <a:spAutoFit/>
          </a:bodyPr>
          <a:lstStyle>
            <a:lvl1pPr marL="0" indent="0" algn="l">
              <a:buNone/>
              <a:defRPr sz="1000" cap="all" baseline="0">
                <a:solidFill>
                  <a:schemeClr val="bg1"/>
                </a:solidFill>
              </a:defRPr>
            </a:lvl1pPr>
            <a:lvl2pPr marL="270034" indent="0" algn="ctr">
              <a:buNone/>
              <a:defRPr sz="1181"/>
            </a:lvl2pPr>
            <a:lvl3pPr marL="540068" indent="0" algn="ctr">
              <a:buNone/>
              <a:defRPr sz="1063"/>
            </a:lvl3pPr>
            <a:lvl4pPr marL="810101" indent="0" algn="ctr">
              <a:buNone/>
              <a:defRPr sz="945"/>
            </a:lvl4pPr>
            <a:lvl5pPr marL="1080135" indent="0" algn="ctr">
              <a:buNone/>
              <a:defRPr sz="945"/>
            </a:lvl5pPr>
            <a:lvl6pPr marL="1350169" indent="0" algn="ctr">
              <a:buNone/>
              <a:defRPr sz="945"/>
            </a:lvl6pPr>
            <a:lvl7pPr marL="1620203" indent="0" algn="ctr">
              <a:buNone/>
              <a:defRPr sz="945"/>
            </a:lvl7pPr>
            <a:lvl8pPr marL="1890236" indent="0" algn="ctr">
              <a:buNone/>
              <a:defRPr sz="945"/>
            </a:lvl8pPr>
            <a:lvl9pPr marL="2160270" indent="0" algn="ctr">
              <a:buNone/>
              <a:defRPr sz="945"/>
            </a:lvl9pPr>
          </a:lstStyle>
          <a:p>
            <a:r>
              <a:rPr lang="fr-FR" dirty="0" smtClean="0"/>
              <a:t>Modifiez le style des sous-titres du masque</a:t>
            </a:r>
            <a:endParaRPr lang="fr-FR" dirty="0"/>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8350" y="1104484"/>
            <a:ext cx="1068510" cy="1620000"/>
          </a:xfrm>
          <a:prstGeom prst="rect">
            <a:avLst/>
          </a:prstGeom>
        </p:spPr>
      </p:pic>
      <p:cxnSp>
        <p:nvCxnSpPr>
          <p:cNvPr id="11" name="Connecteur droit 10"/>
          <p:cNvCxnSpPr/>
          <p:nvPr userDrawn="1"/>
        </p:nvCxnSpPr>
        <p:spPr>
          <a:xfrm>
            <a:off x="530720" y="4185210"/>
            <a:ext cx="900000" cy="0"/>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userDrawn="1"/>
        </p:nvSpPr>
        <p:spPr>
          <a:xfrm>
            <a:off x="431317" y="384121"/>
            <a:ext cx="2211109" cy="1231106"/>
          </a:xfrm>
          <a:prstGeom prst="rect">
            <a:avLst/>
          </a:prstGeom>
          <a:noFill/>
        </p:spPr>
        <p:txBody>
          <a:bodyPr wrap="none" lIns="36000" tIns="0" rIns="36000" bIns="0" rtlCol="0">
            <a:spAutoFit/>
          </a:bodyPr>
          <a:lstStyle/>
          <a:p>
            <a:r>
              <a:rPr lang="fr-FR" sz="8000" b="1" dirty="0" smtClean="0">
                <a:solidFill>
                  <a:schemeClr val="accent6"/>
                </a:solidFill>
              </a:rPr>
              <a:t>QUIZ</a:t>
            </a:r>
            <a:endParaRPr lang="fr-FR" sz="8000" b="1" dirty="0">
              <a:solidFill>
                <a:schemeClr val="accent6"/>
              </a:solidFill>
            </a:endParaRPr>
          </a:p>
        </p:txBody>
      </p:sp>
    </p:spTree>
    <p:extLst>
      <p:ext uri="{BB962C8B-B14F-4D97-AF65-F5344CB8AC3E}">
        <p14:creationId xmlns:p14="http://schemas.microsoft.com/office/powerpoint/2010/main" val="113581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éponse">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75652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éponse avec chiffre-clé">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9" name="Espace réservé du texte 3"/>
          <p:cNvSpPr>
            <a:spLocks noGrp="1"/>
          </p:cNvSpPr>
          <p:nvPr>
            <p:ph type="body" sz="quarter" idx="14"/>
          </p:nvPr>
        </p:nvSpPr>
        <p:spPr>
          <a:xfrm>
            <a:off x="6515993" y="3109799"/>
            <a:ext cx="2088232" cy="1354387"/>
          </a:xfrm>
          <a:solidFill>
            <a:srgbClr val="FEEBE2"/>
          </a:solidFill>
        </p:spPr>
        <p:txBody>
          <a:bodyPr wrap="square" lIns="108000" tIns="108000" rIns="36000" bIns="72000">
            <a:spAutoFit/>
          </a:bodyPr>
          <a:lstStyle>
            <a:lvl1pPr>
              <a:lnSpc>
                <a:spcPct val="90000"/>
              </a:lnSpc>
              <a:spcAft>
                <a:spcPts val="600"/>
              </a:spcAft>
              <a:defRPr sz="1200" b="1" cap="all"/>
            </a:lvl1pPr>
            <a:lvl2pPr>
              <a:lnSpc>
                <a:spcPct val="80000"/>
              </a:lnSpc>
              <a:defRPr sz="2400" b="1" cap="all">
                <a:solidFill>
                  <a:schemeClr val="tx2"/>
                </a:solidFill>
              </a:defRPr>
            </a:lvl2pPr>
            <a:lvl3pPr>
              <a:lnSpc>
                <a:spcPct val="80000"/>
              </a:lnSpc>
              <a:defRPr sz="1200" cap="all">
                <a:solidFill>
                  <a:schemeClr val="tx2"/>
                </a:solidFill>
              </a:defRPr>
            </a:lvl3pPr>
            <a:lvl4pPr>
              <a:lnSpc>
                <a:spcPct val="90000"/>
              </a:lnSpc>
              <a:defRPr sz="1500" cap="all"/>
            </a:lvl4pPr>
            <a:lvl5pPr>
              <a:lnSpc>
                <a:spcPct val="90000"/>
              </a:lnSpc>
              <a:defRPr sz="1500" cap="all"/>
            </a:lvl5pPr>
          </a:lstStyle>
          <a:p>
            <a:pPr lvl="0"/>
            <a:r>
              <a:rPr lang="fr-FR" dirty="0" smtClean="0"/>
              <a:t>Modifiez les styles du texte du masque</a:t>
            </a:r>
          </a:p>
          <a:p>
            <a:pPr lvl="1"/>
            <a:r>
              <a:rPr lang="fr-FR" dirty="0" smtClean="0"/>
              <a:t>Deuxième niveau</a:t>
            </a:r>
          </a:p>
          <a:p>
            <a:pPr lvl="2"/>
            <a:r>
              <a:rPr lang="fr-FR" dirty="0" smtClean="0"/>
              <a:t>Troisième niveau</a:t>
            </a:r>
            <a:endParaRPr lang="fr-FR" dirty="0"/>
          </a:p>
        </p:txBody>
      </p:sp>
      <p:sp>
        <p:nvSpPr>
          <p:cNvPr id="3" name="Espace réservé du pied de page 2"/>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568761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Chapitr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69769" y="2088268"/>
            <a:ext cx="6660000" cy="2268253"/>
          </a:xfrm>
        </p:spPr>
        <p:txBody>
          <a:bodyPr anchor="t">
            <a:noAutofit/>
          </a:bodyPr>
          <a:lstStyle>
            <a:lvl1pPr algn="ctr">
              <a:lnSpc>
                <a:spcPct val="100000"/>
              </a:lnSpc>
              <a:defRPr sz="4600" b="1" cap="all" baseline="0">
                <a:solidFill>
                  <a:schemeClr val="bg1"/>
                </a:solidFill>
              </a:defRPr>
            </a:lvl1pPr>
          </a:lstStyle>
          <a:p>
            <a:r>
              <a:rPr lang="fr-FR" dirty="0" smtClean="0"/>
              <a:t>Modifiez le style du titre</a:t>
            </a:r>
            <a:endParaRPr lang="fr-FR" dirty="0"/>
          </a:p>
        </p:txBody>
      </p:sp>
      <p:sp>
        <p:nvSpPr>
          <p:cNvPr id="3" name="Espace réservé du texte 2"/>
          <p:cNvSpPr>
            <a:spLocks noGrp="1"/>
          </p:cNvSpPr>
          <p:nvPr>
            <p:ph type="body" idx="1" hasCustomPrompt="1"/>
          </p:nvPr>
        </p:nvSpPr>
        <p:spPr>
          <a:xfrm>
            <a:off x="4179006" y="1044153"/>
            <a:ext cx="632152" cy="1191095"/>
          </a:xfrm>
        </p:spPr>
        <p:txBody>
          <a:bodyPr wrap="none" anchor="ctr">
            <a:spAutoFit/>
          </a:bodyPr>
          <a:lstStyle>
            <a:lvl1pPr marL="0" indent="0" algn="ctr">
              <a:buNone/>
              <a:defRPr sz="8600" b="1">
                <a:solidFill>
                  <a:schemeClr val="bg1"/>
                </a:solidFill>
              </a:defRPr>
            </a:lvl1pPr>
            <a:lvl2pPr marL="270034" indent="0">
              <a:buNone/>
              <a:defRPr sz="1181">
                <a:solidFill>
                  <a:schemeClr val="tx1">
                    <a:tint val="75000"/>
                  </a:schemeClr>
                </a:solidFill>
              </a:defRPr>
            </a:lvl2pPr>
            <a:lvl3pPr marL="540068" indent="0">
              <a:buNone/>
              <a:defRPr sz="1063">
                <a:solidFill>
                  <a:schemeClr val="tx1">
                    <a:tint val="75000"/>
                  </a:schemeClr>
                </a:solidFill>
              </a:defRPr>
            </a:lvl3pPr>
            <a:lvl4pPr marL="810101" indent="0">
              <a:buNone/>
              <a:defRPr sz="945">
                <a:solidFill>
                  <a:schemeClr val="tx1">
                    <a:tint val="75000"/>
                  </a:schemeClr>
                </a:solidFill>
              </a:defRPr>
            </a:lvl4pPr>
            <a:lvl5pPr marL="1080135" indent="0">
              <a:buNone/>
              <a:defRPr sz="945">
                <a:solidFill>
                  <a:schemeClr val="tx1">
                    <a:tint val="75000"/>
                  </a:schemeClr>
                </a:solidFill>
              </a:defRPr>
            </a:lvl5pPr>
            <a:lvl6pPr marL="1350169" indent="0">
              <a:buNone/>
              <a:defRPr sz="945">
                <a:solidFill>
                  <a:schemeClr val="tx1">
                    <a:tint val="75000"/>
                  </a:schemeClr>
                </a:solidFill>
              </a:defRPr>
            </a:lvl6pPr>
            <a:lvl7pPr marL="1620203" indent="0">
              <a:buNone/>
              <a:defRPr sz="945">
                <a:solidFill>
                  <a:schemeClr val="tx1">
                    <a:tint val="75000"/>
                  </a:schemeClr>
                </a:solidFill>
              </a:defRPr>
            </a:lvl7pPr>
            <a:lvl8pPr marL="1890236" indent="0">
              <a:buNone/>
              <a:defRPr sz="945">
                <a:solidFill>
                  <a:schemeClr val="tx1">
                    <a:tint val="75000"/>
                  </a:schemeClr>
                </a:solidFill>
              </a:defRPr>
            </a:lvl8pPr>
            <a:lvl9pPr marL="2160270" indent="0">
              <a:buNone/>
              <a:defRPr sz="945">
                <a:solidFill>
                  <a:schemeClr val="tx1">
                    <a:tint val="75000"/>
                  </a:schemeClr>
                </a:solidFill>
              </a:defRPr>
            </a:lvl9pPr>
          </a:lstStyle>
          <a:p>
            <a:pPr lvl="0"/>
            <a:r>
              <a:rPr lang="fr-FR" dirty="0" smtClean="0"/>
              <a:t>0</a:t>
            </a:r>
          </a:p>
        </p:txBody>
      </p:sp>
    </p:spTree>
    <p:extLst>
      <p:ext uri="{BB962C8B-B14F-4D97-AF65-F5344CB8AC3E}">
        <p14:creationId xmlns:p14="http://schemas.microsoft.com/office/powerpoint/2010/main" val="1684083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texte 6"/>
          <p:cNvSpPr>
            <a:spLocks noGrp="1"/>
          </p:cNvSpPr>
          <p:nvPr>
            <p:ph type="body" sz="quarter" idx="11"/>
          </p:nvPr>
        </p:nvSpPr>
        <p:spPr>
          <a:xfrm>
            <a:off x="4859338" y="1044575"/>
            <a:ext cx="3636962" cy="3671888"/>
          </a:xfrm>
        </p:spPr>
        <p:txBody>
          <a:bodyPr/>
          <a:lstStyle>
            <a:lvl1pPr>
              <a:spcBef>
                <a:spcPts val="4000"/>
              </a:spcBef>
              <a:defRPr sz="1500" cap="none"/>
            </a:lvl1pPr>
            <a:lvl2pPr>
              <a:defRPr sz="1500" cap="none"/>
            </a:lvl2pPr>
            <a:lvl3pPr>
              <a:defRPr sz="1500" cap="none"/>
            </a:lvl3pPr>
            <a:lvl4pPr>
              <a:defRPr sz="1500" cap="none"/>
            </a:lvl4pPr>
            <a:lvl5pPr>
              <a:defRPr sz="1500" cap="none"/>
            </a:lvl5pPr>
          </a:lstStyle>
          <a:p>
            <a:pPr lvl="0"/>
            <a:r>
              <a:rPr lang="fr-FR" dirty="0" smtClean="0"/>
              <a:t>Modifiez les styles du texte du masque</a:t>
            </a:r>
            <a:endParaRPr lang="fr-FR" dirty="0"/>
          </a:p>
        </p:txBody>
      </p:sp>
      <p:sp>
        <p:nvSpPr>
          <p:cNvPr id="9" name="Espace réservé du texte 8"/>
          <p:cNvSpPr>
            <a:spLocks noGrp="1" noChangeAspect="1"/>
          </p:cNvSpPr>
          <p:nvPr>
            <p:ph type="body" sz="quarter" idx="12" hasCustomPrompt="1"/>
          </p:nvPr>
        </p:nvSpPr>
        <p:spPr>
          <a:xfrm>
            <a:off x="4319769" y="100818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0" name="Espace réservé du texte 8"/>
          <p:cNvSpPr>
            <a:spLocks noGrp="1" noChangeAspect="1"/>
          </p:cNvSpPr>
          <p:nvPr>
            <p:ph type="body" sz="quarter" idx="13" hasCustomPrompt="1"/>
          </p:nvPr>
        </p:nvSpPr>
        <p:spPr>
          <a:xfrm>
            <a:off x="4318975" y="1944253"/>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1" name="Espace réservé du texte 8"/>
          <p:cNvSpPr>
            <a:spLocks noGrp="1" noChangeAspect="1"/>
          </p:cNvSpPr>
          <p:nvPr>
            <p:ph type="body" sz="quarter" idx="14" hasCustomPrompt="1"/>
          </p:nvPr>
        </p:nvSpPr>
        <p:spPr>
          <a:xfrm>
            <a:off x="4318975" y="3060377"/>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2" name="Espace réservé du texte 8"/>
          <p:cNvSpPr>
            <a:spLocks noGrp="1" noChangeAspect="1"/>
          </p:cNvSpPr>
          <p:nvPr>
            <p:ph type="body" sz="quarter" idx="15" hasCustomPrompt="1"/>
          </p:nvPr>
        </p:nvSpPr>
        <p:spPr>
          <a:xfrm>
            <a:off x="4319769" y="388846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154143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éponse">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7498524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éponse avec chiffre-clé">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9" name="Espace réservé du texte 3"/>
          <p:cNvSpPr>
            <a:spLocks noGrp="1"/>
          </p:cNvSpPr>
          <p:nvPr>
            <p:ph type="body" sz="quarter" idx="14"/>
          </p:nvPr>
        </p:nvSpPr>
        <p:spPr>
          <a:xfrm>
            <a:off x="6515993" y="3109799"/>
            <a:ext cx="2088232" cy="1354387"/>
          </a:xfrm>
          <a:solidFill>
            <a:schemeClr val="accent1">
              <a:lumMod val="20000"/>
              <a:lumOff val="80000"/>
            </a:schemeClr>
          </a:solidFill>
        </p:spPr>
        <p:txBody>
          <a:bodyPr wrap="square" lIns="108000" tIns="108000" rIns="36000" bIns="72000">
            <a:spAutoFit/>
          </a:bodyPr>
          <a:lstStyle>
            <a:lvl1pPr>
              <a:lnSpc>
                <a:spcPct val="90000"/>
              </a:lnSpc>
              <a:spcAft>
                <a:spcPts val="600"/>
              </a:spcAft>
              <a:defRPr sz="1200" b="1" cap="all"/>
            </a:lvl1pPr>
            <a:lvl2pPr>
              <a:lnSpc>
                <a:spcPct val="80000"/>
              </a:lnSpc>
              <a:defRPr sz="2400" b="1" cap="all">
                <a:solidFill>
                  <a:schemeClr val="tx2"/>
                </a:solidFill>
              </a:defRPr>
            </a:lvl2pPr>
            <a:lvl3pPr>
              <a:lnSpc>
                <a:spcPct val="80000"/>
              </a:lnSpc>
              <a:defRPr sz="1200" cap="all">
                <a:solidFill>
                  <a:schemeClr val="tx2"/>
                </a:solidFill>
              </a:defRPr>
            </a:lvl3pPr>
            <a:lvl4pPr>
              <a:lnSpc>
                <a:spcPct val="90000"/>
              </a:lnSpc>
              <a:defRPr sz="1500" cap="all"/>
            </a:lvl4pPr>
            <a:lvl5pPr>
              <a:lnSpc>
                <a:spcPct val="90000"/>
              </a:lnSpc>
              <a:defRPr sz="1500" cap="all"/>
            </a:lvl5pPr>
          </a:lstStyle>
          <a:p>
            <a:pPr lvl="0"/>
            <a:r>
              <a:rPr lang="fr-FR" dirty="0" smtClean="0"/>
              <a:t>Modifiez les styles du texte du masque</a:t>
            </a:r>
          </a:p>
          <a:p>
            <a:pPr lvl="1"/>
            <a:r>
              <a:rPr lang="fr-FR" dirty="0" smtClean="0"/>
              <a:t>Deuxième niveau</a:t>
            </a:r>
          </a:p>
          <a:p>
            <a:pPr lvl="2"/>
            <a:r>
              <a:rPr lang="fr-FR" dirty="0" smtClean="0"/>
              <a:t>Troisième niveau</a:t>
            </a:r>
            <a:endParaRPr lang="fr-FR" dirty="0"/>
          </a:p>
        </p:txBody>
      </p:sp>
      <p:sp>
        <p:nvSpPr>
          <p:cNvPr id="3" name="Espace réservé du pied de page 2"/>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8677001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Ouverture alternative">
    <p:spTree>
      <p:nvGrpSpPr>
        <p:cNvPr id="1" name=""/>
        <p:cNvGrpSpPr/>
        <p:nvPr/>
      </p:nvGrpSpPr>
      <p:grpSpPr>
        <a:xfrm>
          <a:off x="0" y="0"/>
          <a:ext cx="0" cy="0"/>
          <a:chOff x="0" y="0"/>
          <a:chExt cx="0" cy="0"/>
        </a:xfrm>
      </p:grpSpPr>
      <p:sp>
        <p:nvSpPr>
          <p:cNvPr id="9" name="Rectangle 8"/>
          <p:cNvSpPr/>
          <p:nvPr userDrawn="1"/>
        </p:nvSpPr>
        <p:spPr>
          <a:xfrm>
            <a:off x="0" y="-1"/>
            <a:ext cx="8999538" cy="27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522423" y="3051668"/>
            <a:ext cx="6325927" cy="1395447"/>
          </a:xfrm>
        </p:spPr>
        <p:txBody>
          <a:bodyPr anchor="b">
            <a:noAutofit/>
          </a:bodyPr>
          <a:lstStyle>
            <a:lvl1pPr algn="l">
              <a:defRPr sz="4200" b="1" cap="all" baseline="0">
                <a:solidFill>
                  <a:schemeClr val="tx1"/>
                </a:solidFill>
              </a:defRPr>
            </a:lvl1pPr>
          </a:lstStyle>
          <a:p>
            <a:r>
              <a:rPr lang="fr-FR" dirty="0" smtClean="0"/>
              <a:t>Modifiez le style du titre</a:t>
            </a:r>
            <a:endParaRPr lang="fr-FR" dirty="0"/>
          </a:p>
        </p:txBody>
      </p:sp>
      <p:sp>
        <p:nvSpPr>
          <p:cNvPr id="3" name="Sous-titre 2"/>
          <p:cNvSpPr>
            <a:spLocks noGrp="1"/>
          </p:cNvSpPr>
          <p:nvPr>
            <p:ph type="subTitle" idx="1"/>
          </p:nvPr>
        </p:nvSpPr>
        <p:spPr>
          <a:xfrm>
            <a:off x="522423" y="4802390"/>
            <a:ext cx="6749654" cy="166199"/>
          </a:xfrm>
        </p:spPr>
        <p:txBody>
          <a:bodyPr anchor="b">
            <a:spAutoFit/>
          </a:bodyPr>
          <a:lstStyle>
            <a:lvl1pPr marL="0" indent="0" algn="l">
              <a:buNone/>
              <a:defRPr sz="1200" cap="all" baseline="0">
                <a:solidFill>
                  <a:schemeClr val="tx1"/>
                </a:solidFill>
              </a:defRPr>
            </a:lvl1pPr>
            <a:lvl2pPr marL="270034" indent="0" algn="ctr">
              <a:buNone/>
              <a:defRPr sz="1181"/>
            </a:lvl2pPr>
            <a:lvl3pPr marL="540068" indent="0" algn="ctr">
              <a:buNone/>
              <a:defRPr sz="1063"/>
            </a:lvl3pPr>
            <a:lvl4pPr marL="810101" indent="0" algn="ctr">
              <a:buNone/>
              <a:defRPr sz="945"/>
            </a:lvl4pPr>
            <a:lvl5pPr marL="1080135" indent="0" algn="ctr">
              <a:buNone/>
              <a:defRPr sz="945"/>
            </a:lvl5pPr>
            <a:lvl6pPr marL="1350169" indent="0" algn="ctr">
              <a:buNone/>
              <a:defRPr sz="945"/>
            </a:lvl6pPr>
            <a:lvl7pPr marL="1620203" indent="0" algn="ctr">
              <a:buNone/>
              <a:defRPr sz="945"/>
            </a:lvl7pPr>
            <a:lvl8pPr marL="1890236" indent="0" algn="ctr">
              <a:buNone/>
              <a:defRPr sz="945"/>
            </a:lvl8pPr>
            <a:lvl9pPr marL="2160270" indent="0" algn="ctr">
              <a:buNone/>
              <a:defRPr sz="945"/>
            </a:lvl9pPr>
          </a:lstStyle>
          <a:p>
            <a:r>
              <a:rPr lang="fr-FR" dirty="0" smtClean="0"/>
              <a:t>Modifiez le style des sous-titres du masque</a:t>
            </a:r>
            <a:endParaRPr lang="fr-FR" dirty="0"/>
          </a:p>
        </p:txBody>
      </p:sp>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52097" y="1958029"/>
            <a:ext cx="1068510" cy="1620000"/>
          </a:xfrm>
          <a:prstGeom prst="rect">
            <a:avLst/>
          </a:prstGeom>
        </p:spPr>
      </p:pic>
      <p:sp>
        <p:nvSpPr>
          <p:cNvPr id="12" name="ZoneTexte 11"/>
          <p:cNvSpPr txBox="1"/>
          <p:nvPr userDrawn="1"/>
        </p:nvSpPr>
        <p:spPr>
          <a:xfrm>
            <a:off x="522423" y="1764233"/>
            <a:ext cx="1205038" cy="720000"/>
          </a:xfrm>
          <a:prstGeom prst="roundRect">
            <a:avLst>
              <a:gd name="adj" fmla="val 44597"/>
            </a:avLst>
          </a:prstGeom>
          <a:solidFill>
            <a:schemeClr val="accent6"/>
          </a:solidFill>
        </p:spPr>
        <p:txBody>
          <a:bodyPr wrap="none" lIns="36000" tIns="0" rIns="36000" bIns="36000" rtlCol="0" anchor="ctr">
            <a:noAutofit/>
          </a:bodyPr>
          <a:lstStyle/>
          <a:p>
            <a:r>
              <a:rPr lang="fr-FR" sz="3300" b="0" dirty="0" smtClean="0">
                <a:solidFill>
                  <a:schemeClr val="tx1"/>
                </a:solidFill>
              </a:rPr>
              <a:t>QUIZ</a:t>
            </a:r>
            <a:endParaRPr lang="fr-FR" sz="3300" b="0" dirty="0">
              <a:solidFill>
                <a:schemeClr val="tx1"/>
              </a:solidFill>
            </a:endParaRPr>
          </a:p>
        </p:txBody>
      </p:sp>
      <p:grpSp>
        <p:nvGrpSpPr>
          <p:cNvPr id="32" name="Groupe 31"/>
          <p:cNvGrpSpPr/>
          <p:nvPr userDrawn="1"/>
        </p:nvGrpSpPr>
        <p:grpSpPr>
          <a:xfrm>
            <a:off x="3079942" y="305487"/>
            <a:ext cx="2839655" cy="2238745"/>
            <a:chOff x="3040983" y="307610"/>
            <a:chExt cx="2839655" cy="2238745"/>
          </a:xfrm>
        </p:grpSpPr>
        <p:sp>
          <p:nvSpPr>
            <p:cNvPr id="33" name="object 12"/>
            <p:cNvSpPr/>
            <p:nvPr userDrawn="1"/>
          </p:nvSpPr>
          <p:spPr>
            <a:xfrm>
              <a:off x="3040983" y="785230"/>
              <a:ext cx="207645" cy="266700"/>
            </a:xfrm>
            <a:custGeom>
              <a:avLst/>
              <a:gdLst/>
              <a:ahLst/>
              <a:cxnLst/>
              <a:rect l="l" t="t" r="r" b="b"/>
              <a:pathLst>
                <a:path w="207644" h="266700">
                  <a:moveTo>
                    <a:pt x="106094" y="0"/>
                  </a:moveTo>
                  <a:lnTo>
                    <a:pt x="100950" y="0"/>
                  </a:lnTo>
                  <a:lnTo>
                    <a:pt x="88428" y="2821"/>
                  </a:lnTo>
                  <a:lnTo>
                    <a:pt x="56221" y="33934"/>
                  </a:lnTo>
                  <a:lnTo>
                    <a:pt x="12850" y="110210"/>
                  </a:lnTo>
                  <a:lnTo>
                    <a:pt x="0" y="151037"/>
                  </a:lnTo>
                  <a:lnTo>
                    <a:pt x="111" y="172682"/>
                  </a:lnTo>
                  <a:lnTo>
                    <a:pt x="13509" y="214223"/>
                  </a:lnTo>
                  <a:lnTo>
                    <a:pt x="41773" y="246400"/>
                  </a:lnTo>
                  <a:lnTo>
                    <a:pt x="81032" y="264363"/>
                  </a:lnTo>
                  <a:lnTo>
                    <a:pt x="102830" y="266700"/>
                  </a:lnTo>
                  <a:lnTo>
                    <a:pt x="104113" y="266700"/>
                  </a:lnTo>
                  <a:lnTo>
                    <a:pt x="141819" y="259664"/>
                  </a:lnTo>
                  <a:lnTo>
                    <a:pt x="180959" y="231817"/>
                  </a:lnTo>
                  <a:lnTo>
                    <a:pt x="202309" y="194170"/>
                  </a:lnTo>
                  <a:lnTo>
                    <a:pt x="207479" y="161912"/>
                  </a:lnTo>
                  <a:lnTo>
                    <a:pt x="206340" y="145799"/>
                  </a:lnTo>
                  <a:lnTo>
                    <a:pt x="202709" y="129969"/>
                  </a:lnTo>
                  <a:lnTo>
                    <a:pt x="200594" y="123215"/>
                  </a:lnTo>
                  <a:lnTo>
                    <a:pt x="197724" y="116535"/>
                  </a:lnTo>
                  <a:lnTo>
                    <a:pt x="194105" y="110210"/>
                  </a:lnTo>
                  <a:lnTo>
                    <a:pt x="150785" y="33934"/>
                  </a:lnTo>
                  <a:lnTo>
                    <a:pt x="141187" y="19975"/>
                  </a:lnTo>
                  <a:lnTo>
                    <a:pt x="130406" y="9575"/>
                  </a:lnTo>
                  <a:lnTo>
                    <a:pt x="118618" y="2848"/>
                  </a:lnTo>
                  <a:lnTo>
                    <a:pt x="106094" y="0"/>
                  </a:lnTo>
                  <a:close/>
                </a:path>
              </a:pathLst>
            </a:custGeom>
            <a:solidFill>
              <a:srgbClr val="FBB255"/>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13"/>
            <p:cNvSpPr/>
            <p:nvPr userDrawn="1"/>
          </p:nvSpPr>
          <p:spPr>
            <a:xfrm>
              <a:off x="3144898" y="862162"/>
              <a:ext cx="0" cy="207645"/>
            </a:xfrm>
            <a:custGeom>
              <a:avLst/>
              <a:gdLst/>
              <a:ahLst/>
              <a:cxnLst/>
              <a:rect l="l" t="t" r="r" b="b"/>
              <a:pathLst>
                <a:path h="207644">
                  <a:moveTo>
                    <a:pt x="0" y="0"/>
                  </a:moveTo>
                  <a:lnTo>
                    <a:pt x="0" y="20722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14"/>
            <p:cNvSpPr/>
            <p:nvPr userDrawn="1"/>
          </p:nvSpPr>
          <p:spPr>
            <a:xfrm>
              <a:off x="3080326" y="923691"/>
              <a:ext cx="62865" cy="75565"/>
            </a:xfrm>
            <a:custGeom>
              <a:avLst/>
              <a:gdLst/>
              <a:ahLst/>
              <a:cxnLst/>
              <a:rect l="l" t="t" r="r" b="b"/>
              <a:pathLst>
                <a:path w="62864" h="75565">
                  <a:moveTo>
                    <a:pt x="0" y="0"/>
                  </a:moveTo>
                  <a:lnTo>
                    <a:pt x="0" y="24358"/>
                  </a:lnTo>
                  <a:lnTo>
                    <a:pt x="4957" y="44101"/>
                  </a:lnTo>
                  <a:lnTo>
                    <a:pt x="18454" y="60271"/>
                  </a:lnTo>
                  <a:lnTo>
                    <a:pt x="38431" y="71196"/>
                  </a:lnTo>
                  <a:lnTo>
                    <a:pt x="62826" y="75209"/>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15"/>
            <p:cNvSpPr/>
            <p:nvPr userDrawn="1"/>
          </p:nvSpPr>
          <p:spPr>
            <a:xfrm>
              <a:off x="3145925" y="898778"/>
              <a:ext cx="46355" cy="52069"/>
            </a:xfrm>
            <a:custGeom>
              <a:avLst/>
              <a:gdLst/>
              <a:ahLst/>
              <a:cxnLst/>
              <a:rect l="l" t="t" r="r" b="b"/>
              <a:pathLst>
                <a:path w="46355" h="52069">
                  <a:moveTo>
                    <a:pt x="46164" y="0"/>
                  </a:moveTo>
                  <a:lnTo>
                    <a:pt x="42521" y="20173"/>
                  </a:lnTo>
                  <a:lnTo>
                    <a:pt x="32602" y="36693"/>
                  </a:lnTo>
                  <a:lnTo>
                    <a:pt x="17923" y="47855"/>
                  </a:lnTo>
                  <a:lnTo>
                    <a:pt x="0" y="5195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16"/>
            <p:cNvSpPr/>
            <p:nvPr userDrawn="1"/>
          </p:nvSpPr>
          <p:spPr>
            <a:xfrm>
              <a:off x="4876355" y="2137182"/>
              <a:ext cx="207645" cy="267335"/>
            </a:xfrm>
            <a:custGeom>
              <a:avLst/>
              <a:gdLst/>
              <a:ahLst/>
              <a:cxnLst/>
              <a:rect l="l" t="t" r="r" b="b"/>
              <a:pathLst>
                <a:path w="207645" h="267335">
                  <a:moveTo>
                    <a:pt x="100950" y="0"/>
                  </a:moveTo>
                  <a:lnTo>
                    <a:pt x="65778" y="20009"/>
                  </a:lnTo>
                  <a:lnTo>
                    <a:pt x="12850" y="110210"/>
                  </a:lnTo>
                  <a:lnTo>
                    <a:pt x="0" y="151049"/>
                  </a:lnTo>
                  <a:lnTo>
                    <a:pt x="111" y="172695"/>
                  </a:lnTo>
                  <a:lnTo>
                    <a:pt x="13503" y="214228"/>
                  </a:lnTo>
                  <a:lnTo>
                    <a:pt x="41771" y="246400"/>
                  </a:lnTo>
                  <a:lnTo>
                    <a:pt x="81032" y="264374"/>
                  </a:lnTo>
                  <a:lnTo>
                    <a:pt x="102830" y="266712"/>
                  </a:lnTo>
                  <a:lnTo>
                    <a:pt x="104113" y="266712"/>
                  </a:lnTo>
                  <a:lnTo>
                    <a:pt x="141819" y="259676"/>
                  </a:lnTo>
                  <a:lnTo>
                    <a:pt x="180959" y="231819"/>
                  </a:lnTo>
                  <a:lnTo>
                    <a:pt x="202309" y="194183"/>
                  </a:lnTo>
                  <a:lnTo>
                    <a:pt x="207479" y="161923"/>
                  </a:lnTo>
                  <a:lnTo>
                    <a:pt x="206340" y="145807"/>
                  </a:lnTo>
                  <a:lnTo>
                    <a:pt x="202711" y="129976"/>
                  </a:lnTo>
                  <a:lnTo>
                    <a:pt x="200594" y="123215"/>
                  </a:lnTo>
                  <a:lnTo>
                    <a:pt x="197724" y="116535"/>
                  </a:lnTo>
                  <a:lnTo>
                    <a:pt x="194105" y="110210"/>
                  </a:lnTo>
                  <a:lnTo>
                    <a:pt x="150785" y="33947"/>
                  </a:lnTo>
                  <a:lnTo>
                    <a:pt x="141179" y="19979"/>
                  </a:lnTo>
                  <a:lnTo>
                    <a:pt x="130406" y="9583"/>
                  </a:lnTo>
                  <a:lnTo>
                    <a:pt x="118618" y="2855"/>
                  </a:lnTo>
                  <a:lnTo>
                    <a:pt x="106094" y="12"/>
                  </a:lnTo>
                  <a:lnTo>
                    <a:pt x="100950" y="0"/>
                  </a:lnTo>
                  <a:close/>
                </a:path>
              </a:pathLst>
            </a:custGeom>
            <a:solidFill>
              <a:srgbClr val="71C3C5"/>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17"/>
            <p:cNvSpPr/>
            <p:nvPr userDrawn="1"/>
          </p:nvSpPr>
          <p:spPr>
            <a:xfrm>
              <a:off x="4980270" y="2214117"/>
              <a:ext cx="0" cy="233679"/>
            </a:xfrm>
            <a:custGeom>
              <a:avLst/>
              <a:gdLst/>
              <a:ahLst/>
              <a:cxnLst/>
              <a:rect l="l" t="t" r="r" b="b"/>
              <a:pathLst>
                <a:path h="233680">
                  <a:moveTo>
                    <a:pt x="0" y="0"/>
                  </a:moveTo>
                  <a:lnTo>
                    <a:pt x="0" y="23356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object 18"/>
            <p:cNvSpPr/>
            <p:nvPr userDrawn="1"/>
          </p:nvSpPr>
          <p:spPr>
            <a:xfrm>
              <a:off x="4915697" y="2275648"/>
              <a:ext cx="62865" cy="75565"/>
            </a:xfrm>
            <a:custGeom>
              <a:avLst/>
              <a:gdLst/>
              <a:ahLst/>
              <a:cxnLst/>
              <a:rect l="l" t="t" r="r" b="b"/>
              <a:pathLst>
                <a:path w="62864" h="75564">
                  <a:moveTo>
                    <a:pt x="0" y="0"/>
                  </a:moveTo>
                  <a:lnTo>
                    <a:pt x="0" y="24358"/>
                  </a:lnTo>
                  <a:lnTo>
                    <a:pt x="4957" y="44101"/>
                  </a:lnTo>
                  <a:lnTo>
                    <a:pt x="18454" y="60271"/>
                  </a:lnTo>
                  <a:lnTo>
                    <a:pt x="38431" y="71196"/>
                  </a:lnTo>
                  <a:lnTo>
                    <a:pt x="62826" y="75209"/>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19"/>
            <p:cNvSpPr/>
            <p:nvPr userDrawn="1"/>
          </p:nvSpPr>
          <p:spPr>
            <a:xfrm>
              <a:off x="4981298" y="2250735"/>
              <a:ext cx="46355" cy="52069"/>
            </a:xfrm>
            <a:custGeom>
              <a:avLst/>
              <a:gdLst/>
              <a:ahLst/>
              <a:cxnLst/>
              <a:rect l="l" t="t" r="r" b="b"/>
              <a:pathLst>
                <a:path w="46354" h="52069">
                  <a:moveTo>
                    <a:pt x="46164" y="0"/>
                  </a:moveTo>
                  <a:lnTo>
                    <a:pt x="42521" y="20173"/>
                  </a:lnTo>
                  <a:lnTo>
                    <a:pt x="32602" y="36693"/>
                  </a:lnTo>
                  <a:lnTo>
                    <a:pt x="17923" y="47855"/>
                  </a:lnTo>
                  <a:lnTo>
                    <a:pt x="0" y="5195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20"/>
            <p:cNvSpPr/>
            <p:nvPr userDrawn="1"/>
          </p:nvSpPr>
          <p:spPr>
            <a:xfrm>
              <a:off x="5217297" y="2235740"/>
              <a:ext cx="207645" cy="267335"/>
            </a:xfrm>
            <a:custGeom>
              <a:avLst/>
              <a:gdLst/>
              <a:ahLst/>
              <a:cxnLst/>
              <a:rect l="l" t="t" r="r" b="b"/>
              <a:pathLst>
                <a:path w="207645" h="267335">
                  <a:moveTo>
                    <a:pt x="100957" y="0"/>
                  </a:moveTo>
                  <a:lnTo>
                    <a:pt x="65781" y="20009"/>
                  </a:lnTo>
                  <a:lnTo>
                    <a:pt x="12844" y="110210"/>
                  </a:lnTo>
                  <a:lnTo>
                    <a:pt x="0" y="151049"/>
                  </a:lnTo>
                  <a:lnTo>
                    <a:pt x="112" y="172695"/>
                  </a:lnTo>
                  <a:lnTo>
                    <a:pt x="13510" y="214228"/>
                  </a:lnTo>
                  <a:lnTo>
                    <a:pt x="41777" y="246400"/>
                  </a:lnTo>
                  <a:lnTo>
                    <a:pt x="81038" y="264374"/>
                  </a:lnTo>
                  <a:lnTo>
                    <a:pt x="102836" y="266712"/>
                  </a:lnTo>
                  <a:lnTo>
                    <a:pt x="104119" y="266712"/>
                  </a:lnTo>
                  <a:lnTo>
                    <a:pt x="141825" y="259676"/>
                  </a:lnTo>
                  <a:lnTo>
                    <a:pt x="180960" y="231819"/>
                  </a:lnTo>
                  <a:lnTo>
                    <a:pt x="202315" y="194183"/>
                  </a:lnTo>
                  <a:lnTo>
                    <a:pt x="207486" y="161923"/>
                  </a:lnTo>
                  <a:lnTo>
                    <a:pt x="206346" y="145807"/>
                  </a:lnTo>
                  <a:lnTo>
                    <a:pt x="202718" y="129976"/>
                  </a:lnTo>
                  <a:lnTo>
                    <a:pt x="200601" y="123215"/>
                  </a:lnTo>
                  <a:lnTo>
                    <a:pt x="197731" y="116535"/>
                  </a:lnTo>
                  <a:lnTo>
                    <a:pt x="194111" y="110210"/>
                  </a:lnTo>
                  <a:lnTo>
                    <a:pt x="150791" y="33947"/>
                  </a:lnTo>
                  <a:lnTo>
                    <a:pt x="141182" y="19981"/>
                  </a:lnTo>
                  <a:lnTo>
                    <a:pt x="130408" y="9583"/>
                  </a:lnTo>
                  <a:lnTo>
                    <a:pt x="118623" y="2855"/>
                  </a:lnTo>
                  <a:lnTo>
                    <a:pt x="106100" y="12"/>
                  </a:lnTo>
                  <a:lnTo>
                    <a:pt x="100957" y="0"/>
                  </a:lnTo>
                  <a:close/>
                </a:path>
              </a:pathLst>
            </a:custGeom>
            <a:solidFill>
              <a:srgbClr val="C9E5C9"/>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21"/>
            <p:cNvSpPr/>
            <p:nvPr userDrawn="1"/>
          </p:nvSpPr>
          <p:spPr>
            <a:xfrm>
              <a:off x="5321211" y="2312676"/>
              <a:ext cx="0" cy="233679"/>
            </a:xfrm>
            <a:custGeom>
              <a:avLst/>
              <a:gdLst/>
              <a:ahLst/>
              <a:cxnLst/>
              <a:rect l="l" t="t" r="r" b="b"/>
              <a:pathLst>
                <a:path h="233680">
                  <a:moveTo>
                    <a:pt x="0" y="0"/>
                  </a:moveTo>
                  <a:lnTo>
                    <a:pt x="0" y="23356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22"/>
            <p:cNvSpPr/>
            <p:nvPr userDrawn="1"/>
          </p:nvSpPr>
          <p:spPr>
            <a:xfrm>
              <a:off x="5256643" y="2374206"/>
              <a:ext cx="62865" cy="75565"/>
            </a:xfrm>
            <a:custGeom>
              <a:avLst/>
              <a:gdLst/>
              <a:ahLst/>
              <a:cxnLst/>
              <a:rect l="l" t="t" r="r" b="b"/>
              <a:pathLst>
                <a:path w="62864" h="75564">
                  <a:moveTo>
                    <a:pt x="0" y="0"/>
                  </a:moveTo>
                  <a:lnTo>
                    <a:pt x="0" y="24358"/>
                  </a:lnTo>
                  <a:lnTo>
                    <a:pt x="4957" y="44101"/>
                  </a:lnTo>
                  <a:lnTo>
                    <a:pt x="18454" y="60271"/>
                  </a:lnTo>
                  <a:lnTo>
                    <a:pt x="38431" y="71196"/>
                  </a:lnTo>
                  <a:lnTo>
                    <a:pt x="62826" y="75209"/>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23"/>
            <p:cNvSpPr/>
            <p:nvPr userDrawn="1"/>
          </p:nvSpPr>
          <p:spPr>
            <a:xfrm>
              <a:off x="5322239" y="2349294"/>
              <a:ext cx="46355" cy="52069"/>
            </a:xfrm>
            <a:custGeom>
              <a:avLst/>
              <a:gdLst/>
              <a:ahLst/>
              <a:cxnLst/>
              <a:rect l="l" t="t" r="r" b="b"/>
              <a:pathLst>
                <a:path w="46354" h="52069">
                  <a:moveTo>
                    <a:pt x="46164" y="0"/>
                  </a:moveTo>
                  <a:lnTo>
                    <a:pt x="42521" y="20173"/>
                  </a:lnTo>
                  <a:lnTo>
                    <a:pt x="32602" y="36693"/>
                  </a:lnTo>
                  <a:lnTo>
                    <a:pt x="17923" y="47855"/>
                  </a:lnTo>
                  <a:lnTo>
                    <a:pt x="0" y="51955"/>
                  </a:lnTo>
                </a:path>
              </a:pathLst>
            </a:custGeom>
            <a:ln w="17576">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24"/>
            <p:cNvSpPr/>
            <p:nvPr userDrawn="1"/>
          </p:nvSpPr>
          <p:spPr>
            <a:xfrm>
              <a:off x="3596143" y="307610"/>
              <a:ext cx="1793137" cy="1570321"/>
            </a:xfrm>
            <a:prstGeom prst="rect">
              <a:avLst/>
            </a:prstGeom>
            <a:blipFill>
              <a:blip r:embed="rId3" cstate="print"/>
              <a:stretch>
                <a:fillRect/>
              </a:stretch>
            </a:blip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25"/>
            <p:cNvSpPr/>
            <p:nvPr userDrawn="1"/>
          </p:nvSpPr>
          <p:spPr>
            <a:xfrm>
              <a:off x="5604413" y="1066051"/>
              <a:ext cx="276225" cy="418465"/>
            </a:xfrm>
            <a:custGeom>
              <a:avLst/>
              <a:gdLst/>
              <a:ahLst/>
              <a:cxnLst/>
              <a:rect l="l" t="t" r="r" b="b"/>
              <a:pathLst>
                <a:path w="276225" h="418465">
                  <a:moveTo>
                    <a:pt x="152911" y="0"/>
                  </a:moveTo>
                  <a:lnTo>
                    <a:pt x="108671" y="2235"/>
                  </a:lnTo>
                  <a:lnTo>
                    <a:pt x="67372" y="18277"/>
                  </a:lnTo>
                  <a:lnTo>
                    <a:pt x="34322" y="45428"/>
                  </a:lnTo>
                  <a:lnTo>
                    <a:pt x="11278" y="80982"/>
                  </a:lnTo>
                  <a:lnTo>
                    <a:pt x="0" y="122236"/>
                  </a:lnTo>
                  <a:lnTo>
                    <a:pt x="2245" y="166484"/>
                  </a:lnTo>
                  <a:lnTo>
                    <a:pt x="5765" y="179649"/>
                  </a:lnTo>
                  <a:lnTo>
                    <a:pt x="10486" y="192157"/>
                  </a:lnTo>
                  <a:lnTo>
                    <a:pt x="16309" y="203989"/>
                  </a:lnTo>
                  <a:lnTo>
                    <a:pt x="23136" y="215125"/>
                  </a:lnTo>
                  <a:lnTo>
                    <a:pt x="34645" y="236751"/>
                  </a:lnTo>
                  <a:lnTo>
                    <a:pt x="41555" y="260031"/>
                  </a:lnTo>
                  <a:lnTo>
                    <a:pt x="43707" y="284232"/>
                  </a:lnTo>
                  <a:lnTo>
                    <a:pt x="40942" y="308622"/>
                  </a:lnTo>
                  <a:lnTo>
                    <a:pt x="39460" y="318023"/>
                  </a:lnTo>
                  <a:lnTo>
                    <a:pt x="38888" y="327620"/>
                  </a:lnTo>
                  <a:lnTo>
                    <a:pt x="55317" y="380541"/>
                  </a:lnTo>
                  <a:lnTo>
                    <a:pt x="113096" y="417984"/>
                  </a:lnTo>
                  <a:lnTo>
                    <a:pt x="149412" y="417588"/>
                  </a:lnTo>
                  <a:lnTo>
                    <a:pt x="181364" y="403989"/>
                  </a:lnTo>
                  <a:lnTo>
                    <a:pt x="205123" y="380395"/>
                  </a:lnTo>
                  <a:lnTo>
                    <a:pt x="218787" y="349864"/>
                  </a:lnTo>
                  <a:lnTo>
                    <a:pt x="220456" y="315455"/>
                  </a:lnTo>
                  <a:lnTo>
                    <a:pt x="219814" y="290942"/>
                  </a:lnTo>
                  <a:lnTo>
                    <a:pt x="223954" y="266978"/>
                  </a:lnTo>
                  <a:lnTo>
                    <a:pt x="232720" y="244287"/>
                  </a:lnTo>
                  <a:lnTo>
                    <a:pt x="245958" y="223596"/>
                  </a:lnTo>
                  <a:lnTo>
                    <a:pt x="261627" y="198365"/>
                  </a:lnTo>
                  <a:lnTo>
                    <a:pt x="271860" y="170218"/>
                  </a:lnTo>
                  <a:lnTo>
                    <a:pt x="275872" y="140032"/>
                  </a:lnTo>
                  <a:lnTo>
                    <a:pt x="272882" y="108686"/>
                  </a:lnTo>
                  <a:lnTo>
                    <a:pt x="256848" y="67378"/>
                  </a:lnTo>
                  <a:lnTo>
                    <a:pt x="229705" y="34325"/>
                  </a:lnTo>
                  <a:lnTo>
                    <a:pt x="194158" y="11281"/>
                  </a:lnTo>
                  <a:lnTo>
                    <a:pt x="152911" y="0"/>
                  </a:lnTo>
                  <a:close/>
                </a:path>
              </a:pathLst>
            </a:custGeom>
            <a:solidFill>
              <a:srgbClr val="00A08B"/>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26"/>
            <p:cNvSpPr/>
            <p:nvPr userDrawn="1"/>
          </p:nvSpPr>
          <p:spPr>
            <a:xfrm>
              <a:off x="5742614" y="1167710"/>
              <a:ext cx="0" cy="398780"/>
            </a:xfrm>
            <a:custGeom>
              <a:avLst/>
              <a:gdLst/>
              <a:ahLst/>
              <a:cxnLst/>
              <a:rect l="l" t="t" r="r" b="b"/>
              <a:pathLst>
                <a:path h="398780">
                  <a:moveTo>
                    <a:pt x="0" y="0"/>
                  </a:moveTo>
                  <a:lnTo>
                    <a:pt x="0" y="398576"/>
                  </a:lnTo>
                </a:path>
              </a:pathLst>
            </a:custGeom>
            <a:ln w="18542">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27"/>
            <p:cNvSpPr/>
            <p:nvPr userDrawn="1"/>
          </p:nvSpPr>
          <p:spPr>
            <a:xfrm>
              <a:off x="5667128" y="1259870"/>
              <a:ext cx="74295" cy="60325"/>
            </a:xfrm>
            <a:custGeom>
              <a:avLst/>
              <a:gdLst/>
              <a:ahLst/>
              <a:cxnLst/>
              <a:rect l="l" t="t" r="r" b="b"/>
              <a:pathLst>
                <a:path w="74295" h="60325">
                  <a:moveTo>
                    <a:pt x="0" y="0"/>
                  </a:moveTo>
                  <a:lnTo>
                    <a:pt x="73901" y="59829"/>
                  </a:lnTo>
                </a:path>
              </a:pathLst>
            </a:custGeom>
            <a:ln w="18542">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28"/>
            <p:cNvSpPr/>
            <p:nvPr userDrawn="1"/>
          </p:nvSpPr>
          <p:spPr>
            <a:xfrm>
              <a:off x="5743544" y="1218046"/>
              <a:ext cx="74295" cy="60325"/>
            </a:xfrm>
            <a:custGeom>
              <a:avLst/>
              <a:gdLst/>
              <a:ahLst/>
              <a:cxnLst/>
              <a:rect l="l" t="t" r="r" b="b"/>
              <a:pathLst>
                <a:path w="74295" h="60325">
                  <a:moveTo>
                    <a:pt x="73901" y="0"/>
                  </a:moveTo>
                  <a:lnTo>
                    <a:pt x="0" y="59817"/>
                  </a:lnTo>
                </a:path>
              </a:pathLst>
            </a:custGeom>
            <a:ln w="18542">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29"/>
            <p:cNvSpPr/>
            <p:nvPr userDrawn="1"/>
          </p:nvSpPr>
          <p:spPr>
            <a:xfrm>
              <a:off x="5683803" y="1354729"/>
              <a:ext cx="55244" cy="55244"/>
            </a:xfrm>
            <a:custGeom>
              <a:avLst/>
              <a:gdLst/>
              <a:ahLst/>
              <a:cxnLst/>
              <a:rect l="l" t="t" r="r" b="b"/>
              <a:pathLst>
                <a:path w="55245" h="55244">
                  <a:moveTo>
                    <a:pt x="55257" y="55245"/>
                  </a:moveTo>
                  <a:lnTo>
                    <a:pt x="0" y="0"/>
                  </a:lnTo>
                </a:path>
              </a:pathLst>
            </a:custGeom>
            <a:ln w="18542">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1" name="object 30"/>
            <p:cNvSpPr/>
            <p:nvPr userDrawn="1"/>
          </p:nvSpPr>
          <p:spPr>
            <a:xfrm>
              <a:off x="5478898" y="1364021"/>
              <a:ext cx="111760" cy="40005"/>
            </a:xfrm>
            <a:custGeom>
              <a:avLst/>
              <a:gdLst/>
              <a:ahLst/>
              <a:cxnLst/>
              <a:rect l="l" t="t" r="r" b="b"/>
              <a:pathLst>
                <a:path w="111760" h="40005">
                  <a:moveTo>
                    <a:pt x="0" y="30556"/>
                  </a:moveTo>
                  <a:lnTo>
                    <a:pt x="7649" y="26982"/>
                  </a:lnTo>
                  <a:lnTo>
                    <a:pt x="15073" y="25226"/>
                  </a:lnTo>
                  <a:lnTo>
                    <a:pt x="22047" y="25421"/>
                  </a:lnTo>
                  <a:lnTo>
                    <a:pt x="28346" y="27698"/>
                  </a:lnTo>
                  <a:lnTo>
                    <a:pt x="45974" y="37731"/>
                  </a:lnTo>
                  <a:lnTo>
                    <a:pt x="52637" y="39785"/>
                  </a:lnTo>
                  <a:lnTo>
                    <a:pt x="96729" y="18543"/>
                  </a:lnTo>
                  <a:lnTo>
                    <a:pt x="104672" y="9740"/>
                  </a:lnTo>
                  <a:lnTo>
                    <a:pt x="111315" y="0"/>
                  </a:lnTo>
                </a:path>
              </a:pathLst>
            </a:custGeom>
            <a:ln w="18542">
              <a:solidFill>
                <a:srgbClr val="252B61"/>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144551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hapitr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69769" y="2088268"/>
            <a:ext cx="6660000" cy="2268253"/>
          </a:xfrm>
        </p:spPr>
        <p:txBody>
          <a:bodyPr anchor="t">
            <a:noAutofit/>
          </a:bodyPr>
          <a:lstStyle>
            <a:lvl1pPr algn="ctr">
              <a:lnSpc>
                <a:spcPct val="100000"/>
              </a:lnSpc>
              <a:defRPr sz="4600" b="1" cap="all" baseline="0">
                <a:solidFill>
                  <a:schemeClr val="bg1"/>
                </a:solidFill>
              </a:defRPr>
            </a:lvl1pPr>
          </a:lstStyle>
          <a:p>
            <a:r>
              <a:rPr lang="fr-FR" dirty="0" smtClean="0"/>
              <a:t>Modifiez le style du titre</a:t>
            </a:r>
            <a:endParaRPr lang="fr-FR" dirty="0"/>
          </a:p>
        </p:txBody>
      </p:sp>
      <p:sp>
        <p:nvSpPr>
          <p:cNvPr id="3" name="Espace réservé du texte 2"/>
          <p:cNvSpPr>
            <a:spLocks noGrp="1"/>
          </p:cNvSpPr>
          <p:nvPr>
            <p:ph type="body" idx="1" hasCustomPrompt="1"/>
          </p:nvPr>
        </p:nvSpPr>
        <p:spPr>
          <a:xfrm>
            <a:off x="4179006" y="1044153"/>
            <a:ext cx="632152" cy="1191095"/>
          </a:xfrm>
        </p:spPr>
        <p:txBody>
          <a:bodyPr wrap="none" anchor="ctr">
            <a:spAutoFit/>
          </a:bodyPr>
          <a:lstStyle>
            <a:lvl1pPr marL="0" indent="0" algn="ctr">
              <a:buNone/>
              <a:defRPr sz="8600" b="1">
                <a:solidFill>
                  <a:schemeClr val="bg1"/>
                </a:solidFill>
              </a:defRPr>
            </a:lvl1pPr>
            <a:lvl2pPr marL="270034" indent="0">
              <a:buNone/>
              <a:defRPr sz="1181">
                <a:solidFill>
                  <a:schemeClr val="tx1">
                    <a:tint val="75000"/>
                  </a:schemeClr>
                </a:solidFill>
              </a:defRPr>
            </a:lvl2pPr>
            <a:lvl3pPr marL="540068" indent="0">
              <a:buNone/>
              <a:defRPr sz="1063">
                <a:solidFill>
                  <a:schemeClr val="tx1">
                    <a:tint val="75000"/>
                  </a:schemeClr>
                </a:solidFill>
              </a:defRPr>
            </a:lvl3pPr>
            <a:lvl4pPr marL="810101" indent="0">
              <a:buNone/>
              <a:defRPr sz="945">
                <a:solidFill>
                  <a:schemeClr val="tx1">
                    <a:tint val="75000"/>
                  </a:schemeClr>
                </a:solidFill>
              </a:defRPr>
            </a:lvl4pPr>
            <a:lvl5pPr marL="1080135" indent="0">
              <a:buNone/>
              <a:defRPr sz="945">
                <a:solidFill>
                  <a:schemeClr val="tx1">
                    <a:tint val="75000"/>
                  </a:schemeClr>
                </a:solidFill>
              </a:defRPr>
            </a:lvl5pPr>
            <a:lvl6pPr marL="1350169" indent="0">
              <a:buNone/>
              <a:defRPr sz="945">
                <a:solidFill>
                  <a:schemeClr val="tx1">
                    <a:tint val="75000"/>
                  </a:schemeClr>
                </a:solidFill>
              </a:defRPr>
            </a:lvl6pPr>
            <a:lvl7pPr marL="1620203" indent="0">
              <a:buNone/>
              <a:defRPr sz="945">
                <a:solidFill>
                  <a:schemeClr val="tx1">
                    <a:tint val="75000"/>
                  </a:schemeClr>
                </a:solidFill>
              </a:defRPr>
            </a:lvl7pPr>
            <a:lvl8pPr marL="1890236" indent="0">
              <a:buNone/>
              <a:defRPr sz="945">
                <a:solidFill>
                  <a:schemeClr val="tx1">
                    <a:tint val="75000"/>
                  </a:schemeClr>
                </a:solidFill>
              </a:defRPr>
            </a:lvl8pPr>
            <a:lvl9pPr marL="2160270" indent="0">
              <a:buNone/>
              <a:defRPr sz="945">
                <a:solidFill>
                  <a:schemeClr val="tx1">
                    <a:tint val="75000"/>
                  </a:schemeClr>
                </a:solidFill>
              </a:defRPr>
            </a:lvl9pPr>
          </a:lstStyle>
          <a:p>
            <a:pPr lvl="0"/>
            <a:r>
              <a:rPr lang="fr-FR" dirty="0" smtClean="0"/>
              <a:t>0</a:t>
            </a:r>
          </a:p>
        </p:txBody>
      </p:sp>
    </p:spTree>
    <p:extLst>
      <p:ext uri="{BB962C8B-B14F-4D97-AF65-F5344CB8AC3E}">
        <p14:creationId xmlns:p14="http://schemas.microsoft.com/office/powerpoint/2010/main" val="245753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texte 6"/>
          <p:cNvSpPr>
            <a:spLocks noGrp="1"/>
          </p:cNvSpPr>
          <p:nvPr>
            <p:ph type="body" sz="quarter" idx="11"/>
          </p:nvPr>
        </p:nvSpPr>
        <p:spPr>
          <a:xfrm>
            <a:off x="4859338" y="1044575"/>
            <a:ext cx="3636962" cy="3671888"/>
          </a:xfrm>
        </p:spPr>
        <p:txBody>
          <a:bodyPr/>
          <a:lstStyle>
            <a:lvl1pPr>
              <a:spcBef>
                <a:spcPts val="4000"/>
              </a:spcBef>
              <a:defRPr sz="1500" cap="none"/>
            </a:lvl1pPr>
            <a:lvl2pPr>
              <a:defRPr sz="1500" cap="none"/>
            </a:lvl2pPr>
            <a:lvl3pPr>
              <a:defRPr sz="1500" cap="none"/>
            </a:lvl3pPr>
            <a:lvl4pPr>
              <a:defRPr sz="1500" cap="none"/>
            </a:lvl4pPr>
            <a:lvl5pPr>
              <a:defRPr sz="1500" cap="none"/>
            </a:lvl5pPr>
          </a:lstStyle>
          <a:p>
            <a:pPr lvl="0"/>
            <a:r>
              <a:rPr lang="fr-FR" dirty="0" smtClean="0"/>
              <a:t>Modifiez les styles du texte du masque</a:t>
            </a:r>
            <a:endParaRPr lang="fr-FR" dirty="0"/>
          </a:p>
        </p:txBody>
      </p:sp>
      <p:sp>
        <p:nvSpPr>
          <p:cNvPr id="9" name="Espace réservé du texte 8"/>
          <p:cNvSpPr>
            <a:spLocks noGrp="1" noChangeAspect="1"/>
          </p:cNvSpPr>
          <p:nvPr>
            <p:ph type="body" sz="quarter" idx="12" hasCustomPrompt="1"/>
          </p:nvPr>
        </p:nvSpPr>
        <p:spPr>
          <a:xfrm>
            <a:off x="4319769" y="100818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0" name="Espace réservé du texte 8"/>
          <p:cNvSpPr>
            <a:spLocks noGrp="1" noChangeAspect="1"/>
          </p:cNvSpPr>
          <p:nvPr>
            <p:ph type="body" sz="quarter" idx="13" hasCustomPrompt="1"/>
          </p:nvPr>
        </p:nvSpPr>
        <p:spPr>
          <a:xfrm>
            <a:off x="4318975" y="1944253"/>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1" name="Espace réservé du texte 8"/>
          <p:cNvSpPr>
            <a:spLocks noGrp="1" noChangeAspect="1"/>
          </p:cNvSpPr>
          <p:nvPr>
            <p:ph type="body" sz="quarter" idx="14" hasCustomPrompt="1"/>
          </p:nvPr>
        </p:nvSpPr>
        <p:spPr>
          <a:xfrm>
            <a:off x="4318975" y="3060377"/>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2" name="Espace réservé du texte 8"/>
          <p:cNvSpPr>
            <a:spLocks noGrp="1" noChangeAspect="1"/>
          </p:cNvSpPr>
          <p:nvPr>
            <p:ph type="body" sz="quarter" idx="15" hasCustomPrompt="1"/>
          </p:nvPr>
        </p:nvSpPr>
        <p:spPr>
          <a:xfrm>
            <a:off x="4319769" y="388846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80483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éponse">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6569576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éponse avec chiffre-clé">
    <p:spTree>
      <p:nvGrpSpPr>
        <p:cNvPr id="1" name=""/>
        <p:cNvGrpSpPr/>
        <p:nvPr/>
      </p:nvGrpSpPr>
      <p:grpSpPr>
        <a:xfrm>
          <a:off x="0" y="0"/>
          <a:ext cx="0" cy="0"/>
          <a:chOff x="0" y="0"/>
          <a:chExt cx="0" cy="0"/>
        </a:xfrm>
      </p:grpSpPr>
      <p:sp>
        <p:nvSpPr>
          <p:cNvPr id="2" name="Titre 1"/>
          <p:cNvSpPr>
            <a:spLocks noGrp="1"/>
          </p:cNvSpPr>
          <p:nvPr>
            <p:ph type="title"/>
          </p:nvPr>
        </p:nvSpPr>
        <p:spPr>
          <a:xfrm>
            <a:off x="503237" y="180057"/>
            <a:ext cx="3060000" cy="666423"/>
          </a:xfrm>
        </p:spPr>
        <p:txBody>
          <a:bodyPr/>
          <a:lstStyle/>
          <a:p>
            <a:r>
              <a:rPr lang="fr-FR" dirty="0" smtClean="0"/>
              <a:t>Modifiez le style du titre</a:t>
            </a:r>
            <a:endParaRPr lang="fr-FR" dirty="0"/>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texte 6"/>
          <p:cNvSpPr>
            <a:spLocks noGrp="1"/>
          </p:cNvSpPr>
          <p:nvPr>
            <p:ph type="body" sz="quarter" idx="11"/>
          </p:nvPr>
        </p:nvSpPr>
        <p:spPr>
          <a:xfrm>
            <a:off x="4103725" y="1044575"/>
            <a:ext cx="4500525" cy="3671888"/>
          </a:xfrm>
        </p:spPr>
        <p:txBody>
          <a:bodyPr/>
          <a:lstStyle>
            <a:lvl1pPr>
              <a:spcBef>
                <a:spcPts val="600"/>
              </a:spcBef>
              <a:defRPr sz="1400" cap="none"/>
            </a:lvl1pPr>
            <a:lvl2pPr>
              <a:defRPr sz="1400" b="1" cap="none">
                <a:solidFill>
                  <a:schemeClr val="tx2"/>
                </a:solidFill>
              </a:defRPr>
            </a:lvl2pPr>
            <a:lvl3pPr marL="180000" indent="-180000">
              <a:spcBef>
                <a:spcPts val="600"/>
              </a:spcBef>
              <a:buClr>
                <a:schemeClr val="tx2"/>
              </a:buClr>
              <a:buSzPct val="80000"/>
              <a:buFont typeface="Wingdings" panose="05000000000000000000" pitchFamily="2" charset="2"/>
              <a:buChar char=""/>
              <a:defRPr sz="1400" cap="none"/>
            </a:lvl3pPr>
            <a:lvl4pPr>
              <a:defRPr sz="1400" cap="none"/>
            </a:lvl4pPr>
            <a:lvl5pPr>
              <a:defRPr sz="1400" cap="none"/>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texte 5"/>
          <p:cNvSpPr>
            <a:spLocks noGrp="1"/>
          </p:cNvSpPr>
          <p:nvPr>
            <p:ph type="body" sz="quarter" idx="12" hasCustomPrompt="1"/>
          </p:nvPr>
        </p:nvSpPr>
        <p:spPr>
          <a:xfrm>
            <a:off x="4103725" y="378168"/>
            <a:ext cx="4392575" cy="468312"/>
          </a:xfrm>
        </p:spPr>
        <p:txBody>
          <a:bodyPr anchor="b"/>
          <a:lstStyle>
            <a:lvl1pPr>
              <a:tabLst>
                <a:tab pos="1611313" algn="l"/>
              </a:tabLst>
              <a:defRPr sz="2000">
                <a:solidFill>
                  <a:schemeClr val="tx2"/>
                </a:solidFill>
              </a:defRPr>
            </a:lvl1pPr>
          </a:lstStyle>
          <a:p>
            <a:pPr lvl="0"/>
            <a:r>
              <a:rPr lang="fr-FR" dirty="0" smtClean="0"/>
              <a:t>TITRE</a:t>
            </a:r>
            <a:endParaRPr lang="fr-FR" dirty="0"/>
          </a:p>
        </p:txBody>
      </p:sp>
      <p:sp>
        <p:nvSpPr>
          <p:cNvPr id="8" name="Espace réservé du texte 8"/>
          <p:cNvSpPr>
            <a:spLocks noGrp="1" noChangeAspect="1"/>
          </p:cNvSpPr>
          <p:nvPr>
            <p:ph type="body" sz="quarter" idx="13" hasCustomPrompt="1"/>
          </p:nvPr>
        </p:nvSpPr>
        <p:spPr>
          <a:xfrm>
            <a:off x="5291897" y="513268"/>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4" name="Espace réservé du texte 3"/>
          <p:cNvSpPr>
            <a:spLocks noGrp="1"/>
          </p:cNvSpPr>
          <p:nvPr>
            <p:ph type="body" sz="quarter" idx="14"/>
          </p:nvPr>
        </p:nvSpPr>
        <p:spPr>
          <a:xfrm>
            <a:off x="6515993" y="3109799"/>
            <a:ext cx="2088232" cy="1354387"/>
          </a:xfrm>
          <a:solidFill>
            <a:srgbClr val="E8F3F3"/>
          </a:solidFill>
        </p:spPr>
        <p:txBody>
          <a:bodyPr wrap="square" lIns="108000" tIns="108000" rIns="36000" bIns="72000">
            <a:spAutoFit/>
          </a:bodyPr>
          <a:lstStyle>
            <a:lvl1pPr>
              <a:lnSpc>
                <a:spcPct val="90000"/>
              </a:lnSpc>
              <a:spcAft>
                <a:spcPts val="600"/>
              </a:spcAft>
              <a:defRPr sz="1200" b="1" cap="all"/>
            </a:lvl1pPr>
            <a:lvl2pPr>
              <a:lnSpc>
                <a:spcPct val="80000"/>
              </a:lnSpc>
              <a:defRPr sz="2400" b="1" cap="all">
                <a:solidFill>
                  <a:schemeClr val="tx2"/>
                </a:solidFill>
              </a:defRPr>
            </a:lvl2pPr>
            <a:lvl3pPr>
              <a:lnSpc>
                <a:spcPct val="80000"/>
              </a:lnSpc>
              <a:defRPr sz="1200" cap="all">
                <a:solidFill>
                  <a:schemeClr val="tx2"/>
                </a:solidFill>
              </a:defRPr>
            </a:lvl3pPr>
            <a:lvl4pPr>
              <a:lnSpc>
                <a:spcPct val="90000"/>
              </a:lnSpc>
              <a:defRPr sz="1500" cap="all"/>
            </a:lvl4pPr>
            <a:lvl5pPr>
              <a:lnSpc>
                <a:spcPct val="90000"/>
              </a:lnSpc>
              <a:defRPr sz="1500" cap="all"/>
            </a:lvl5pPr>
          </a:lstStyle>
          <a:p>
            <a:pPr lvl="0"/>
            <a:r>
              <a:rPr lang="fr-FR" dirty="0" smtClean="0"/>
              <a:t>Modifiez les styles du texte du masque</a:t>
            </a:r>
          </a:p>
          <a:p>
            <a:pPr lvl="1"/>
            <a:r>
              <a:rPr lang="fr-FR" dirty="0" smtClean="0"/>
              <a:t>Deuxième niveau</a:t>
            </a:r>
          </a:p>
          <a:p>
            <a:pPr lvl="2"/>
            <a:r>
              <a:rPr lang="fr-FR" dirty="0" smtClean="0"/>
              <a:t>Troisième niveau</a:t>
            </a:r>
            <a:endParaRPr lang="fr-FR" dirty="0"/>
          </a:p>
        </p:txBody>
      </p:sp>
      <p:sp>
        <p:nvSpPr>
          <p:cNvPr id="3" name="Espace réservé du pied de page 2"/>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576002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sp>
        <p:nvSpPr>
          <p:cNvPr id="9" name="Rectangle 8"/>
          <p:cNvSpPr/>
          <p:nvPr userDrawn="1"/>
        </p:nvSpPr>
        <p:spPr>
          <a:xfrm>
            <a:off x="0" y="-2"/>
            <a:ext cx="8999538" cy="21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a:ext>
            </a:extLst>
          </a:blip>
          <a:srcRect l="18045" t="15863" r="19191" b="15128"/>
          <a:stretch/>
        </p:blipFill>
        <p:spPr>
          <a:xfrm>
            <a:off x="3689769" y="1412902"/>
            <a:ext cx="1620000" cy="2096471"/>
          </a:xfrm>
          <a:prstGeom prst="rect">
            <a:avLst/>
          </a:prstGeom>
        </p:spPr>
      </p:pic>
      <p:sp>
        <p:nvSpPr>
          <p:cNvPr id="4" name="Titre 3"/>
          <p:cNvSpPr>
            <a:spLocks noGrp="1"/>
          </p:cNvSpPr>
          <p:nvPr>
            <p:ph type="title"/>
          </p:nvPr>
        </p:nvSpPr>
        <p:spPr>
          <a:xfrm>
            <a:off x="503236" y="377730"/>
            <a:ext cx="7993063" cy="666423"/>
          </a:xfrm>
        </p:spPr>
        <p:txBody>
          <a:bodyPr anchor="ctr"/>
          <a:lstStyle>
            <a:lvl1pPr algn="ctr">
              <a:defRPr sz="4200" cap="none" baseline="0">
                <a:solidFill>
                  <a:schemeClr val="bg1"/>
                </a:solidFill>
              </a:defRPr>
            </a:lvl1pPr>
          </a:lstStyle>
          <a:p>
            <a:r>
              <a:rPr lang="fr-FR" dirty="0" smtClean="0"/>
              <a:t>Modifiez le style du titre</a:t>
            </a:r>
            <a:endParaRPr lang="fr-FR" dirty="0"/>
          </a:p>
        </p:txBody>
      </p:sp>
    </p:spTree>
    <p:extLst>
      <p:ext uri="{BB962C8B-B14F-4D97-AF65-F5344CB8AC3E}">
        <p14:creationId xmlns:p14="http://schemas.microsoft.com/office/powerpoint/2010/main" val="2596324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Chapitr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169769" y="2088268"/>
            <a:ext cx="6660000" cy="2268253"/>
          </a:xfrm>
        </p:spPr>
        <p:txBody>
          <a:bodyPr anchor="t">
            <a:noAutofit/>
          </a:bodyPr>
          <a:lstStyle>
            <a:lvl1pPr algn="ctr">
              <a:lnSpc>
                <a:spcPct val="100000"/>
              </a:lnSpc>
              <a:defRPr sz="4600" b="1" cap="all" baseline="0">
                <a:solidFill>
                  <a:schemeClr val="bg1"/>
                </a:solidFill>
              </a:defRPr>
            </a:lvl1pPr>
          </a:lstStyle>
          <a:p>
            <a:r>
              <a:rPr lang="fr-FR" dirty="0" smtClean="0"/>
              <a:t>Modifiez le style du titre</a:t>
            </a:r>
            <a:endParaRPr lang="fr-FR" dirty="0"/>
          </a:p>
        </p:txBody>
      </p:sp>
      <p:sp>
        <p:nvSpPr>
          <p:cNvPr id="3" name="Espace réservé du texte 2"/>
          <p:cNvSpPr>
            <a:spLocks noGrp="1"/>
          </p:cNvSpPr>
          <p:nvPr>
            <p:ph type="body" idx="1" hasCustomPrompt="1"/>
          </p:nvPr>
        </p:nvSpPr>
        <p:spPr>
          <a:xfrm>
            <a:off x="4179006" y="1044153"/>
            <a:ext cx="632152" cy="1191095"/>
          </a:xfrm>
        </p:spPr>
        <p:txBody>
          <a:bodyPr wrap="none" anchor="ctr">
            <a:spAutoFit/>
          </a:bodyPr>
          <a:lstStyle>
            <a:lvl1pPr marL="0" indent="0" algn="ctr">
              <a:buNone/>
              <a:defRPr sz="8600" b="1">
                <a:solidFill>
                  <a:schemeClr val="bg1"/>
                </a:solidFill>
              </a:defRPr>
            </a:lvl1pPr>
            <a:lvl2pPr marL="270034" indent="0">
              <a:buNone/>
              <a:defRPr sz="1181">
                <a:solidFill>
                  <a:schemeClr val="tx1">
                    <a:tint val="75000"/>
                  </a:schemeClr>
                </a:solidFill>
              </a:defRPr>
            </a:lvl2pPr>
            <a:lvl3pPr marL="540068" indent="0">
              <a:buNone/>
              <a:defRPr sz="1063">
                <a:solidFill>
                  <a:schemeClr val="tx1">
                    <a:tint val="75000"/>
                  </a:schemeClr>
                </a:solidFill>
              </a:defRPr>
            </a:lvl3pPr>
            <a:lvl4pPr marL="810101" indent="0">
              <a:buNone/>
              <a:defRPr sz="945">
                <a:solidFill>
                  <a:schemeClr val="tx1">
                    <a:tint val="75000"/>
                  </a:schemeClr>
                </a:solidFill>
              </a:defRPr>
            </a:lvl4pPr>
            <a:lvl5pPr marL="1080135" indent="0">
              <a:buNone/>
              <a:defRPr sz="945">
                <a:solidFill>
                  <a:schemeClr val="tx1">
                    <a:tint val="75000"/>
                  </a:schemeClr>
                </a:solidFill>
              </a:defRPr>
            </a:lvl5pPr>
            <a:lvl6pPr marL="1350169" indent="0">
              <a:buNone/>
              <a:defRPr sz="945">
                <a:solidFill>
                  <a:schemeClr val="tx1">
                    <a:tint val="75000"/>
                  </a:schemeClr>
                </a:solidFill>
              </a:defRPr>
            </a:lvl6pPr>
            <a:lvl7pPr marL="1620203" indent="0">
              <a:buNone/>
              <a:defRPr sz="945">
                <a:solidFill>
                  <a:schemeClr val="tx1">
                    <a:tint val="75000"/>
                  </a:schemeClr>
                </a:solidFill>
              </a:defRPr>
            </a:lvl7pPr>
            <a:lvl8pPr marL="1890236" indent="0">
              <a:buNone/>
              <a:defRPr sz="945">
                <a:solidFill>
                  <a:schemeClr val="tx1">
                    <a:tint val="75000"/>
                  </a:schemeClr>
                </a:solidFill>
              </a:defRPr>
            </a:lvl8pPr>
            <a:lvl9pPr marL="2160270" indent="0">
              <a:buNone/>
              <a:defRPr sz="945">
                <a:solidFill>
                  <a:schemeClr val="tx1">
                    <a:tint val="75000"/>
                  </a:schemeClr>
                </a:solidFill>
              </a:defRPr>
            </a:lvl9pPr>
          </a:lstStyle>
          <a:p>
            <a:pPr lvl="0"/>
            <a:r>
              <a:rPr lang="fr-FR" dirty="0" smtClean="0"/>
              <a:t>0</a:t>
            </a:r>
          </a:p>
        </p:txBody>
      </p:sp>
    </p:spTree>
    <p:extLst>
      <p:ext uri="{BB962C8B-B14F-4D97-AF65-F5344CB8AC3E}">
        <p14:creationId xmlns:p14="http://schemas.microsoft.com/office/powerpoint/2010/main" val="36796172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5" name="Espace réservé du texte 4"/>
          <p:cNvSpPr>
            <a:spLocks noGrp="1"/>
          </p:cNvSpPr>
          <p:nvPr>
            <p:ph type="body" sz="quarter" idx="10"/>
          </p:nvPr>
        </p:nvSpPr>
        <p:spPr>
          <a:xfrm>
            <a:off x="503238" y="1044575"/>
            <a:ext cx="3060700" cy="3671888"/>
          </a:xfrm>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texte 6"/>
          <p:cNvSpPr>
            <a:spLocks noGrp="1"/>
          </p:cNvSpPr>
          <p:nvPr>
            <p:ph type="body" sz="quarter" idx="11"/>
          </p:nvPr>
        </p:nvSpPr>
        <p:spPr>
          <a:xfrm>
            <a:off x="4859338" y="1044575"/>
            <a:ext cx="3636962" cy="3671888"/>
          </a:xfrm>
        </p:spPr>
        <p:txBody>
          <a:bodyPr/>
          <a:lstStyle>
            <a:lvl1pPr>
              <a:spcBef>
                <a:spcPts val="4000"/>
              </a:spcBef>
              <a:defRPr sz="1500" cap="none"/>
            </a:lvl1pPr>
            <a:lvl2pPr>
              <a:defRPr sz="1500" cap="none"/>
            </a:lvl2pPr>
            <a:lvl3pPr>
              <a:defRPr sz="1500" cap="none"/>
            </a:lvl3pPr>
            <a:lvl4pPr>
              <a:defRPr sz="1500" cap="none"/>
            </a:lvl4pPr>
            <a:lvl5pPr>
              <a:defRPr sz="1500" cap="none"/>
            </a:lvl5pPr>
          </a:lstStyle>
          <a:p>
            <a:pPr lvl="0"/>
            <a:r>
              <a:rPr lang="fr-FR" dirty="0" smtClean="0"/>
              <a:t>Modifiez les styles du texte du masque</a:t>
            </a:r>
            <a:endParaRPr lang="fr-FR" dirty="0"/>
          </a:p>
        </p:txBody>
      </p:sp>
      <p:sp>
        <p:nvSpPr>
          <p:cNvPr id="9" name="Espace réservé du texte 8"/>
          <p:cNvSpPr>
            <a:spLocks noGrp="1" noChangeAspect="1"/>
          </p:cNvSpPr>
          <p:nvPr>
            <p:ph type="body" sz="quarter" idx="12" hasCustomPrompt="1"/>
          </p:nvPr>
        </p:nvSpPr>
        <p:spPr>
          <a:xfrm>
            <a:off x="4319769" y="100818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0" name="Espace réservé du texte 8"/>
          <p:cNvSpPr>
            <a:spLocks noGrp="1" noChangeAspect="1"/>
          </p:cNvSpPr>
          <p:nvPr>
            <p:ph type="body" sz="quarter" idx="13" hasCustomPrompt="1"/>
          </p:nvPr>
        </p:nvSpPr>
        <p:spPr>
          <a:xfrm>
            <a:off x="4318975" y="1944253"/>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1" name="Espace réservé du texte 8"/>
          <p:cNvSpPr>
            <a:spLocks noGrp="1" noChangeAspect="1"/>
          </p:cNvSpPr>
          <p:nvPr>
            <p:ph type="body" sz="quarter" idx="14" hasCustomPrompt="1"/>
          </p:nvPr>
        </p:nvSpPr>
        <p:spPr>
          <a:xfrm>
            <a:off x="4318975" y="3060377"/>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12" name="Espace réservé du texte 8"/>
          <p:cNvSpPr>
            <a:spLocks noGrp="1" noChangeAspect="1"/>
          </p:cNvSpPr>
          <p:nvPr>
            <p:ph type="body" sz="quarter" idx="15" hasCustomPrompt="1"/>
          </p:nvPr>
        </p:nvSpPr>
        <p:spPr>
          <a:xfrm>
            <a:off x="4319769" y="3888469"/>
            <a:ext cx="360000" cy="360000"/>
          </a:xfrm>
          <a:prstGeom prst="ellipse">
            <a:avLst/>
          </a:prstGeom>
          <a:solidFill>
            <a:schemeClr val="accent6"/>
          </a:solidFill>
        </p:spPr>
        <p:txBody>
          <a:bodyPr anchor="ctr"/>
          <a:lstStyle>
            <a:lvl1pPr algn="ctr">
              <a:defRPr sz="1700"/>
            </a:lvl1pPr>
            <a:lvl2pPr>
              <a:defRPr sz="1700"/>
            </a:lvl2pPr>
            <a:lvl3pPr>
              <a:defRPr sz="1700"/>
            </a:lvl3pPr>
            <a:lvl4pPr>
              <a:defRPr sz="1700"/>
            </a:lvl4pPr>
            <a:lvl5pPr>
              <a:defRPr sz="1700"/>
            </a:lvl5pPr>
          </a:lstStyle>
          <a:p>
            <a:pPr lvl="0"/>
            <a:r>
              <a:rPr lang="fr-FR" dirty="0" smtClean="0"/>
              <a:t>X</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824799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3672000" cy="4860637"/>
          </a:xfrm>
          <a:prstGeom prst="rect">
            <a:avLst/>
          </a:prstGeom>
          <a:solidFill>
            <a:srgbClr val="E8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userDrawn="1"/>
        </p:nvSpPr>
        <p:spPr>
          <a:xfrm>
            <a:off x="0" y="4860637"/>
            <a:ext cx="8999538"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503237" y="180057"/>
            <a:ext cx="3060000" cy="666423"/>
          </a:xfrm>
          <a:prstGeom prst="rect">
            <a:avLst/>
          </a:prstGeom>
        </p:spPr>
        <p:txBody>
          <a:bodyPr vert="horz" lIns="36000" tIns="0" rIns="36000" bIns="0" rtlCol="0" anchor="b">
            <a:no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503237" y="1053822"/>
            <a:ext cx="3060000" cy="3662740"/>
          </a:xfrm>
          <a:prstGeom prst="rect">
            <a:avLst/>
          </a:prstGeom>
        </p:spPr>
        <p:txBody>
          <a:bodyPr vert="horz" lIns="36000" tIns="0" rIns="36000" bIns="0" rtlCol="0">
            <a:no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6" name="Image 5"/>
          <p:cNvPicPr>
            <a:picLocks noChangeAspect="1"/>
          </p:cNvPicPr>
          <p:nvPr userDrawn="1"/>
        </p:nvPicPr>
        <p:blipFill rotWithShape="1">
          <a:blip r:embed="rId9" cstate="print">
            <a:extLst>
              <a:ext uri="{28A0092B-C50C-407E-A947-70E740481C1C}">
                <a14:useLocalDpi xmlns:a14="http://schemas.microsoft.com/office/drawing/2010/main"/>
              </a:ext>
            </a:extLst>
          </a:blip>
          <a:srcRect l="23544" t="18667" r="23544" b="18667"/>
          <a:stretch/>
        </p:blipFill>
        <p:spPr>
          <a:xfrm>
            <a:off x="8343536" y="4536541"/>
            <a:ext cx="432000" cy="654967"/>
          </a:xfrm>
          <a:prstGeom prst="rect">
            <a:avLst/>
          </a:prstGeom>
        </p:spPr>
      </p:pic>
      <p:sp>
        <p:nvSpPr>
          <p:cNvPr id="8" name="ZoneTexte 7"/>
          <p:cNvSpPr txBox="1"/>
          <p:nvPr userDrawn="1"/>
        </p:nvSpPr>
        <p:spPr>
          <a:xfrm>
            <a:off x="2818545" y="5067979"/>
            <a:ext cx="2547740" cy="107722"/>
          </a:xfrm>
          <a:prstGeom prst="rect">
            <a:avLst/>
          </a:prstGeom>
          <a:noFill/>
        </p:spPr>
        <p:txBody>
          <a:bodyPr wrap="none" lIns="36000" tIns="0" rIns="36000" bIns="0" rtlCol="0" anchor="ctr">
            <a:spAutoFit/>
          </a:bodyPr>
          <a:lstStyle/>
          <a:p>
            <a:r>
              <a:rPr lang="fr-FR" sz="700" dirty="0" smtClean="0">
                <a:solidFill>
                  <a:srgbClr val="71C3C5"/>
                </a:solidFill>
              </a:rPr>
              <a:t>L’ ÎLE-DE-FRANCE : UN TERRITOIRE VULNÉRABLE AUX INONDATIONS</a:t>
            </a:r>
          </a:p>
        </p:txBody>
      </p:sp>
      <p:sp>
        <p:nvSpPr>
          <p:cNvPr id="9" name="ZoneTexte 8"/>
          <p:cNvSpPr txBox="1"/>
          <p:nvPr userDrawn="1"/>
        </p:nvSpPr>
        <p:spPr>
          <a:xfrm>
            <a:off x="5499337" y="5067979"/>
            <a:ext cx="2741704" cy="107722"/>
          </a:xfrm>
          <a:prstGeom prst="rect">
            <a:avLst/>
          </a:prstGeom>
          <a:noFill/>
        </p:spPr>
        <p:txBody>
          <a:bodyPr wrap="none" lIns="36000" tIns="0" rIns="36000" bIns="0" rtlCol="0" anchor="ctr">
            <a:spAutoFit/>
          </a:bodyPr>
          <a:lstStyle/>
          <a:p>
            <a:r>
              <a:rPr lang="fr-FR" sz="700" dirty="0" smtClean="0">
                <a:solidFill>
                  <a:srgbClr val="71C3C5"/>
                </a:solidFill>
              </a:rPr>
              <a:t>FACE À LA CRUE : PRÉVENTION ET PRÉPARATION A TOUTES LES ÉCHELLES</a:t>
            </a:r>
          </a:p>
        </p:txBody>
      </p:sp>
      <p:sp>
        <p:nvSpPr>
          <p:cNvPr id="5" name="Espace réservé du pied de page 4"/>
          <p:cNvSpPr>
            <a:spLocks noGrp="1"/>
          </p:cNvSpPr>
          <p:nvPr>
            <p:ph type="ftr" sz="quarter" idx="3"/>
          </p:nvPr>
        </p:nvSpPr>
        <p:spPr>
          <a:xfrm>
            <a:off x="503237" y="5067979"/>
            <a:ext cx="2203095" cy="107722"/>
          </a:xfrm>
          <a:prstGeom prst="rect">
            <a:avLst/>
          </a:prstGeom>
          <a:noFill/>
        </p:spPr>
        <p:txBody>
          <a:bodyPr wrap="none" lIns="36000" tIns="0" rIns="36000" bIns="0" rtlCol="0" anchor="ctr">
            <a:spAutoFit/>
          </a:bodyPr>
          <a:lstStyle>
            <a:lvl1pPr>
              <a:defRPr lang="fr-FR" sz="700">
                <a:solidFill>
                  <a:schemeClr val="bg1"/>
                </a:solidFill>
              </a:defRPr>
            </a:lvl1pPr>
          </a:lstStyle>
          <a:p>
            <a:r>
              <a:rPr lang="fr-FR" smtClean="0"/>
              <a:t>CULTURE GÉNÉRALE SUR LE BASSIN VERSANT DE LA SEINE</a:t>
            </a:r>
            <a:endParaRPr lang="fr-FR" dirty="0"/>
          </a:p>
        </p:txBody>
      </p:sp>
    </p:spTree>
    <p:extLst>
      <p:ext uri="{BB962C8B-B14F-4D97-AF65-F5344CB8AC3E}">
        <p14:creationId xmlns:p14="http://schemas.microsoft.com/office/powerpoint/2010/main" val="255420990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1" r:id="rId3"/>
    <p:sldLayoutId id="2147483650" r:id="rId4"/>
    <p:sldLayoutId id="2147483653" r:id="rId5"/>
    <p:sldLayoutId id="2147483654" r:id="rId6"/>
    <p:sldLayoutId id="2147483667" r:id="rId7"/>
  </p:sldLayoutIdLst>
  <p:hf sldNum="0" hdr="0" dt="0"/>
  <p:txStyles>
    <p:titleStyle>
      <a:lvl1pPr algn="l" defTabSz="540068" rtl="0" eaLnBrk="1" latinLnBrk="0" hangingPunct="1">
        <a:lnSpc>
          <a:spcPct val="90000"/>
        </a:lnSpc>
        <a:spcBef>
          <a:spcPct val="0"/>
        </a:spcBef>
        <a:buNone/>
        <a:defRPr sz="2000" kern="1200" cap="all" baseline="0">
          <a:solidFill>
            <a:schemeClr val="tx2"/>
          </a:solidFill>
          <a:latin typeface="+mj-lt"/>
          <a:ea typeface="+mj-ea"/>
          <a:cs typeface="+mj-cs"/>
        </a:defRPr>
      </a:lvl1pPr>
    </p:titleStyle>
    <p:bodyStyle>
      <a:lvl1pPr marL="0" indent="0" algn="l" defTabSz="540068" rtl="0" eaLnBrk="1" latinLnBrk="0" hangingPunct="1">
        <a:lnSpc>
          <a:spcPct val="100000"/>
        </a:lnSpc>
        <a:spcBef>
          <a:spcPts val="0"/>
        </a:spcBef>
        <a:buFontTx/>
        <a:buNone/>
        <a:defRPr sz="22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18"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181"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p:bodyStyle>
    <p:otherStyle>
      <a:defPPr>
        <a:defRPr lang="fr-FR"/>
      </a:defPPr>
      <a:lvl1pPr marL="0" algn="l" defTabSz="540068" rtl="0" eaLnBrk="1" latinLnBrk="0" hangingPunct="1">
        <a:defRPr sz="1063" kern="1200">
          <a:solidFill>
            <a:schemeClr val="tx1"/>
          </a:solidFill>
          <a:latin typeface="+mn-lt"/>
          <a:ea typeface="+mn-ea"/>
          <a:cs typeface="+mn-cs"/>
        </a:defRPr>
      </a:lvl1pPr>
      <a:lvl2pPr marL="270034" algn="l" defTabSz="540068" rtl="0" eaLnBrk="1" latinLnBrk="0" hangingPunct="1">
        <a:defRPr sz="1063" kern="1200">
          <a:solidFill>
            <a:schemeClr val="tx1"/>
          </a:solidFill>
          <a:latin typeface="+mn-lt"/>
          <a:ea typeface="+mn-ea"/>
          <a:cs typeface="+mn-cs"/>
        </a:defRPr>
      </a:lvl2pPr>
      <a:lvl3pPr marL="540068" algn="l" defTabSz="540068" rtl="0" eaLnBrk="1" latinLnBrk="0" hangingPunct="1">
        <a:defRPr sz="1063" kern="1200">
          <a:solidFill>
            <a:schemeClr val="tx1"/>
          </a:solidFill>
          <a:latin typeface="+mn-lt"/>
          <a:ea typeface="+mn-ea"/>
          <a:cs typeface="+mn-cs"/>
        </a:defRPr>
      </a:lvl3pPr>
      <a:lvl4pPr marL="810101" algn="l" defTabSz="540068" rtl="0" eaLnBrk="1" latinLnBrk="0" hangingPunct="1">
        <a:defRPr sz="1063" kern="1200">
          <a:solidFill>
            <a:schemeClr val="tx1"/>
          </a:solidFill>
          <a:latin typeface="+mn-lt"/>
          <a:ea typeface="+mn-ea"/>
          <a:cs typeface="+mn-cs"/>
        </a:defRPr>
      </a:lvl4pPr>
      <a:lvl5pPr marL="1080135" algn="l" defTabSz="540068" rtl="0" eaLnBrk="1" latinLnBrk="0" hangingPunct="1">
        <a:defRPr sz="1063" kern="1200">
          <a:solidFill>
            <a:schemeClr val="tx1"/>
          </a:solidFill>
          <a:latin typeface="+mn-lt"/>
          <a:ea typeface="+mn-ea"/>
          <a:cs typeface="+mn-cs"/>
        </a:defRPr>
      </a:lvl5pPr>
      <a:lvl6pPr marL="1350169" algn="l" defTabSz="540068" rtl="0" eaLnBrk="1" latinLnBrk="0" hangingPunct="1">
        <a:defRPr sz="1063" kern="1200">
          <a:solidFill>
            <a:schemeClr val="tx1"/>
          </a:solidFill>
          <a:latin typeface="+mn-lt"/>
          <a:ea typeface="+mn-ea"/>
          <a:cs typeface="+mn-cs"/>
        </a:defRPr>
      </a:lvl6pPr>
      <a:lvl7pPr marL="1620203" algn="l" defTabSz="540068" rtl="0" eaLnBrk="1" latinLnBrk="0" hangingPunct="1">
        <a:defRPr sz="1063" kern="1200">
          <a:solidFill>
            <a:schemeClr val="tx1"/>
          </a:solidFill>
          <a:latin typeface="+mn-lt"/>
          <a:ea typeface="+mn-ea"/>
          <a:cs typeface="+mn-cs"/>
        </a:defRPr>
      </a:lvl7pPr>
      <a:lvl8pPr marL="1890236" algn="l" defTabSz="540068" rtl="0" eaLnBrk="1" latinLnBrk="0" hangingPunct="1">
        <a:defRPr sz="1063" kern="1200">
          <a:solidFill>
            <a:schemeClr val="tx1"/>
          </a:solidFill>
          <a:latin typeface="+mn-lt"/>
          <a:ea typeface="+mn-ea"/>
          <a:cs typeface="+mn-cs"/>
        </a:defRPr>
      </a:lvl8pPr>
      <a:lvl9pPr marL="2160270" algn="l" defTabSz="540068" rtl="0" eaLnBrk="1" latinLnBrk="0" hangingPunct="1">
        <a:defRPr sz="10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4" userDrawn="1">
          <p15:clr>
            <a:srgbClr val="F26B43"/>
          </p15:clr>
        </p15:guide>
        <p15:guide id="2" orient="horz" pos="1701" userDrawn="1">
          <p15:clr>
            <a:srgbClr val="F26B43"/>
          </p15:clr>
        </p15:guide>
        <p15:guide id="3" pos="317" userDrawn="1">
          <p15:clr>
            <a:srgbClr val="F26B43"/>
          </p15:clr>
        </p15:guide>
        <p15:guide id="4" pos="5352" userDrawn="1">
          <p15:clr>
            <a:srgbClr val="F26B43"/>
          </p15:clr>
        </p15:guide>
        <p15:guide id="5" orient="horz" pos="658" userDrawn="1">
          <p15:clr>
            <a:srgbClr val="F26B43"/>
          </p15:clr>
        </p15:guide>
        <p15:guide id="6" pos="2245" userDrawn="1">
          <p15:clr>
            <a:srgbClr val="F26B43"/>
          </p15:clr>
        </p15:guide>
        <p15:guide id="7" orient="horz" pos="2971" userDrawn="1">
          <p15:clr>
            <a:srgbClr val="F26B43"/>
          </p15:clr>
        </p15:guide>
        <p15:guide id="8" pos="54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3672000" cy="4860637"/>
          </a:xfrm>
          <a:prstGeom prst="rect">
            <a:avLst/>
          </a:prstGeom>
          <a:solidFill>
            <a:srgbClr val="FEE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userDrawn="1"/>
        </p:nvSpPr>
        <p:spPr>
          <a:xfrm>
            <a:off x="0" y="4860637"/>
            <a:ext cx="8999538"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503237" y="180057"/>
            <a:ext cx="3060000" cy="666423"/>
          </a:xfrm>
          <a:prstGeom prst="rect">
            <a:avLst/>
          </a:prstGeom>
        </p:spPr>
        <p:txBody>
          <a:bodyPr vert="horz" lIns="36000" tIns="0" rIns="36000" bIns="0" rtlCol="0" anchor="b">
            <a:no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503237" y="1053822"/>
            <a:ext cx="3060000" cy="3662740"/>
          </a:xfrm>
          <a:prstGeom prst="rect">
            <a:avLst/>
          </a:prstGeom>
        </p:spPr>
        <p:txBody>
          <a:bodyPr vert="horz" lIns="36000" tIns="0" rIns="36000" bIns="0" rtlCol="0">
            <a:no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6" name="Image 5"/>
          <p:cNvPicPr>
            <a:picLocks noChangeAspect="1"/>
          </p:cNvPicPr>
          <p:nvPr userDrawn="1"/>
        </p:nvPicPr>
        <p:blipFill rotWithShape="1">
          <a:blip r:embed="rId6" cstate="print">
            <a:extLst>
              <a:ext uri="{28A0092B-C50C-407E-A947-70E740481C1C}">
                <a14:useLocalDpi xmlns:a14="http://schemas.microsoft.com/office/drawing/2010/main"/>
              </a:ext>
            </a:extLst>
          </a:blip>
          <a:srcRect l="23544" t="18667" r="23544" b="18667"/>
          <a:stretch/>
        </p:blipFill>
        <p:spPr>
          <a:xfrm>
            <a:off x="8343536" y="4536541"/>
            <a:ext cx="432000" cy="654967"/>
          </a:xfrm>
          <a:prstGeom prst="rect">
            <a:avLst/>
          </a:prstGeom>
        </p:spPr>
      </p:pic>
      <p:sp>
        <p:nvSpPr>
          <p:cNvPr id="8" name="ZoneTexte 7"/>
          <p:cNvSpPr txBox="1"/>
          <p:nvPr userDrawn="1"/>
        </p:nvSpPr>
        <p:spPr>
          <a:xfrm>
            <a:off x="2818545" y="5067979"/>
            <a:ext cx="2547740" cy="107722"/>
          </a:xfrm>
          <a:prstGeom prst="rect">
            <a:avLst/>
          </a:prstGeom>
          <a:noFill/>
        </p:spPr>
        <p:txBody>
          <a:bodyPr wrap="none" lIns="36000" tIns="0" rIns="36000" bIns="0" rtlCol="0" anchor="ctr">
            <a:spAutoFit/>
          </a:bodyPr>
          <a:lstStyle/>
          <a:p>
            <a:r>
              <a:rPr lang="fr-FR" sz="700" kern="1200" dirty="0" smtClean="0">
                <a:solidFill>
                  <a:schemeClr val="bg1"/>
                </a:solidFill>
                <a:latin typeface="+mn-lt"/>
                <a:ea typeface="+mn-ea"/>
                <a:cs typeface="+mn-cs"/>
              </a:rPr>
              <a:t>L’ ÎLE-DE-FRANCE : UN TERRITOIRE VULNÉRABLE AUX INONDATIONS</a:t>
            </a:r>
          </a:p>
        </p:txBody>
      </p:sp>
      <p:sp>
        <p:nvSpPr>
          <p:cNvPr id="9" name="ZoneTexte 8"/>
          <p:cNvSpPr txBox="1"/>
          <p:nvPr userDrawn="1"/>
        </p:nvSpPr>
        <p:spPr>
          <a:xfrm>
            <a:off x="5499337" y="5067979"/>
            <a:ext cx="2741704" cy="107722"/>
          </a:xfrm>
          <a:prstGeom prst="rect">
            <a:avLst/>
          </a:prstGeom>
          <a:noFill/>
        </p:spPr>
        <p:txBody>
          <a:bodyPr wrap="none" lIns="36000" tIns="0" rIns="36000" bIns="0" rtlCol="0" anchor="ctr">
            <a:spAutoFit/>
          </a:bodyPr>
          <a:lstStyle/>
          <a:p>
            <a:r>
              <a:rPr lang="fr-FR" sz="700" dirty="0" smtClean="0">
                <a:solidFill>
                  <a:srgbClr val="F5896C"/>
                </a:solidFill>
              </a:rPr>
              <a:t>FACE À LA CRUE : PRÉVENTION ET PRÉPARATION A TOUTES LES ÉCHELLES</a:t>
            </a:r>
          </a:p>
        </p:txBody>
      </p:sp>
      <p:sp>
        <p:nvSpPr>
          <p:cNvPr id="11" name="Espace réservé du pied de page 4"/>
          <p:cNvSpPr>
            <a:spLocks noGrp="1"/>
          </p:cNvSpPr>
          <p:nvPr>
            <p:ph type="ftr" sz="quarter" idx="3"/>
          </p:nvPr>
        </p:nvSpPr>
        <p:spPr>
          <a:xfrm>
            <a:off x="503237" y="5067979"/>
            <a:ext cx="2203095" cy="107722"/>
          </a:xfrm>
          <a:prstGeom prst="rect">
            <a:avLst/>
          </a:prstGeom>
          <a:noFill/>
        </p:spPr>
        <p:txBody>
          <a:bodyPr wrap="none" lIns="36000" tIns="0" rIns="36000" bIns="0" rtlCol="0" anchor="ctr">
            <a:spAutoFit/>
          </a:bodyPr>
          <a:lstStyle>
            <a:lvl1pPr>
              <a:defRPr lang="fr-FR" sz="700" kern="1200" dirty="0" smtClean="0">
                <a:solidFill>
                  <a:srgbClr val="F5896C"/>
                </a:solidFill>
                <a:latin typeface="+mn-lt"/>
                <a:ea typeface="+mn-ea"/>
                <a:cs typeface="+mn-cs"/>
              </a:defRPr>
            </a:lvl1pPr>
          </a:lstStyle>
          <a:p>
            <a:r>
              <a:rPr lang="fr-FR" dirty="0" smtClean="0"/>
              <a:t>CULTURE GÉNÉRALE SUR LE BASSIN VERSANT DE LA SEINE</a:t>
            </a:r>
            <a:endParaRPr lang="fr-FR" dirty="0"/>
          </a:p>
        </p:txBody>
      </p:sp>
    </p:spTree>
    <p:extLst>
      <p:ext uri="{BB962C8B-B14F-4D97-AF65-F5344CB8AC3E}">
        <p14:creationId xmlns:p14="http://schemas.microsoft.com/office/powerpoint/2010/main" val="146905799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iming>
    <p:tnLst>
      <p:par>
        <p:cTn id="1" dur="indefinite" restart="never" nodeType="tmRoot"/>
      </p:par>
    </p:tnLst>
  </p:timing>
  <p:hf sldNum="0" hdr="0" dt="0"/>
  <p:txStyles>
    <p:titleStyle>
      <a:lvl1pPr algn="l" defTabSz="540068" rtl="0" eaLnBrk="1" latinLnBrk="0" hangingPunct="1">
        <a:lnSpc>
          <a:spcPct val="90000"/>
        </a:lnSpc>
        <a:spcBef>
          <a:spcPct val="0"/>
        </a:spcBef>
        <a:buNone/>
        <a:defRPr sz="2000" kern="1200" cap="all" baseline="0">
          <a:solidFill>
            <a:schemeClr val="tx2"/>
          </a:solidFill>
          <a:latin typeface="+mj-lt"/>
          <a:ea typeface="+mj-ea"/>
          <a:cs typeface="+mj-cs"/>
        </a:defRPr>
      </a:lvl1pPr>
    </p:titleStyle>
    <p:bodyStyle>
      <a:lvl1pPr marL="0" indent="0" algn="l" defTabSz="540068" rtl="0" eaLnBrk="1" latinLnBrk="0" hangingPunct="1">
        <a:lnSpc>
          <a:spcPct val="100000"/>
        </a:lnSpc>
        <a:spcBef>
          <a:spcPts val="0"/>
        </a:spcBef>
        <a:buFontTx/>
        <a:buNone/>
        <a:defRPr sz="22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18"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181"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p:bodyStyle>
    <p:otherStyle>
      <a:defPPr>
        <a:defRPr lang="fr-FR"/>
      </a:defPPr>
      <a:lvl1pPr marL="0" algn="l" defTabSz="540068" rtl="0" eaLnBrk="1" latinLnBrk="0" hangingPunct="1">
        <a:defRPr sz="1063" kern="1200">
          <a:solidFill>
            <a:schemeClr val="tx1"/>
          </a:solidFill>
          <a:latin typeface="+mn-lt"/>
          <a:ea typeface="+mn-ea"/>
          <a:cs typeface="+mn-cs"/>
        </a:defRPr>
      </a:lvl1pPr>
      <a:lvl2pPr marL="270034" algn="l" defTabSz="540068" rtl="0" eaLnBrk="1" latinLnBrk="0" hangingPunct="1">
        <a:defRPr sz="1063" kern="1200">
          <a:solidFill>
            <a:schemeClr val="tx1"/>
          </a:solidFill>
          <a:latin typeface="+mn-lt"/>
          <a:ea typeface="+mn-ea"/>
          <a:cs typeface="+mn-cs"/>
        </a:defRPr>
      </a:lvl2pPr>
      <a:lvl3pPr marL="540068" algn="l" defTabSz="540068" rtl="0" eaLnBrk="1" latinLnBrk="0" hangingPunct="1">
        <a:defRPr sz="1063" kern="1200">
          <a:solidFill>
            <a:schemeClr val="tx1"/>
          </a:solidFill>
          <a:latin typeface="+mn-lt"/>
          <a:ea typeface="+mn-ea"/>
          <a:cs typeface="+mn-cs"/>
        </a:defRPr>
      </a:lvl3pPr>
      <a:lvl4pPr marL="810101" algn="l" defTabSz="540068" rtl="0" eaLnBrk="1" latinLnBrk="0" hangingPunct="1">
        <a:defRPr sz="1063" kern="1200">
          <a:solidFill>
            <a:schemeClr val="tx1"/>
          </a:solidFill>
          <a:latin typeface="+mn-lt"/>
          <a:ea typeface="+mn-ea"/>
          <a:cs typeface="+mn-cs"/>
        </a:defRPr>
      </a:lvl4pPr>
      <a:lvl5pPr marL="1080135" algn="l" defTabSz="540068" rtl="0" eaLnBrk="1" latinLnBrk="0" hangingPunct="1">
        <a:defRPr sz="1063" kern="1200">
          <a:solidFill>
            <a:schemeClr val="tx1"/>
          </a:solidFill>
          <a:latin typeface="+mn-lt"/>
          <a:ea typeface="+mn-ea"/>
          <a:cs typeface="+mn-cs"/>
        </a:defRPr>
      </a:lvl5pPr>
      <a:lvl6pPr marL="1350169" algn="l" defTabSz="540068" rtl="0" eaLnBrk="1" latinLnBrk="0" hangingPunct="1">
        <a:defRPr sz="1063" kern="1200">
          <a:solidFill>
            <a:schemeClr val="tx1"/>
          </a:solidFill>
          <a:latin typeface="+mn-lt"/>
          <a:ea typeface="+mn-ea"/>
          <a:cs typeface="+mn-cs"/>
        </a:defRPr>
      </a:lvl6pPr>
      <a:lvl7pPr marL="1620203" algn="l" defTabSz="540068" rtl="0" eaLnBrk="1" latinLnBrk="0" hangingPunct="1">
        <a:defRPr sz="1063" kern="1200">
          <a:solidFill>
            <a:schemeClr val="tx1"/>
          </a:solidFill>
          <a:latin typeface="+mn-lt"/>
          <a:ea typeface="+mn-ea"/>
          <a:cs typeface="+mn-cs"/>
        </a:defRPr>
      </a:lvl7pPr>
      <a:lvl8pPr marL="1890236" algn="l" defTabSz="540068" rtl="0" eaLnBrk="1" latinLnBrk="0" hangingPunct="1">
        <a:defRPr sz="1063" kern="1200">
          <a:solidFill>
            <a:schemeClr val="tx1"/>
          </a:solidFill>
          <a:latin typeface="+mn-lt"/>
          <a:ea typeface="+mn-ea"/>
          <a:cs typeface="+mn-cs"/>
        </a:defRPr>
      </a:lvl8pPr>
      <a:lvl9pPr marL="2160270" algn="l" defTabSz="540068" rtl="0" eaLnBrk="1" latinLnBrk="0" hangingPunct="1">
        <a:defRPr sz="10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4">
          <p15:clr>
            <a:srgbClr val="F26B43"/>
          </p15:clr>
        </p15:guide>
        <p15:guide id="2" orient="horz" pos="1701">
          <p15:clr>
            <a:srgbClr val="F26B43"/>
          </p15:clr>
        </p15:guide>
        <p15:guide id="3" pos="317">
          <p15:clr>
            <a:srgbClr val="F26B43"/>
          </p15:clr>
        </p15:guide>
        <p15:guide id="4" pos="5352">
          <p15:clr>
            <a:srgbClr val="F26B43"/>
          </p15:clr>
        </p15:guide>
        <p15:guide id="5" orient="horz" pos="658">
          <p15:clr>
            <a:srgbClr val="F26B43"/>
          </p15:clr>
        </p15:guide>
        <p15:guide id="6" pos="2245">
          <p15:clr>
            <a:srgbClr val="F26B43"/>
          </p15:clr>
        </p15:guide>
        <p15:guide id="7" orient="horz" pos="2971">
          <p15:clr>
            <a:srgbClr val="F26B43"/>
          </p15:clr>
        </p15:guide>
        <p15:guide id="8" pos="5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3672000" cy="48606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userDrawn="1"/>
        </p:nvSpPr>
        <p:spPr>
          <a:xfrm>
            <a:off x="0" y="4860637"/>
            <a:ext cx="8999538"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503237" y="180057"/>
            <a:ext cx="3060000" cy="666423"/>
          </a:xfrm>
          <a:prstGeom prst="rect">
            <a:avLst/>
          </a:prstGeom>
        </p:spPr>
        <p:txBody>
          <a:bodyPr vert="horz" lIns="36000" tIns="0" rIns="36000" bIns="0" rtlCol="0" anchor="b">
            <a:no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503237" y="1053822"/>
            <a:ext cx="3060000" cy="3662740"/>
          </a:xfrm>
          <a:prstGeom prst="rect">
            <a:avLst/>
          </a:prstGeom>
        </p:spPr>
        <p:txBody>
          <a:bodyPr vert="horz" lIns="36000" tIns="0" rIns="36000" bIns="0" rtlCol="0">
            <a:no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6" name="Image 5"/>
          <p:cNvPicPr>
            <a:picLocks noChangeAspect="1"/>
          </p:cNvPicPr>
          <p:nvPr userDrawn="1"/>
        </p:nvPicPr>
        <p:blipFill rotWithShape="1">
          <a:blip r:embed="rId6" cstate="print">
            <a:extLst>
              <a:ext uri="{28A0092B-C50C-407E-A947-70E740481C1C}">
                <a14:useLocalDpi xmlns:a14="http://schemas.microsoft.com/office/drawing/2010/main"/>
              </a:ext>
            </a:extLst>
          </a:blip>
          <a:srcRect l="23544" t="18667" r="23544" b="18667"/>
          <a:stretch/>
        </p:blipFill>
        <p:spPr>
          <a:xfrm>
            <a:off x="8343536" y="4536541"/>
            <a:ext cx="432000" cy="654967"/>
          </a:xfrm>
          <a:prstGeom prst="rect">
            <a:avLst/>
          </a:prstGeom>
        </p:spPr>
      </p:pic>
      <p:sp>
        <p:nvSpPr>
          <p:cNvPr id="8" name="ZoneTexte 7"/>
          <p:cNvSpPr txBox="1"/>
          <p:nvPr userDrawn="1"/>
        </p:nvSpPr>
        <p:spPr>
          <a:xfrm>
            <a:off x="2818545" y="5067979"/>
            <a:ext cx="2547740" cy="107722"/>
          </a:xfrm>
          <a:prstGeom prst="rect">
            <a:avLst/>
          </a:prstGeom>
          <a:noFill/>
        </p:spPr>
        <p:txBody>
          <a:bodyPr wrap="none" lIns="36000" tIns="0" rIns="36000" bIns="0" rtlCol="0" anchor="ctr">
            <a:spAutoFit/>
          </a:bodyPr>
          <a:lstStyle/>
          <a:p>
            <a:r>
              <a:rPr lang="fr-FR" sz="700" dirty="0" smtClean="0">
                <a:solidFill>
                  <a:srgbClr val="F5896C"/>
                </a:solidFill>
              </a:rPr>
              <a:t>L’ ÎLE-DE-FRANCE : UN TERRITOIRE VULNÉRABLE AUX INONDATIONS</a:t>
            </a:r>
          </a:p>
        </p:txBody>
      </p:sp>
      <p:sp>
        <p:nvSpPr>
          <p:cNvPr id="9" name="ZoneTexte 8"/>
          <p:cNvSpPr txBox="1"/>
          <p:nvPr userDrawn="1"/>
        </p:nvSpPr>
        <p:spPr>
          <a:xfrm>
            <a:off x="5499337" y="5067979"/>
            <a:ext cx="2741704" cy="107722"/>
          </a:xfrm>
          <a:prstGeom prst="rect">
            <a:avLst/>
          </a:prstGeom>
          <a:noFill/>
        </p:spPr>
        <p:txBody>
          <a:bodyPr wrap="none" lIns="36000" tIns="0" rIns="36000" bIns="0" rtlCol="0" anchor="ctr">
            <a:spAutoFit/>
          </a:bodyPr>
          <a:lstStyle/>
          <a:p>
            <a:pPr marL="0" algn="l" defTabSz="822869" rtl="0" eaLnBrk="1" latinLnBrk="0" hangingPunct="1"/>
            <a:r>
              <a:rPr lang="fr-FR" sz="700" kern="1200" dirty="0" smtClean="0">
                <a:solidFill>
                  <a:schemeClr val="bg1"/>
                </a:solidFill>
                <a:latin typeface="+mn-lt"/>
                <a:ea typeface="+mn-ea"/>
                <a:cs typeface="+mn-cs"/>
              </a:rPr>
              <a:t>FACE À LA CRUE : PRÉVENTION ET PRÉPARATION A TOUTES LES ÉCHELLES</a:t>
            </a:r>
          </a:p>
        </p:txBody>
      </p:sp>
      <p:sp>
        <p:nvSpPr>
          <p:cNvPr id="11" name="Espace réservé du pied de page 4"/>
          <p:cNvSpPr>
            <a:spLocks noGrp="1"/>
          </p:cNvSpPr>
          <p:nvPr>
            <p:ph type="ftr" sz="quarter" idx="3"/>
          </p:nvPr>
        </p:nvSpPr>
        <p:spPr>
          <a:xfrm>
            <a:off x="503237" y="5067979"/>
            <a:ext cx="2203095" cy="107722"/>
          </a:xfrm>
          <a:prstGeom prst="rect">
            <a:avLst/>
          </a:prstGeom>
          <a:noFill/>
        </p:spPr>
        <p:txBody>
          <a:bodyPr wrap="none" lIns="36000" tIns="0" rIns="36000" bIns="0" rtlCol="0" anchor="ctr">
            <a:spAutoFit/>
          </a:bodyPr>
          <a:lstStyle>
            <a:lvl1pPr>
              <a:defRPr lang="fr-FR" sz="700" kern="1200" dirty="0" smtClean="0">
                <a:solidFill>
                  <a:srgbClr val="F5896C"/>
                </a:solidFill>
                <a:latin typeface="+mn-lt"/>
                <a:ea typeface="+mn-ea"/>
                <a:cs typeface="+mn-cs"/>
              </a:defRPr>
            </a:lvl1pPr>
          </a:lstStyle>
          <a:p>
            <a:r>
              <a:rPr lang="fr-FR" dirty="0" smtClean="0"/>
              <a:t>CULTURE GÉNÉRALE SUR LE BASSIN VERSANT DE LA SEINE</a:t>
            </a:r>
            <a:endParaRPr lang="fr-FR" dirty="0"/>
          </a:p>
        </p:txBody>
      </p:sp>
    </p:spTree>
    <p:extLst>
      <p:ext uri="{BB962C8B-B14F-4D97-AF65-F5344CB8AC3E}">
        <p14:creationId xmlns:p14="http://schemas.microsoft.com/office/powerpoint/2010/main" val="2977963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iming>
    <p:tnLst>
      <p:par>
        <p:cTn id="1" dur="indefinite" restart="never" nodeType="tmRoot"/>
      </p:par>
    </p:tnLst>
  </p:timing>
  <p:hf sldNum="0" hdr="0" dt="0"/>
  <p:txStyles>
    <p:titleStyle>
      <a:lvl1pPr algn="l" defTabSz="540068" rtl="0" eaLnBrk="1" latinLnBrk="0" hangingPunct="1">
        <a:lnSpc>
          <a:spcPct val="90000"/>
        </a:lnSpc>
        <a:spcBef>
          <a:spcPct val="0"/>
        </a:spcBef>
        <a:buNone/>
        <a:defRPr sz="2000" kern="1200" cap="all" baseline="0">
          <a:solidFill>
            <a:schemeClr val="tx2"/>
          </a:solidFill>
          <a:latin typeface="+mj-lt"/>
          <a:ea typeface="+mj-ea"/>
          <a:cs typeface="+mj-cs"/>
        </a:defRPr>
      </a:lvl1pPr>
    </p:titleStyle>
    <p:bodyStyle>
      <a:lvl1pPr marL="0" indent="0" algn="l" defTabSz="540068" rtl="0" eaLnBrk="1" latinLnBrk="0" hangingPunct="1">
        <a:lnSpc>
          <a:spcPct val="100000"/>
        </a:lnSpc>
        <a:spcBef>
          <a:spcPts val="0"/>
        </a:spcBef>
        <a:buFontTx/>
        <a:buNone/>
        <a:defRPr sz="22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18"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181"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063"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p:bodyStyle>
    <p:otherStyle>
      <a:defPPr>
        <a:defRPr lang="fr-FR"/>
      </a:defPPr>
      <a:lvl1pPr marL="0" algn="l" defTabSz="540068" rtl="0" eaLnBrk="1" latinLnBrk="0" hangingPunct="1">
        <a:defRPr sz="1063" kern="1200">
          <a:solidFill>
            <a:schemeClr val="tx1"/>
          </a:solidFill>
          <a:latin typeface="+mn-lt"/>
          <a:ea typeface="+mn-ea"/>
          <a:cs typeface="+mn-cs"/>
        </a:defRPr>
      </a:lvl1pPr>
      <a:lvl2pPr marL="270034" algn="l" defTabSz="540068" rtl="0" eaLnBrk="1" latinLnBrk="0" hangingPunct="1">
        <a:defRPr sz="1063" kern="1200">
          <a:solidFill>
            <a:schemeClr val="tx1"/>
          </a:solidFill>
          <a:latin typeface="+mn-lt"/>
          <a:ea typeface="+mn-ea"/>
          <a:cs typeface="+mn-cs"/>
        </a:defRPr>
      </a:lvl2pPr>
      <a:lvl3pPr marL="540068" algn="l" defTabSz="540068" rtl="0" eaLnBrk="1" latinLnBrk="0" hangingPunct="1">
        <a:defRPr sz="1063" kern="1200">
          <a:solidFill>
            <a:schemeClr val="tx1"/>
          </a:solidFill>
          <a:latin typeface="+mn-lt"/>
          <a:ea typeface="+mn-ea"/>
          <a:cs typeface="+mn-cs"/>
        </a:defRPr>
      </a:lvl3pPr>
      <a:lvl4pPr marL="810101" algn="l" defTabSz="540068" rtl="0" eaLnBrk="1" latinLnBrk="0" hangingPunct="1">
        <a:defRPr sz="1063" kern="1200">
          <a:solidFill>
            <a:schemeClr val="tx1"/>
          </a:solidFill>
          <a:latin typeface="+mn-lt"/>
          <a:ea typeface="+mn-ea"/>
          <a:cs typeface="+mn-cs"/>
        </a:defRPr>
      </a:lvl4pPr>
      <a:lvl5pPr marL="1080135" algn="l" defTabSz="540068" rtl="0" eaLnBrk="1" latinLnBrk="0" hangingPunct="1">
        <a:defRPr sz="1063" kern="1200">
          <a:solidFill>
            <a:schemeClr val="tx1"/>
          </a:solidFill>
          <a:latin typeface="+mn-lt"/>
          <a:ea typeface="+mn-ea"/>
          <a:cs typeface="+mn-cs"/>
        </a:defRPr>
      </a:lvl5pPr>
      <a:lvl6pPr marL="1350169" algn="l" defTabSz="540068" rtl="0" eaLnBrk="1" latinLnBrk="0" hangingPunct="1">
        <a:defRPr sz="1063" kern="1200">
          <a:solidFill>
            <a:schemeClr val="tx1"/>
          </a:solidFill>
          <a:latin typeface="+mn-lt"/>
          <a:ea typeface="+mn-ea"/>
          <a:cs typeface="+mn-cs"/>
        </a:defRPr>
      </a:lvl6pPr>
      <a:lvl7pPr marL="1620203" algn="l" defTabSz="540068" rtl="0" eaLnBrk="1" latinLnBrk="0" hangingPunct="1">
        <a:defRPr sz="1063" kern="1200">
          <a:solidFill>
            <a:schemeClr val="tx1"/>
          </a:solidFill>
          <a:latin typeface="+mn-lt"/>
          <a:ea typeface="+mn-ea"/>
          <a:cs typeface="+mn-cs"/>
        </a:defRPr>
      </a:lvl7pPr>
      <a:lvl8pPr marL="1890236" algn="l" defTabSz="540068" rtl="0" eaLnBrk="1" latinLnBrk="0" hangingPunct="1">
        <a:defRPr sz="1063" kern="1200">
          <a:solidFill>
            <a:schemeClr val="tx1"/>
          </a:solidFill>
          <a:latin typeface="+mn-lt"/>
          <a:ea typeface="+mn-ea"/>
          <a:cs typeface="+mn-cs"/>
        </a:defRPr>
      </a:lvl8pPr>
      <a:lvl9pPr marL="2160270" algn="l" defTabSz="540068" rtl="0" eaLnBrk="1" latinLnBrk="0" hangingPunct="1">
        <a:defRPr sz="10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4">
          <p15:clr>
            <a:srgbClr val="F26B43"/>
          </p15:clr>
        </p15:guide>
        <p15:guide id="2" orient="horz" pos="1701">
          <p15:clr>
            <a:srgbClr val="F26B43"/>
          </p15:clr>
        </p15:guide>
        <p15:guide id="3" pos="317">
          <p15:clr>
            <a:srgbClr val="F26B43"/>
          </p15:clr>
        </p15:guide>
        <p15:guide id="4" pos="5352">
          <p15:clr>
            <a:srgbClr val="F26B43"/>
          </p15:clr>
        </p15:guide>
        <p15:guide id="5" orient="horz" pos="658">
          <p15:clr>
            <a:srgbClr val="F26B43"/>
          </p15:clr>
        </p15:guide>
        <p15:guide id="6" pos="2245">
          <p15:clr>
            <a:srgbClr val="F26B43"/>
          </p15:clr>
        </p15:guide>
        <p15:guide id="7" orient="horz" pos="2971">
          <p15:clr>
            <a:srgbClr val="F26B43"/>
          </p15:clr>
        </p15:guide>
        <p15:guide id="8" pos="54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s://cartoviz.iau-idf.fr/"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gif"/><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TOUT CE QU'IL FAUT SAVOIR</a:t>
            </a:r>
            <a:br>
              <a:rPr lang="fr-FR" dirty="0" smtClean="0"/>
            </a:br>
            <a:r>
              <a:rPr lang="fr-FR" dirty="0" smtClean="0"/>
              <a:t>EN CAS D'INONDATION</a:t>
            </a:r>
            <a:endParaRPr lang="fr-FR" dirty="0"/>
          </a:p>
        </p:txBody>
      </p:sp>
      <p:sp>
        <p:nvSpPr>
          <p:cNvPr id="5" name="Sous-titre 4"/>
          <p:cNvSpPr>
            <a:spLocks noGrp="1"/>
          </p:cNvSpPr>
          <p:nvPr>
            <p:ph type="subTitle" idx="1"/>
          </p:nvPr>
        </p:nvSpPr>
        <p:spPr/>
        <p:txBody>
          <a:bodyPr/>
          <a:lstStyle/>
          <a:p>
            <a:r>
              <a:rPr lang="fr-FR" dirty="0" smtClean="0"/>
              <a:t>MODULE DE SENSIBILISATION – JANVIER 2018</a:t>
            </a:r>
            <a:endParaRPr lang="fr-FR" dirty="0"/>
          </a:p>
        </p:txBody>
      </p:sp>
    </p:spTree>
    <p:extLst>
      <p:ext uri="{BB962C8B-B14F-4D97-AF65-F5344CB8AC3E}">
        <p14:creationId xmlns:p14="http://schemas.microsoft.com/office/powerpoint/2010/main" val="162335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a:t>
            </a:r>
            <a:r>
              <a:rPr lang="fr-FR" dirty="0" smtClean="0"/>
              <a:t>3</a:t>
            </a:r>
            <a:endParaRPr lang="fr-FR" dirty="0"/>
          </a:p>
        </p:txBody>
      </p:sp>
      <p:sp>
        <p:nvSpPr>
          <p:cNvPr id="3" name="Espace réservé du contenu 2"/>
          <p:cNvSpPr>
            <a:spLocks noGrp="1"/>
          </p:cNvSpPr>
          <p:nvPr>
            <p:ph type="body" sz="quarter" idx="10"/>
          </p:nvPr>
        </p:nvSpPr>
        <p:spPr/>
        <p:txBody>
          <a:bodyPr/>
          <a:lstStyle/>
          <a:p>
            <a:r>
              <a:rPr lang="fr-FR" smtClean="0"/>
              <a:t>IL Y A PLUS DE CRUES DE NOS JOURS QUE</a:t>
            </a:r>
            <a:br>
              <a:rPr lang="fr-FR" smtClean="0"/>
            </a:br>
            <a:r>
              <a:rPr lang="fr-FR" smtClean="0"/>
              <a:t>PAR LE PASSÉ.</a:t>
            </a:r>
            <a:endParaRPr lang="fr-FR" dirty="0"/>
          </a:p>
        </p:txBody>
      </p:sp>
      <p:sp>
        <p:nvSpPr>
          <p:cNvPr id="10" name="Espace réservé du texte 9"/>
          <p:cNvSpPr>
            <a:spLocks noGrp="1"/>
          </p:cNvSpPr>
          <p:nvPr>
            <p:ph type="body" sz="quarter" idx="11"/>
          </p:nvPr>
        </p:nvSpPr>
        <p:spPr/>
        <p:txBody>
          <a:bodyPr/>
          <a:lstStyle/>
          <a:p>
            <a:r>
              <a:rPr lang="fr-FR" dirty="0" smtClean="0"/>
              <a:t>Les crues sont des phénomènes naturels, elles ont toujours existé et existeront toujours.</a:t>
            </a:r>
          </a:p>
          <a:p>
            <a:r>
              <a:rPr lang="fr-FR" dirty="0" smtClean="0"/>
              <a:t>Elles sont aujourd’hui mieux documentées, plus médiatisées et peuvent avoir un impact plus important sur la vie des franciliens car la vulnérabilité des territoires a augmenté (réseaux enterrés, interdépendance des réseaux,…).</a:t>
            </a:r>
          </a:p>
          <a:p>
            <a:r>
              <a:rPr lang="fr-FR" dirty="0" smtClean="0"/>
              <a:t>Les deux plus fortes crue documentées sont celles du</a:t>
            </a:r>
            <a:br>
              <a:rPr lang="fr-FR" dirty="0" smtClean="0"/>
            </a:br>
            <a:r>
              <a:rPr lang="fr-FR" dirty="0" smtClean="0"/>
              <a:t>11 juillet 1615 (9,14m) et 27 février 1658 avec 8,96 m.</a:t>
            </a:r>
          </a:p>
          <a:p>
            <a:endParaRPr lang="fr-FR" dirty="0" smtClean="0"/>
          </a:p>
          <a:p>
            <a:r>
              <a:rPr lang="fr-FR" dirty="0" smtClean="0"/>
              <a:t>La crue de 1910 est la plus</a:t>
            </a:r>
            <a:br>
              <a:rPr lang="fr-FR" dirty="0" smtClean="0"/>
            </a:br>
            <a:r>
              <a:rPr lang="fr-FR" dirty="0" smtClean="0"/>
              <a:t>exceptionnelle du 20</a:t>
            </a:r>
            <a:r>
              <a:rPr lang="fr-FR" baseline="30000" dirty="0" smtClean="0"/>
              <a:t>ème</a:t>
            </a:r>
            <a:r>
              <a:rPr lang="fr-FR" dirty="0" smtClean="0"/>
              <a:t> siècle</a:t>
            </a:r>
            <a:br>
              <a:rPr lang="fr-FR" dirty="0" smtClean="0"/>
            </a:br>
            <a:r>
              <a:rPr lang="fr-FR" dirty="0" smtClean="0"/>
              <a:t>avec une hauteur de 8,62 m</a:t>
            </a:r>
            <a:br>
              <a:rPr lang="fr-FR" dirty="0" smtClean="0"/>
            </a:br>
            <a:r>
              <a:rPr lang="fr-FR" dirty="0" smtClean="0"/>
              <a:t>à Paris.</a:t>
            </a:r>
            <a:endParaRPr lang="fr-FR" dirty="0"/>
          </a:p>
        </p:txBody>
      </p:sp>
      <p:sp>
        <p:nvSpPr>
          <p:cNvPr id="11" name="Espace réservé du texte 10"/>
          <p:cNvSpPr>
            <a:spLocks noGrp="1"/>
          </p:cNvSpPr>
          <p:nvPr>
            <p:ph type="body" sz="quarter" idx="12"/>
          </p:nvPr>
        </p:nvSpPr>
        <p:spPr/>
        <p:txBody>
          <a:bodyPr/>
          <a:lstStyle/>
          <a:p>
            <a:r>
              <a:rPr lang="fr-FR" dirty="0" smtClean="0"/>
              <a:t>RÉPONSE</a:t>
            </a:r>
            <a:endParaRPr lang="fr-FR" dirty="0"/>
          </a:p>
        </p:txBody>
      </p:sp>
      <p:sp>
        <p:nvSpPr>
          <p:cNvPr id="12" name="Espace réservé du texte 11"/>
          <p:cNvSpPr>
            <a:spLocks noGrp="1"/>
          </p:cNvSpPr>
          <p:nvPr>
            <p:ph type="body" sz="quarter" idx="13"/>
          </p:nvPr>
        </p:nvSpPr>
        <p:spPr/>
        <p:txBody>
          <a:bodyPr/>
          <a:lstStyle/>
          <a:p>
            <a:r>
              <a:rPr lang="fr-FR" smtClean="0"/>
              <a:t>B</a:t>
            </a:r>
            <a:endParaRPr lang="fr-FR" dirty="0"/>
          </a:p>
        </p:txBody>
      </p:sp>
      <p:sp>
        <p:nvSpPr>
          <p:cNvPr id="16" name="Espace réservé du texte 15"/>
          <p:cNvSpPr>
            <a:spLocks noGrp="1"/>
          </p:cNvSpPr>
          <p:nvPr>
            <p:ph type="body" sz="quarter" idx="14"/>
          </p:nvPr>
        </p:nvSpPr>
        <p:spPr>
          <a:xfrm>
            <a:off x="6732017" y="3228960"/>
            <a:ext cx="1764196" cy="1163565"/>
          </a:xfrm>
        </p:spPr>
        <p:txBody>
          <a:bodyPr/>
          <a:lstStyle/>
          <a:p>
            <a:r>
              <a:rPr lang="fr-FR" dirty="0" smtClean="0"/>
              <a:t>CHIFFRE-CLÉ</a:t>
            </a:r>
          </a:p>
          <a:p>
            <a:pPr lvl="1"/>
            <a:r>
              <a:rPr lang="fr-FR" dirty="0" smtClean="0"/>
              <a:t>60 crues</a:t>
            </a:r>
          </a:p>
          <a:p>
            <a:pPr lvl="1"/>
            <a:r>
              <a:rPr lang="fr-FR" dirty="0" smtClean="0"/>
              <a:t>Majeures</a:t>
            </a:r>
          </a:p>
          <a:p>
            <a:pPr lvl="2"/>
            <a:r>
              <a:rPr lang="fr-FR" dirty="0" smtClean="0"/>
              <a:t>DEPUIS LE </a:t>
            </a:r>
            <a:r>
              <a:rPr lang="fr-FR" dirty="0" err="1" smtClean="0"/>
              <a:t>Vi</a:t>
            </a:r>
            <a:r>
              <a:rPr lang="fr-FR" baseline="30000" dirty="0" err="1" smtClean="0"/>
              <a:t>ÈME</a:t>
            </a:r>
            <a:r>
              <a:rPr lang="fr-FR" dirty="0" smtClean="0"/>
              <a:t> SIÈCLE</a:t>
            </a:r>
            <a:endParaRPr lang="fr-FR" dirty="0"/>
          </a:p>
        </p:txBody>
      </p:sp>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183293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a:t>
            </a:r>
            <a:r>
              <a:rPr lang="fr-FR" dirty="0" smtClean="0"/>
              <a:t>3</a:t>
            </a:r>
            <a:endParaRPr lang="fr-FR" dirty="0"/>
          </a:p>
        </p:txBody>
      </p:sp>
      <p:sp>
        <p:nvSpPr>
          <p:cNvPr id="3" name="Espace réservé du contenu 2"/>
          <p:cNvSpPr>
            <a:spLocks noGrp="1"/>
          </p:cNvSpPr>
          <p:nvPr>
            <p:ph type="body" sz="quarter" idx="10"/>
          </p:nvPr>
        </p:nvSpPr>
        <p:spPr/>
        <p:txBody>
          <a:bodyPr/>
          <a:lstStyle/>
          <a:p>
            <a:r>
              <a:rPr lang="fr-FR" dirty="0" smtClean="0"/>
              <a:t>IL Y A PLUS DE CRUES DE NOS JOURS QUE</a:t>
            </a:r>
            <a:br>
              <a:rPr lang="fr-FR" dirty="0" smtClean="0"/>
            </a:br>
            <a:r>
              <a:rPr lang="fr-FR" dirty="0" smtClean="0"/>
              <a:t>PAR LE PASSÉ.</a:t>
            </a:r>
            <a:endParaRPr lang="fr-FR" dirty="0"/>
          </a:p>
        </p:txBody>
      </p:sp>
      <p:sp>
        <p:nvSpPr>
          <p:cNvPr id="11" name="Espace réservé du texte 10"/>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2" name="Espace réservé du texte 11"/>
          <p:cNvSpPr>
            <a:spLocks noGrp="1"/>
          </p:cNvSpPr>
          <p:nvPr>
            <p:ph type="body" sz="quarter" idx="13"/>
          </p:nvPr>
        </p:nvSpPr>
        <p:spPr/>
        <p:txBody>
          <a:bodyPr/>
          <a:lstStyle/>
          <a:p>
            <a:r>
              <a:rPr lang="fr-FR" smtClean="0"/>
              <a:t>B</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93603" y="828988"/>
            <a:ext cx="6212818" cy="4392269"/>
          </a:xfrm>
          <a:prstGeom prst="rect">
            <a:avLst/>
          </a:prstGeom>
        </p:spPr>
      </p:pic>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050789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4</a:t>
            </a:r>
            <a:endParaRPr lang="fr-FR" dirty="0"/>
          </a:p>
        </p:txBody>
      </p:sp>
      <p:sp>
        <p:nvSpPr>
          <p:cNvPr id="3" name="Espace réservé du contenu 2"/>
          <p:cNvSpPr>
            <a:spLocks noGrp="1"/>
          </p:cNvSpPr>
          <p:nvPr>
            <p:ph idx="10"/>
          </p:nvPr>
        </p:nvSpPr>
        <p:spPr/>
        <p:txBody>
          <a:bodyPr/>
          <a:lstStyle/>
          <a:p>
            <a:r>
              <a:rPr lang="fr-FR" dirty="0"/>
              <a:t>LES CRUES </a:t>
            </a:r>
            <a:r>
              <a:rPr lang="fr-FR" dirty="0" smtClean="0"/>
              <a:t>EXCEPTIONNELLES</a:t>
            </a:r>
            <a:br>
              <a:rPr lang="fr-FR" dirty="0" smtClean="0"/>
            </a:br>
            <a:r>
              <a:rPr lang="fr-FR" dirty="0" smtClean="0"/>
              <a:t>SONT </a:t>
            </a:r>
            <a:r>
              <a:rPr lang="fr-FR" dirty="0"/>
              <a:t>DITES </a:t>
            </a:r>
            <a:r>
              <a:rPr lang="fr-FR" dirty="0" smtClean="0"/>
              <a:t>« CENTENNALES ».</a:t>
            </a:r>
            <a:br>
              <a:rPr lang="fr-FR" dirty="0" smtClean="0"/>
            </a:br>
            <a:r>
              <a:rPr lang="fr-FR" dirty="0" smtClean="0"/>
              <a:t>CELA </a:t>
            </a:r>
            <a:r>
              <a:rPr lang="fr-FR" dirty="0"/>
              <a:t>SIGNIFIE </a:t>
            </a:r>
            <a:r>
              <a:rPr lang="fr-FR" dirty="0" smtClean="0"/>
              <a:t>QUE :</a:t>
            </a:r>
            <a:endParaRPr lang="fr-FR" dirty="0"/>
          </a:p>
        </p:txBody>
      </p:sp>
      <p:sp>
        <p:nvSpPr>
          <p:cNvPr id="6" name="Espace réservé du texte 5"/>
          <p:cNvSpPr>
            <a:spLocks noGrp="1"/>
          </p:cNvSpPr>
          <p:nvPr>
            <p:ph type="body" sz="quarter" idx="11"/>
          </p:nvPr>
        </p:nvSpPr>
        <p:spPr/>
        <p:txBody>
          <a:bodyPr/>
          <a:lstStyle/>
          <a:p>
            <a:r>
              <a:rPr lang="fr-FR" dirty="0"/>
              <a:t>Elles ont lieu tous les cent ans (la dernière crue centennale ayant eu lieu en 1910, nous aurions dû connaître une crue centennale </a:t>
            </a:r>
            <a:r>
              <a:rPr lang="fr-FR" dirty="0" smtClean="0"/>
              <a:t>en 2010)</a:t>
            </a:r>
            <a:endParaRPr lang="fr-FR" dirty="0"/>
          </a:p>
          <a:p>
            <a:r>
              <a:rPr lang="fr-FR" dirty="0" smtClean="0"/>
              <a:t>Chaque </a:t>
            </a:r>
            <a:r>
              <a:rPr lang="fr-FR" dirty="0"/>
              <a:t>année, la probabilité qu’une crue centennale se produise est de une sur cent.</a:t>
            </a:r>
          </a:p>
          <a:p>
            <a:r>
              <a:rPr lang="fr-FR" dirty="0" smtClean="0"/>
              <a:t>Il </a:t>
            </a:r>
            <a:r>
              <a:rPr lang="fr-FR" dirty="0"/>
              <a:t>est possible de connaître plusieurs crues centennales deux années de suite.</a:t>
            </a:r>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2448349"/>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3420457"/>
            <a:ext cx="360000" cy="360000"/>
          </a:xfrm>
        </p:spPr>
        <p:txBody>
          <a:bodyPr/>
          <a:lstStyle/>
          <a:p>
            <a:r>
              <a:rPr lang="fr-FR" dirty="0" smtClean="0"/>
              <a:t>C</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55857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4</a:t>
            </a:r>
            <a:endParaRPr lang="fr-FR" dirty="0"/>
          </a:p>
        </p:txBody>
      </p:sp>
      <p:sp>
        <p:nvSpPr>
          <p:cNvPr id="3" name="Espace réservé du contenu 2"/>
          <p:cNvSpPr>
            <a:spLocks noGrp="1"/>
          </p:cNvSpPr>
          <p:nvPr>
            <p:ph type="body" sz="quarter" idx="10"/>
          </p:nvPr>
        </p:nvSpPr>
        <p:spPr/>
        <p:txBody>
          <a:bodyPr/>
          <a:lstStyle/>
          <a:p>
            <a:r>
              <a:rPr lang="fr-FR" dirty="0" smtClean="0"/>
              <a:t>LES CRUES EXCEPTIONNELLES</a:t>
            </a:r>
            <a:br>
              <a:rPr lang="fr-FR" dirty="0" smtClean="0"/>
            </a:br>
            <a:r>
              <a:rPr lang="fr-FR" dirty="0" smtClean="0"/>
              <a:t>SONT DITES « CENTENNALES ».</a:t>
            </a:r>
            <a:br>
              <a:rPr lang="fr-FR" dirty="0" smtClean="0"/>
            </a:br>
            <a:r>
              <a:rPr lang="fr-FR" dirty="0" smtClean="0"/>
              <a:t>CELA SIGNIFIE QUE :</a:t>
            </a:r>
            <a:endParaRPr lang="fr-FR" dirty="0"/>
          </a:p>
        </p:txBody>
      </p:sp>
      <p:sp>
        <p:nvSpPr>
          <p:cNvPr id="19" name="Espace réservé du texte 18"/>
          <p:cNvSpPr>
            <a:spLocks noGrp="1"/>
          </p:cNvSpPr>
          <p:nvPr>
            <p:ph type="body" sz="quarter" idx="11"/>
          </p:nvPr>
        </p:nvSpPr>
        <p:spPr/>
        <p:txBody>
          <a:bodyPr/>
          <a:lstStyle/>
          <a:p>
            <a:r>
              <a:rPr lang="fr-FR" dirty="0" smtClean="0"/>
              <a:t>Une crue d’ampleur exceptionnelle est qualifiée de centennale car elle a une probabilité sur cent de se produire chaque année. </a:t>
            </a:r>
          </a:p>
          <a:p>
            <a:endParaRPr lang="fr-FR" dirty="0" smtClean="0"/>
          </a:p>
          <a:p>
            <a:r>
              <a:rPr lang="fr-FR" dirty="0" smtClean="0"/>
              <a:t>Les hasards de la pluviométrie et les conditions locales peuvent amener des crues centennales à se produire plusieurs fois par siècle. </a:t>
            </a:r>
          </a:p>
          <a:p>
            <a:endParaRPr lang="fr-FR" dirty="0" smtClean="0"/>
          </a:p>
          <a:p>
            <a:r>
              <a:rPr lang="fr-FR" dirty="0" smtClean="0"/>
              <a:t>En Ile-de-France, la crue de janvier 1910, compte tenu de son caractère exceptionnel</a:t>
            </a:r>
            <a:r>
              <a:rPr lang="fr-FR" dirty="0"/>
              <a:t> </a:t>
            </a:r>
            <a:r>
              <a:rPr lang="fr-FR" dirty="0" smtClean="0"/>
              <a:t>et de sa gravité est considérée comme</a:t>
            </a:r>
            <a:r>
              <a:rPr lang="fr-FR" dirty="0"/>
              <a:t> </a:t>
            </a:r>
            <a:r>
              <a:rPr lang="fr-FR" dirty="0" smtClean="0"/>
              <a:t>l’événement centennal de référence qui</a:t>
            </a:r>
            <a:r>
              <a:rPr lang="fr-FR" dirty="0"/>
              <a:t> </a:t>
            </a:r>
            <a:r>
              <a:rPr lang="fr-FR" dirty="0" smtClean="0"/>
              <a:t>sert de base à de nombreux outils de</a:t>
            </a:r>
            <a:r>
              <a:rPr lang="fr-FR" dirty="0"/>
              <a:t> </a:t>
            </a:r>
            <a:r>
              <a:rPr lang="fr-FR" dirty="0" smtClean="0"/>
              <a:t>prévention des inondations.</a:t>
            </a:r>
            <a:endParaRPr lang="fr-FR" dirty="0"/>
          </a:p>
        </p:txBody>
      </p:sp>
      <p:sp>
        <p:nvSpPr>
          <p:cNvPr id="13" name="Espace réservé du texte 12"/>
          <p:cNvSpPr>
            <a:spLocks noGrp="1"/>
          </p:cNvSpPr>
          <p:nvPr>
            <p:ph type="body" sz="quarter" idx="12"/>
          </p:nvPr>
        </p:nvSpPr>
        <p:spPr/>
        <p:txBody>
          <a:bodyPr/>
          <a:lstStyle/>
          <a:p>
            <a:r>
              <a:rPr lang="fr-FR" smtClean="0"/>
              <a:t>RÉPONSES	ET </a:t>
            </a:r>
            <a:endParaRPr lang="fr-FR" dirty="0"/>
          </a:p>
        </p:txBody>
      </p:sp>
      <p:sp>
        <p:nvSpPr>
          <p:cNvPr id="14" name="Espace réservé du texte 13"/>
          <p:cNvSpPr>
            <a:spLocks noGrp="1"/>
          </p:cNvSpPr>
          <p:nvPr>
            <p:ph type="body" sz="quarter" idx="13"/>
          </p:nvPr>
        </p:nvSpPr>
        <p:spPr/>
        <p:txBody>
          <a:bodyPr/>
          <a:lstStyle/>
          <a:p>
            <a:r>
              <a:rPr lang="fr-FR" smtClean="0"/>
              <a:t>B</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C</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97" y="3132385"/>
            <a:ext cx="3186309" cy="1261092"/>
          </a:xfrm>
          <a:prstGeom prst="rect">
            <a:avLst/>
          </a:prstGeom>
        </p:spPr>
      </p:pic>
    </p:spTree>
    <p:extLst>
      <p:ext uri="{BB962C8B-B14F-4D97-AF65-F5344CB8AC3E}">
        <p14:creationId xmlns:p14="http://schemas.microsoft.com/office/powerpoint/2010/main" val="849257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4</a:t>
            </a:r>
            <a:endParaRPr lang="fr-FR" dirty="0"/>
          </a:p>
        </p:txBody>
      </p:sp>
      <p:sp>
        <p:nvSpPr>
          <p:cNvPr id="3" name="Espace réservé du contenu 2"/>
          <p:cNvSpPr>
            <a:spLocks noGrp="1"/>
          </p:cNvSpPr>
          <p:nvPr>
            <p:ph type="body" sz="quarter" idx="10"/>
          </p:nvPr>
        </p:nvSpPr>
        <p:spPr/>
        <p:txBody>
          <a:bodyPr/>
          <a:lstStyle/>
          <a:p>
            <a:r>
              <a:rPr lang="fr-FR" dirty="0" smtClean="0"/>
              <a:t>LES CRUES EXCEPTIONNELLES</a:t>
            </a:r>
            <a:br>
              <a:rPr lang="fr-FR" dirty="0" smtClean="0"/>
            </a:br>
            <a:r>
              <a:rPr lang="fr-FR" dirty="0" smtClean="0"/>
              <a:t>SONT DITES « CENTENNALES ».</a:t>
            </a:r>
            <a:br>
              <a:rPr lang="fr-FR" dirty="0" smtClean="0"/>
            </a:br>
            <a:r>
              <a:rPr lang="fr-FR" dirty="0" smtClean="0"/>
              <a:t>CELA SIGNIFIE QUE :</a:t>
            </a:r>
            <a:endParaRPr lang="fr-FR" dirty="0"/>
          </a:p>
        </p:txBody>
      </p:sp>
      <p:sp>
        <p:nvSpPr>
          <p:cNvPr id="13" name="Espace réservé du texte 12"/>
          <p:cNvSpPr>
            <a:spLocks noGrp="1"/>
          </p:cNvSpPr>
          <p:nvPr>
            <p:ph type="body" sz="quarter" idx="12"/>
          </p:nvPr>
        </p:nvSpPr>
        <p:spPr/>
        <p:txBody>
          <a:bodyPr/>
          <a:lstStyle/>
          <a:p>
            <a:r>
              <a:rPr lang="fr-FR" dirty="0" smtClean="0"/>
              <a:t>RÉPONSES	ET </a:t>
            </a:r>
            <a:r>
              <a:rPr lang="fr-FR" dirty="0" smtClean="0"/>
              <a:t>        (suite)</a:t>
            </a:r>
            <a:endParaRPr lang="fr-FR" dirty="0"/>
          </a:p>
        </p:txBody>
      </p:sp>
      <p:sp>
        <p:nvSpPr>
          <p:cNvPr id="14" name="Espace réservé du texte 13"/>
          <p:cNvSpPr>
            <a:spLocks noGrp="1"/>
          </p:cNvSpPr>
          <p:nvPr>
            <p:ph type="body" sz="quarter" idx="13"/>
          </p:nvPr>
        </p:nvSpPr>
        <p:spPr/>
        <p:txBody>
          <a:bodyPr/>
          <a:lstStyle/>
          <a:p>
            <a:r>
              <a:rPr lang="fr-FR" smtClean="0"/>
              <a:t>B</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C</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pic>
        <p:nvPicPr>
          <p:cNvPr id="12" name="Picture 15" descr="Inondation lig4 19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466" y="3246839"/>
            <a:ext cx="2212419" cy="152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7DF5A858-38CF-F042-89AD-D721FA454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761" y="928499"/>
            <a:ext cx="3517411" cy="2241106"/>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37" y="2974871"/>
            <a:ext cx="2558127" cy="176917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237" y="3304777"/>
            <a:ext cx="2150320" cy="1404194"/>
          </a:xfrm>
          <a:prstGeom prst="rect">
            <a:avLst/>
          </a:prstGeom>
        </p:spPr>
      </p:pic>
    </p:spTree>
    <p:extLst>
      <p:ext uri="{BB962C8B-B14F-4D97-AF65-F5344CB8AC3E}">
        <p14:creationId xmlns:p14="http://schemas.microsoft.com/office/powerpoint/2010/main" val="299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5</a:t>
            </a:r>
            <a:endParaRPr lang="fr-FR" dirty="0"/>
          </a:p>
        </p:txBody>
      </p:sp>
      <p:sp>
        <p:nvSpPr>
          <p:cNvPr id="3" name="Espace réservé du contenu 2"/>
          <p:cNvSpPr>
            <a:spLocks noGrp="1"/>
          </p:cNvSpPr>
          <p:nvPr>
            <p:ph idx="10"/>
          </p:nvPr>
        </p:nvSpPr>
        <p:spPr/>
        <p:txBody>
          <a:bodyPr/>
          <a:lstStyle/>
          <a:p>
            <a:r>
              <a:rPr lang="fr-FR" dirty="0" smtClean="0"/>
              <a:t>AU-DELÀ DU DÉBORDEMENT</a:t>
            </a:r>
            <a:br>
              <a:rPr lang="fr-FR" dirty="0" smtClean="0"/>
            </a:br>
            <a:r>
              <a:rPr lang="fr-FR" dirty="0" smtClean="0"/>
              <a:t>DES COURS D’EAU,</a:t>
            </a:r>
            <a:br>
              <a:rPr lang="fr-FR" dirty="0" smtClean="0"/>
            </a:br>
            <a:r>
              <a:rPr lang="fr-FR" dirty="0" smtClean="0"/>
              <a:t>QUELS SONT LES AUTRES TYPES D’INONDATION</a:t>
            </a:r>
            <a:br>
              <a:rPr lang="fr-FR" dirty="0" smtClean="0"/>
            </a:br>
            <a:r>
              <a:rPr lang="fr-FR" dirty="0" smtClean="0"/>
              <a:t>Existants EN ÎLE-DE-FRANCE ?</a:t>
            </a:r>
            <a:endParaRPr lang="fr-FR" dirty="0"/>
          </a:p>
        </p:txBody>
      </p:sp>
      <p:sp>
        <p:nvSpPr>
          <p:cNvPr id="6" name="Espace réservé du texte 5"/>
          <p:cNvSpPr>
            <a:spLocks noGrp="1"/>
          </p:cNvSpPr>
          <p:nvPr>
            <p:ph type="body" sz="quarter" idx="11"/>
          </p:nvPr>
        </p:nvSpPr>
        <p:spPr/>
        <p:txBody>
          <a:bodyPr/>
          <a:lstStyle/>
          <a:p>
            <a:r>
              <a:rPr lang="fr-FR" dirty="0" smtClean="0"/>
              <a:t>Le ruissellement des eaux de pluies sur des sols fortement imperméabilisés.</a:t>
            </a:r>
          </a:p>
          <a:p>
            <a:pPr>
              <a:spcBef>
                <a:spcPts val="2400"/>
              </a:spcBef>
            </a:pPr>
            <a:r>
              <a:rPr lang="fr-FR" dirty="0" smtClean="0"/>
              <a:t>La submersion marine qui correspond à l’inondation des terres par les eaux de la Manche lors d’épisodes de tempêtes.</a:t>
            </a:r>
          </a:p>
          <a:p>
            <a:pPr>
              <a:spcBef>
                <a:spcPts val="2400"/>
              </a:spcBef>
            </a:pPr>
            <a:r>
              <a:rPr lang="fr-FR" dirty="0" smtClean="0"/>
              <a:t>La remontée des eaux des nappes souterraines dans les canalisations,</a:t>
            </a:r>
            <a:br>
              <a:rPr lang="fr-FR" dirty="0" smtClean="0"/>
            </a:br>
            <a:r>
              <a:rPr lang="fr-FR" dirty="0" smtClean="0"/>
              <a:t>les caves et les infrastructures souterraines.</a:t>
            </a:r>
          </a:p>
          <a:p>
            <a:pPr>
              <a:spcBef>
                <a:spcPts val="2400"/>
              </a:spcBef>
            </a:pPr>
            <a:r>
              <a:rPr lang="fr-FR" dirty="0" smtClean="0"/>
              <a:t>La rupture ou la submersion d’ouvrages de protection.</a:t>
            </a:r>
            <a:endParaRPr lang="fr-FR" dirty="0"/>
          </a:p>
        </p:txBody>
      </p:sp>
      <p:sp>
        <p:nvSpPr>
          <p:cNvPr id="7" name="Espace réservé du texte 6"/>
          <p:cNvSpPr>
            <a:spLocks noGrp="1"/>
          </p:cNvSpPr>
          <p:nvPr>
            <p:ph type="body" sz="quarter" idx="12"/>
          </p:nvPr>
        </p:nvSpPr>
        <p:spPr/>
        <p:txBody>
          <a:bodyPr/>
          <a:lstStyle/>
          <a:p>
            <a:r>
              <a:rPr lang="fr-FR" smtClean="0"/>
              <a:t>A</a:t>
            </a:r>
            <a:endParaRPr lang="fr-FR" dirty="0"/>
          </a:p>
        </p:txBody>
      </p:sp>
      <p:sp>
        <p:nvSpPr>
          <p:cNvPr id="8" name="Espace réservé du texte 7"/>
          <p:cNvSpPr>
            <a:spLocks noGrp="1"/>
          </p:cNvSpPr>
          <p:nvPr>
            <p:ph type="body" sz="quarter" idx="13"/>
          </p:nvPr>
        </p:nvSpPr>
        <p:spPr>
          <a:xfrm>
            <a:off x="4318975" y="1790906"/>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2808349"/>
            <a:ext cx="360000" cy="360000"/>
          </a:xfrm>
        </p:spPr>
        <p:txBody>
          <a:bodyPr/>
          <a:lstStyle/>
          <a:p>
            <a:r>
              <a:rPr lang="fr-FR" dirty="0" smtClean="0"/>
              <a:t>C</a:t>
            </a:r>
            <a:endParaRPr lang="fr-FR" dirty="0"/>
          </a:p>
        </p:txBody>
      </p:sp>
      <p:sp>
        <p:nvSpPr>
          <p:cNvPr id="15" name="Espace réservé du texte 14"/>
          <p:cNvSpPr>
            <a:spLocks noGrp="1"/>
          </p:cNvSpPr>
          <p:nvPr>
            <p:ph type="body" sz="quarter" idx="15"/>
          </p:nvPr>
        </p:nvSpPr>
        <p:spPr>
          <a:xfrm>
            <a:off x="4319769" y="3780497"/>
            <a:ext cx="360000" cy="360000"/>
          </a:xfrm>
        </p:spPr>
        <p:txBody>
          <a:bodyPr/>
          <a:lstStyle/>
          <a:p>
            <a:r>
              <a:rPr lang="fr-FR" dirty="0" smtClean="0"/>
              <a:t>D</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4256441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5</a:t>
            </a:r>
            <a:endParaRPr lang="fr-FR" dirty="0"/>
          </a:p>
        </p:txBody>
      </p:sp>
      <p:sp>
        <p:nvSpPr>
          <p:cNvPr id="3" name="Espace réservé du contenu 2"/>
          <p:cNvSpPr>
            <a:spLocks noGrp="1"/>
          </p:cNvSpPr>
          <p:nvPr>
            <p:ph type="body" sz="quarter" idx="10"/>
          </p:nvPr>
        </p:nvSpPr>
        <p:spPr/>
        <p:txBody>
          <a:bodyPr/>
          <a:lstStyle/>
          <a:p>
            <a:r>
              <a:rPr lang="fr-FR" dirty="0" smtClean="0"/>
              <a:t>AU-DELÀ DU DÉBORDEMENT</a:t>
            </a:r>
            <a:br>
              <a:rPr lang="fr-FR" dirty="0" smtClean="0"/>
            </a:br>
            <a:r>
              <a:rPr lang="fr-FR" dirty="0" smtClean="0"/>
              <a:t>DES COURS D’EAU,</a:t>
            </a:r>
            <a:br>
              <a:rPr lang="fr-FR" dirty="0" smtClean="0"/>
            </a:br>
            <a:r>
              <a:rPr lang="fr-FR" dirty="0" smtClean="0"/>
              <a:t>QUELS SONT LES AUTRES TYPES D’INONDATION</a:t>
            </a:r>
            <a:br>
              <a:rPr lang="fr-FR" dirty="0" smtClean="0"/>
            </a:br>
            <a:r>
              <a:rPr lang="fr-FR" dirty="0" smtClean="0"/>
              <a:t>EXISTANTS EN ÎLE-DE-FRANCE ?</a:t>
            </a:r>
            <a:endParaRPr lang="fr-FR" dirty="0"/>
          </a:p>
        </p:txBody>
      </p:sp>
      <p:sp>
        <p:nvSpPr>
          <p:cNvPr id="13" name="Espace réservé du texte 12"/>
          <p:cNvSpPr>
            <a:spLocks noGrp="1"/>
          </p:cNvSpPr>
          <p:nvPr>
            <p:ph type="body" sz="quarter" idx="11"/>
          </p:nvPr>
        </p:nvSpPr>
        <p:spPr/>
        <p:txBody>
          <a:bodyPr/>
          <a:lstStyle/>
          <a:p>
            <a:pPr lvl="1"/>
            <a:r>
              <a:rPr lang="fr-FR" dirty="0"/>
              <a:t>Le </a:t>
            </a:r>
            <a:r>
              <a:rPr lang="fr-FR" dirty="0" smtClean="0"/>
              <a:t>Ruissellement</a:t>
            </a:r>
          </a:p>
          <a:p>
            <a:r>
              <a:rPr lang="fr-FR" dirty="0" smtClean="0"/>
              <a:t>L’importance </a:t>
            </a:r>
            <a:r>
              <a:rPr lang="fr-FR" dirty="0"/>
              <a:t>des surface imperméabilisées liée à la densité de population et des réseaux en </a:t>
            </a:r>
            <a:r>
              <a:rPr lang="fr-FR" dirty="0" smtClean="0"/>
              <a:t>Île-de-France </a:t>
            </a:r>
            <a:r>
              <a:rPr lang="fr-FR" dirty="0"/>
              <a:t>limite les capacités d’infiltration des sols et les réseaux d’évacuation des eaux de pluies peuvent être saturés en cas de pluies intenses</a:t>
            </a:r>
            <a:r>
              <a:rPr lang="fr-FR" dirty="0" smtClean="0"/>
              <a:t>.</a:t>
            </a:r>
          </a:p>
          <a:p>
            <a:r>
              <a:rPr lang="fr-FR" dirty="0"/>
              <a:t>Le 9 juillet 2017, un cumul record de pluie a été enregistré </a:t>
            </a:r>
            <a:r>
              <a:rPr lang="fr-FR" dirty="0" smtClean="0"/>
              <a:t>à Paris </a:t>
            </a:r>
            <a:r>
              <a:rPr lang="fr-FR" dirty="0"/>
              <a:t>avec 49 millimètres en une heure soit l'équivalent de trois semaines de précipitations moyennes (photo du métro inondé </a:t>
            </a:r>
            <a:r>
              <a:rPr lang="fr-FR" dirty="0" smtClean="0"/>
              <a:t>ci-dessous).</a:t>
            </a:r>
            <a:endParaRPr lang="fr-FR" dirty="0"/>
          </a:p>
        </p:txBody>
      </p:sp>
      <p:sp>
        <p:nvSpPr>
          <p:cNvPr id="14" name="Espace réservé du texte 13"/>
          <p:cNvSpPr>
            <a:spLocks noGrp="1"/>
          </p:cNvSpPr>
          <p:nvPr>
            <p:ph type="body" sz="quarter" idx="12"/>
          </p:nvPr>
        </p:nvSpPr>
        <p:spPr/>
        <p:txBody>
          <a:bodyPr/>
          <a:lstStyle/>
          <a:p>
            <a:r>
              <a:rPr lang="fr-FR" dirty="0" smtClean="0"/>
              <a:t>RÉPONSES			ET </a:t>
            </a:r>
            <a:endParaRPr lang="fr-FR" dirty="0"/>
          </a:p>
        </p:txBody>
      </p:sp>
      <p:sp>
        <p:nvSpPr>
          <p:cNvPr id="16" name="Espace réservé du texte 15"/>
          <p:cNvSpPr>
            <a:spLocks noGrp="1"/>
          </p:cNvSpPr>
          <p:nvPr>
            <p:ph type="body" sz="quarter" idx="13"/>
          </p:nvPr>
        </p:nvSpPr>
        <p:spPr/>
        <p:txBody>
          <a:bodyPr/>
          <a:lstStyle/>
          <a:p>
            <a:r>
              <a:rPr lang="fr-FR" dirty="0" smtClean="0"/>
              <a:t>A</a:t>
            </a:r>
            <a:endParaRPr lang="fr-FR" dirty="0"/>
          </a:p>
        </p:txBody>
      </p:sp>
      <p:sp>
        <p:nvSpPr>
          <p:cNvPr id="17" name="Espace réservé du texte 15"/>
          <p:cNvSpPr txBox="1">
            <a:spLocks/>
          </p:cNvSpPr>
          <p:nvPr/>
        </p:nvSpPr>
        <p:spPr>
          <a:xfrm>
            <a:off x="580429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18" name="Espace réservé du texte 15"/>
          <p:cNvSpPr txBox="1">
            <a:spLocks/>
          </p:cNvSpPr>
          <p:nvPr/>
        </p:nvSpPr>
        <p:spPr>
          <a:xfrm>
            <a:off x="6637898"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3185" y="2863446"/>
            <a:ext cx="2562223" cy="2065519"/>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610764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5</a:t>
            </a:r>
            <a:endParaRPr lang="fr-FR" dirty="0"/>
          </a:p>
        </p:txBody>
      </p:sp>
      <p:sp>
        <p:nvSpPr>
          <p:cNvPr id="3" name="Espace réservé du contenu 2"/>
          <p:cNvSpPr>
            <a:spLocks noGrp="1"/>
          </p:cNvSpPr>
          <p:nvPr>
            <p:ph type="body" sz="quarter" idx="10"/>
          </p:nvPr>
        </p:nvSpPr>
        <p:spPr/>
        <p:txBody>
          <a:bodyPr/>
          <a:lstStyle/>
          <a:p>
            <a:r>
              <a:rPr lang="fr-FR" dirty="0" smtClean="0"/>
              <a:t>AU-DELÀ DU DÉBORDEMENT</a:t>
            </a:r>
            <a:br>
              <a:rPr lang="fr-FR" dirty="0" smtClean="0"/>
            </a:br>
            <a:r>
              <a:rPr lang="fr-FR" dirty="0" smtClean="0"/>
              <a:t>DES COURS D’EAU,</a:t>
            </a:r>
            <a:br>
              <a:rPr lang="fr-FR" dirty="0" smtClean="0"/>
            </a:br>
            <a:r>
              <a:rPr lang="fr-FR" dirty="0" smtClean="0"/>
              <a:t>QUELS SONT LES AUTRES TYPES D’INONDATION</a:t>
            </a:r>
            <a:br>
              <a:rPr lang="fr-FR" dirty="0" smtClean="0"/>
            </a:br>
            <a:r>
              <a:rPr lang="fr-FR" dirty="0" smtClean="0"/>
              <a:t>EXISTANTS EN ÎLE-DE-FRANCE ?</a:t>
            </a:r>
            <a:endParaRPr lang="fr-FR" dirty="0"/>
          </a:p>
        </p:txBody>
      </p:sp>
      <p:sp>
        <p:nvSpPr>
          <p:cNvPr id="13" name="Espace réservé du texte 12"/>
          <p:cNvSpPr>
            <a:spLocks noGrp="1"/>
          </p:cNvSpPr>
          <p:nvPr>
            <p:ph type="body" sz="quarter" idx="11"/>
          </p:nvPr>
        </p:nvSpPr>
        <p:spPr>
          <a:xfrm>
            <a:off x="4103725" y="1044575"/>
            <a:ext cx="4500525" cy="3960018"/>
          </a:xfrm>
        </p:spPr>
        <p:txBody>
          <a:bodyPr/>
          <a:lstStyle/>
          <a:p>
            <a:pPr lvl="1"/>
            <a:r>
              <a:rPr lang="fr-FR" dirty="0"/>
              <a:t>La remontée de nappes</a:t>
            </a:r>
            <a:endParaRPr lang="fr-FR" dirty="0" smtClean="0"/>
          </a:p>
          <a:p>
            <a:r>
              <a:rPr lang="fr-FR" dirty="0"/>
              <a:t>L’agglomération est construite sur un substrat poreux, </a:t>
            </a:r>
            <a:r>
              <a:rPr lang="fr-FR" dirty="0" smtClean="0"/>
              <a:t>la présence </a:t>
            </a:r>
            <a:r>
              <a:rPr lang="fr-FR" dirty="0"/>
              <a:t>de nappes alluviales souterraines à faible profondeur peut aggraver les effets de la crue. Elle limite </a:t>
            </a:r>
            <a:r>
              <a:rPr lang="fr-FR" dirty="0" smtClean="0"/>
              <a:t>les capacités </a:t>
            </a:r>
            <a:r>
              <a:rPr lang="fr-FR" dirty="0"/>
              <a:t>d’absorption du sol et provoque l’inondation des installations situées en sous-sols et des secteurs pourtant situés loin des cours d’eau (caves, parkings, infrastructures de transport, etc</a:t>
            </a:r>
            <a:r>
              <a:rPr lang="fr-FR" dirty="0" smtClean="0"/>
              <a:t>.).</a:t>
            </a:r>
          </a:p>
        </p:txBody>
      </p:sp>
      <p:sp>
        <p:nvSpPr>
          <p:cNvPr id="14" name="Espace réservé du texte 13"/>
          <p:cNvSpPr>
            <a:spLocks noGrp="1"/>
          </p:cNvSpPr>
          <p:nvPr>
            <p:ph type="body" sz="quarter" idx="12"/>
          </p:nvPr>
        </p:nvSpPr>
        <p:spPr/>
        <p:txBody>
          <a:bodyPr/>
          <a:lstStyle/>
          <a:p>
            <a:pPr>
              <a:tabLst>
                <a:tab pos="2155825" algn="l"/>
                <a:tab pos="2957513" algn="l"/>
              </a:tabLst>
            </a:pPr>
            <a:r>
              <a:rPr lang="fr-FR" dirty="0" smtClean="0"/>
              <a:t>RÉPONSES	ET	</a:t>
            </a:r>
            <a:r>
              <a:rPr lang="fr-FR" cap="none" dirty="0" smtClean="0"/>
              <a:t>(suite)</a:t>
            </a:r>
            <a:r>
              <a:rPr lang="fr-FR" dirty="0" smtClean="0"/>
              <a:t>	 </a:t>
            </a:r>
            <a:endParaRPr lang="fr-FR" dirty="0"/>
          </a:p>
        </p:txBody>
      </p:sp>
      <p:sp>
        <p:nvSpPr>
          <p:cNvPr id="16" name="Espace réservé du texte 15"/>
          <p:cNvSpPr>
            <a:spLocks noGrp="1"/>
          </p:cNvSpPr>
          <p:nvPr>
            <p:ph type="body" sz="quarter" idx="13"/>
          </p:nvPr>
        </p:nvSpPr>
        <p:spPr/>
        <p:txBody>
          <a:bodyPr/>
          <a:lstStyle/>
          <a:p>
            <a:r>
              <a:rPr lang="fr-FR" dirty="0" smtClean="0"/>
              <a:t>A</a:t>
            </a:r>
            <a:endParaRPr lang="fr-FR" dirty="0"/>
          </a:p>
        </p:txBody>
      </p:sp>
      <p:sp>
        <p:nvSpPr>
          <p:cNvPr id="17" name="Espace réservé du texte 15"/>
          <p:cNvSpPr txBox="1">
            <a:spLocks/>
          </p:cNvSpPr>
          <p:nvPr/>
        </p:nvSpPr>
        <p:spPr>
          <a:xfrm>
            <a:off x="580429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18" name="Espace réservé du texte 15"/>
          <p:cNvSpPr txBox="1">
            <a:spLocks/>
          </p:cNvSpPr>
          <p:nvPr/>
        </p:nvSpPr>
        <p:spPr>
          <a:xfrm>
            <a:off x="6637898"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49294" y="2592325"/>
            <a:ext cx="2901436" cy="2338974"/>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176684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5</a:t>
            </a:r>
            <a:endParaRPr lang="fr-FR" dirty="0"/>
          </a:p>
        </p:txBody>
      </p:sp>
      <p:sp>
        <p:nvSpPr>
          <p:cNvPr id="3" name="Espace réservé du contenu 2"/>
          <p:cNvSpPr>
            <a:spLocks noGrp="1"/>
          </p:cNvSpPr>
          <p:nvPr>
            <p:ph type="body" sz="quarter" idx="10"/>
          </p:nvPr>
        </p:nvSpPr>
        <p:spPr/>
        <p:txBody>
          <a:bodyPr/>
          <a:lstStyle/>
          <a:p>
            <a:r>
              <a:rPr lang="fr-FR" dirty="0" smtClean="0"/>
              <a:t>AU-DELÀ DU DÉBORDEMENT</a:t>
            </a:r>
            <a:br>
              <a:rPr lang="fr-FR" dirty="0" smtClean="0"/>
            </a:br>
            <a:r>
              <a:rPr lang="fr-FR" dirty="0" smtClean="0"/>
              <a:t>DES COURS D’EAU,</a:t>
            </a:r>
            <a:br>
              <a:rPr lang="fr-FR" dirty="0" smtClean="0"/>
            </a:br>
            <a:r>
              <a:rPr lang="fr-FR" dirty="0" smtClean="0"/>
              <a:t>QUELS SONT LES AUTRES TYPES D’INONDATION</a:t>
            </a:r>
            <a:br>
              <a:rPr lang="fr-FR" dirty="0" smtClean="0"/>
            </a:br>
            <a:r>
              <a:rPr lang="fr-FR" dirty="0" smtClean="0"/>
              <a:t>EXISTANTS EN ÎLE-DE-FRANCE ?</a:t>
            </a:r>
            <a:endParaRPr lang="fr-FR" dirty="0"/>
          </a:p>
        </p:txBody>
      </p:sp>
      <p:sp>
        <p:nvSpPr>
          <p:cNvPr id="13" name="Espace réservé du texte 12"/>
          <p:cNvSpPr>
            <a:spLocks noGrp="1"/>
          </p:cNvSpPr>
          <p:nvPr>
            <p:ph type="body" sz="quarter" idx="11"/>
          </p:nvPr>
        </p:nvSpPr>
        <p:spPr>
          <a:xfrm>
            <a:off x="4103725" y="1044575"/>
            <a:ext cx="4500525" cy="3960018"/>
          </a:xfrm>
        </p:spPr>
        <p:txBody>
          <a:bodyPr/>
          <a:lstStyle/>
          <a:p>
            <a:pPr lvl="1"/>
            <a:r>
              <a:rPr lang="fr-FR" dirty="0" smtClean="0"/>
              <a:t>La </a:t>
            </a:r>
            <a:r>
              <a:rPr lang="fr-FR" dirty="0"/>
              <a:t>submersion ou la rupture </a:t>
            </a:r>
            <a:r>
              <a:rPr lang="fr-FR" dirty="0" smtClean="0"/>
              <a:t>d’ouvrages</a:t>
            </a:r>
          </a:p>
          <a:p>
            <a:r>
              <a:rPr lang="fr-FR" dirty="0" smtClean="0"/>
              <a:t>(</a:t>
            </a:r>
            <a:r>
              <a:rPr lang="fr-FR" dirty="0"/>
              <a:t>digues ou murettes de protection) peuvent également se produire : les digues/murettes sont </a:t>
            </a:r>
            <a:r>
              <a:rPr lang="fr-FR" dirty="0" smtClean="0"/>
              <a:t>construites </a:t>
            </a:r>
            <a:r>
              <a:rPr lang="fr-FR" dirty="0"/>
              <a:t>pour une hauteur donnée. Si la crue dépasse la hauteur prévue, l’eau peut alors passer au dessus de l’ouvrage (comme à Gournay-sur-Marne en janvier 2018). </a:t>
            </a:r>
            <a:r>
              <a:rPr lang="fr-FR" dirty="0" smtClean="0"/>
              <a:t>Certains </a:t>
            </a:r>
            <a:r>
              <a:rPr lang="fr-FR" dirty="0"/>
              <a:t>ouvrages peuvent également céder faute d’entretien.</a:t>
            </a:r>
          </a:p>
        </p:txBody>
      </p:sp>
      <p:sp>
        <p:nvSpPr>
          <p:cNvPr id="14" name="Espace réservé du texte 13"/>
          <p:cNvSpPr>
            <a:spLocks noGrp="1"/>
          </p:cNvSpPr>
          <p:nvPr>
            <p:ph type="body" sz="quarter" idx="12"/>
          </p:nvPr>
        </p:nvSpPr>
        <p:spPr/>
        <p:txBody>
          <a:bodyPr/>
          <a:lstStyle/>
          <a:p>
            <a:pPr>
              <a:tabLst>
                <a:tab pos="2155825" algn="l"/>
                <a:tab pos="2957513" algn="l"/>
              </a:tabLst>
            </a:pPr>
            <a:r>
              <a:rPr lang="fr-FR" dirty="0" smtClean="0"/>
              <a:t>RÉPONSES	ET	</a:t>
            </a:r>
            <a:r>
              <a:rPr lang="fr-FR" cap="none" dirty="0" smtClean="0"/>
              <a:t>(suite)</a:t>
            </a:r>
            <a:r>
              <a:rPr lang="fr-FR" dirty="0" smtClean="0"/>
              <a:t>	 </a:t>
            </a:r>
            <a:endParaRPr lang="fr-FR" dirty="0"/>
          </a:p>
        </p:txBody>
      </p:sp>
      <p:sp>
        <p:nvSpPr>
          <p:cNvPr id="16" name="Espace réservé du texte 15"/>
          <p:cNvSpPr>
            <a:spLocks noGrp="1"/>
          </p:cNvSpPr>
          <p:nvPr>
            <p:ph type="body" sz="quarter" idx="13"/>
          </p:nvPr>
        </p:nvSpPr>
        <p:spPr/>
        <p:txBody>
          <a:bodyPr/>
          <a:lstStyle/>
          <a:p>
            <a:r>
              <a:rPr lang="fr-FR" dirty="0" smtClean="0"/>
              <a:t>A</a:t>
            </a:r>
            <a:endParaRPr lang="fr-FR" dirty="0"/>
          </a:p>
        </p:txBody>
      </p:sp>
      <p:sp>
        <p:nvSpPr>
          <p:cNvPr id="17" name="Espace réservé du texte 15"/>
          <p:cNvSpPr txBox="1">
            <a:spLocks/>
          </p:cNvSpPr>
          <p:nvPr/>
        </p:nvSpPr>
        <p:spPr>
          <a:xfrm>
            <a:off x="580429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18" name="Espace réservé du texte 15"/>
          <p:cNvSpPr txBox="1">
            <a:spLocks/>
          </p:cNvSpPr>
          <p:nvPr/>
        </p:nvSpPr>
        <p:spPr>
          <a:xfrm>
            <a:off x="6637898"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061171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6</a:t>
            </a:r>
            <a:endParaRPr lang="fr-FR" dirty="0"/>
          </a:p>
        </p:txBody>
      </p:sp>
      <p:sp>
        <p:nvSpPr>
          <p:cNvPr id="3" name="Espace réservé du contenu 2"/>
          <p:cNvSpPr>
            <a:spLocks noGrp="1"/>
          </p:cNvSpPr>
          <p:nvPr>
            <p:ph idx="10"/>
          </p:nvPr>
        </p:nvSpPr>
        <p:spPr/>
        <p:txBody>
          <a:bodyPr/>
          <a:lstStyle/>
          <a:p>
            <a:r>
              <a:rPr lang="fr-FR" dirty="0" smtClean="0"/>
              <a:t>QUELLES SONT </a:t>
            </a:r>
            <a:r>
              <a:rPr lang="fr-FR" dirty="0"/>
              <a:t>LES PRINCIPALES CAUSES </a:t>
            </a:r>
            <a:r>
              <a:rPr lang="fr-FR" dirty="0" smtClean="0"/>
              <a:t>DES INONDATIONS PAR DÉBORDEMENT DES COURS D’EAU</a:t>
            </a:r>
            <a:br>
              <a:rPr lang="fr-FR" dirty="0" smtClean="0"/>
            </a:br>
            <a:r>
              <a:rPr lang="fr-FR" dirty="0" smtClean="0"/>
              <a:t>D’ÎLE-DE-FRANCE ?</a:t>
            </a:r>
            <a:endParaRPr lang="fr-FR" dirty="0"/>
          </a:p>
        </p:txBody>
      </p:sp>
      <p:sp>
        <p:nvSpPr>
          <p:cNvPr id="6" name="Espace réservé du texte 5"/>
          <p:cNvSpPr>
            <a:spLocks noGrp="1"/>
          </p:cNvSpPr>
          <p:nvPr>
            <p:ph type="body" sz="quarter" idx="11"/>
          </p:nvPr>
        </p:nvSpPr>
        <p:spPr/>
        <p:txBody>
          <a:bodyPr/>
          <a:lstStyle/>
          <a:p>
            <a:r>
              <a:rPr lang="fr-FR" dirty="0"/>
              <a:t>Des précipitations importantes et sur une longue </a:t>
            </a:r>
            <a:r>
              <a:rPr lang="fr-FR" dirty="0" smtClean="0"/>
              <a:t>durée</a:t>
            </a:r>
          </a:p>
          <a:p>
            <a:r>
              <a:rPr lang="fr-FR" dirty="0" smtClean="0"/>
              <a:t>Des </a:t>
            </a:r>
            <a:r>
              <a:rPr lang="fr-FR" dirty="0"/>
              <a:t>sols naturels saturés</a:t>
            </a:r>
          </a:p>
          <a:p>
            <a:r>
              <a:rPr lang="fr-FR" dirty="0" smtClean="0"/>
              <a:t>Les </a:t>
            </a:r>
            <a:r>
              <a:rPr lang="fr-FR" dirty="0"/>
              <a:t>lâchers d’eau des grands barrages situés en amont du </a:t>
            </a:r>
            <a:r>
              <a:rPr lang="fr-FR" dirty="0" smtClean="0"/>
              <a:t>bassin</a:t>
            </a:r>
            <a:endParaRPr lang="fr-FR" dirty="0"/>
          </a:p>
          <a:p>
            <a:r>
              <a:rPr lang="fr-FR" dirty="0" smtClean="0"/>
              <a:t>Le </a:t>
            </a:r>
            <a:r>
              <a:rPr lang="fr-FR" dirty="0"/>
              <a:t>changement </a:t>
            </a:r>
            <a:r>
              <a:rPr lang="fr-FR" dirty="0" smtClean="0"/>
              <a:t>climatique</a:t>
            </a:r>
            <a:endParaRPr lang="fr-FR" dirty="0"/>
          </a:p>
        </p:txBody>
      </p:sp>
      <p:sp>
        <p:nvSpPr>
          <p:cNvPr id="7" name="Espace réservé du texte 6"/>
          <p:cNvSpPr>
            <a:spLocks noGrp="1"/>
          </p:cNvSpPr>
          <p:nvPr>
            <p:ph type="body" sz="quarter" idx="12"/>
          </p:nvPr>
        </p:nvSpPr>
        <p:spPr/>
        <p:txBody>
          <a:bodyPr/>
          <a:lstStyle/>
          <a:p>
            <a:r>
              <a:rPr lang="fr-FR" smtClean="0"/>
              <a:t>A</a:t>
            </a:r>
            <a:endParaRPr lang="fr-FR" dirty="0"/>
          </a:p>
        </p:txBody>
      </p:sp>
      <p:sp>
        <p:nvSpPr>
          <p:cNvPr id="8" name="Espace réservé du texte 7"/>
          <p:cNvSpPr>
            <a:spLocks noGrp="1"/>
          </p:cNvSpPr>
          <p:nvPr>
            <p:ph type="body" sz="quarter" idx="13"/>
          </p:nvPr>
        </p:nvSpPr>
        <p:spPr>
          <a:xfrm>
            <a:off x="4318975" y="1969646"/>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2700337"/>
            <a:ext cx="360000" cy="360000"/>
          </a:xfrm>
        </p:spPr>
        <p:txBody>
          <a:bodyPr/>
          <a:lstStyle/>
          <a:p>
            <a:r>
              <a:rPr lang="fr-FR" dirty="0" smtClean="0"/>
              <a:t>C</a:t>
            </a:r>
            <a:endParaRPr lang="fr-FR" dirty="0"/>
          </a:p>
        </p:txBody>
      </p:sp>
      <p:sp>
        <p:nvSpPr>
          <p:cNvPr id="15" name="Espace réservé du texte 14"/>
          <p:cNvSpPr>
            <a:spLocks noGrp="1"/>
          </p:cNvSpPr>
          <p:nvPr>
            <p:ph type="body" sz="quarter" idx="15"/>
          </p:nvPr>
        </p:nvSpPr>
        <p:spPr>
          <a:xfrm>
            <a:off x="4319769" y="3672485"/>
            <a:ext cx="360000" cy="360000"/>
          </a:xfrm>
        </p:spPr>
        <p:txBody>
          <a:bodyPr/>
          <a:lstStyle/>
          <a:p>
            <a:r>
              <a:rPr lang="fr-FR" dirty="0" smtClean="0"/>
              <a:t>D</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604881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TOUT CE QU'IL FAUT SAVOIR</a:t>
            </a:r>
            <a:br>
              <a:rPr lang="fr-FR" dirty="0" smtClean="0"/>
            </a:br>
            <a:r>
              <a:rPr lang="fr-FR" dirty="0" smtClean="0"/>
              <a:t>EN CAS D'INONDATION</a:t>
            </a:r>
            <a:endParaRPr lang="fr-FR" dirty="0"/>
          </a:p>
        </p:txBody>
      </p:sp>
      <p:sp>
        <p:nvSpPr>
          <p:cNvPr id="5" name="Sous-titre 4"/>
          <p:cNvSpPr>
            <a:spLocks noGrp="1"/>
          </p:cNvSpPr>
          <p:nvPr>
            <p:ph type="subTitle" idx="1"/>
          </p:nvPr>
        </p:nvSpPr>
        <p:spPr/>
        <p:txBody>
          <a:bodyPr/>
          <a:lstStyle/>
          <a:p>
            <a:r>
              <a:rPr lang="fr-FR" dirty="0" smtClean="0"/>
              <a:t>MODULE DE SENSIBILISATION – JANVIER 2018</a:t>
            </a:r>
            <a:endParaRPr lang="fr-FR" dirty="0"/>
          </a:p>
        </p:txBody>
      </p:sp>
    </p:spTree>
    <p:extLst>
      <p:ext uri="{BB962C8B-B14F-4D97-AF65-F5344CB8AC3E}">
        <p14:creationId xmlns:p14="http://schemas.microsoft.com/office/powerpoint/2010/main" val="1174877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6</a:t>
            </a:r>
            <a:endParaRPr lang="fr-FR" dirty="0"/>
          </a:p>
        </p:txBody>
      </p:sp>
      <p:sp>
        <p:nvSpPr>
          <p:cNvPr id="3" name="Espace réservé du contenu 2"/>
          <p:cNvSpPr>
            <a:spLocks noGrp="1"/>
          </p:cNvSpPr>
          <p:nvPr>
            <p:ph type="body" sz="quarter" idx="10"/>
          </p:nvPr>
        </p:nvSpPr>
        <p:spPr/>
        <p:txBody>
          <a:bodyPr/>
          <a:lstStyle/>
          <a:p>
            <a:r>
              <a:rPr lang="fr-FR" smtClean="0"/>
              <a:t>QUELLES SONT LES PRINCIPALES CAUSES DES INONDATIONS PAR DÉBORDEMENT DES COURS D’EAU</a:t>
            </a:r>
            <a:br>
              <a:rPr lang="fr-FR" smtClean="0"/>
            </a:br>
            <a:r>
              <a:rPr lang="fr-FR" smtClean="0"/>
              <a:t>D’ÎLE-DE-FRANCE ?</a:t>
            </a:r>
            <a:endParaRPr lang="fr-FR" dirty="0"/>
          </a:p>
        </p:txBody>
      </p:sp>
      <p:sp>
        <p:nvSpPr>
          <p:cNvPr id="19" name="Espace réservé du texte 18"/>
          <p:cNvSpPr>
            <a:spLocks noGrp="1"/>
          </p:cNvSpPr>
          <p:nvPr>
            <p:ph type="body" sz="quarter" idx="11"/>
          </p:nvPr>
        </p:nvSpPr>
        <p:spPr>
          <a:xfrm>
            <a:off x="4103725" y="1044575"/>
            <a:ext cx="4572508" cy="3671888"/>
          </a:xfrm>
        </p:spPr>
        <p:txBody>
          <a:bodyPr/>
          <a:lstStyle/>
          <a:p>
            <a:r>
              <a:rPr lang="fr-FR" sz="1300" dirty="0" smtClean="0"/>
              <a:t>Le débordement des cours d’eau en Ile-de-France est la cause directe de précipitations intenses et prolongées sur les territoires de la Seine et de ses affluents (Marne, Loing, Yonne, etc.). </a:t>
            </a:r>
          </a:p>
          <a:p>
            <a:r>
              <a:rPr lang="fr-FR" sz="1300" dirty="0" smtClean="0"/>
              <a:t>Lors des inondations de 2016, le mois de mai a été le plus pluvieux depuis plus de 60 ans. Les précipitations de la fin du mois de mai 2016 sont donc arrivées sur des sols déjà gorgés d’eau, et ont favorisé la montée des nappes et des cours d’eau.</a:t>
            </a:r>
          </a:p>
        </p:txBody>
      </p:sp>
      <p:sp>
        <p:nvSpPr>
          <p:cNvPr id="13" name="Espace réservé du texte 12"/>
          <p:cNvSpPr>
            <a:spLocks noGrp="1"/>
          </p:cNvSpPr>
          <p:nvPr>
            <p:ph type="body" sz="quarter" idx="12"/>
          </p:nvPr>
        </p:nvSpPr>
        <p:spPr/>
        <p:txBody>
          <a:bodyPr/>
          <a:lstStyle/>
          <a:p>
            <a:r>
              <a:rPr lang="fr-FR" smtClean="0"/>
              <a:t>RÉPONSES	ET </a:t>
            </a:r>
            <a:endParaRPr lang="fr-FR" dirty="0"/>
          </a:p>
        </p:txBody>
      </p:sp>
      <p:sp>
        <p:nvSpPr>
          <p:cNvPr id="14" name="Espace réservé du texte 13"/>
          <p:cNvSpPr>
            <a:spLocks noGrp="1"/>
          </p:cNvSpPr>
          <p:nvPr>
            <p:ph type="body" sz="quarter" idx="13"/>
          </p:nvPr>
        </p:nvSpPr>
        <p:spPr/>
        <p:txBody>
          <a:bodyPr/>
          <a:lstStyle/>
          <a:p>
            <a:r>
              <a:rPr lang="fr-FR" smtClean="0"/>
              <a:t>A</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087295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6</a:t>
            </a:r>
            <a:endParaRPr lang="fr-FR" dirty="0"/>
          </a:p>
        </p:txBody>
      </p:sp>
      <p:sp>
        <p:nvSpPr>
          <p:cNvPr id="3" name="Espace réservé du contenu 2"/>
          <p:cNvSpPr>
            <a:spLocks noGrp="1"/>
          </p:cNvSpPr>
          <p:nvPr>
            <p:ph type="body" sz="quarter" idx="10"/>
          </p:nvPr>
        </p:nvSpPr>
        <p:spPr/>
        <p:txBody>
          <a:bodyPr/>
          <a:lstStyle/>
          <a:p>
            <a:r>
              <a:rPr lang="fr-FR" smtClean="0"/>
              <a:t>QUELLES SONT LES PRINCIPALES CAUSES DES INONDATIONS PAR DÉBORDEMENT DES COURS D’EAU</a:t>
            </a:r>
            <a:br>
              <a:rPr lang="fr-FR" smtClean="0"/>
            </a:br>
            <a:r>
              <a:rPr lang="fr-FR" smtClean="0"/>
              <a:t>D’ÎLE-DE-FRANCE ?</a:t>
            </a:r>
            <a:endParaRPr lang="fr-FR" dirty="0"/>
          </a:p>
        </p:txBody>
      </p:sp>
      <p:sp>
        <p:nvSpPr>
          <p:cNvPr id="19" name="Espace réservé du texte 18"/>
          <p:cNvSpPr>
            <a:spLocks noGrp="1"/>
          </p:cNvSpPr>
          <p:nvPr>
            <p:ph type="body" sz="quarter" idx="11"/>
          </p:nvPr>
        </p:nvSpPr>
        <p:spPr>
          <a:xfrm>
            <a:off x="4103725" y="1044575"/>
            <a:ext cx="4572508" cy="3671888"/>
          </a:xfrm>
        </p:spPr>
        <p:txBody>
          <a:bodyPr/>
          <a:lstStyle/>
          <a:p>
            <a:r>
              <a:rPr lang="fr-FR" sz="1300" dirty="0" smtClean="0"/>
              <a:t>La gestion des 4 lacs réservoirs s’opère selon un règlement d’eau strict validé par l’État, les 6 membres de l’EPTB et les différents opérateurs bénéficiaires du soutien d’étiage (EDF, SIAAP, Eau De Paris, SEDIF, etc.). Son gestionnaire ne peut en aucun cas effectuer des « lâchers d’eau » destinés à inonder certaines zones pour protéger Paris.</a:t>
            </a:r>
          </a:p>
          <a:p>
            <a:r>
              <a:rPr lang="fr-FR" sz="1300" dirty="0" smtClean="0"/>
              <a:t>À ce jour, il n’existe pas d’étude permettant de relier directement le réchauffement climatique à la survenue ou à la multiplication des crues.</a:t>
            </a:r>
            <a:endParaRPr lang="fr-FR" sz="1300" dirty="0"/>
          </a:p>
        </p:txBody>
      </p:sp>
      <p:sp>
        <p:nvSpPr>
          <p:cNvPr id="13" name="Espace réservé du texte 12"/>
          <p:cNvSpPr>
            <a:spLocks noGrp="1"/>
          </p:cNvSpPr>
          <p:nvPr>
            <p:ph type="body" sz="quarter" idx="12"/>
          </p:nvPr>
        </p:nvSpPr>
        <p:spPr/>
        <p:txBody>
          <a:bodyPr/>
          <a:lstStyle/>
          <a:p>
            <a:r>
              <a:rPr lang="fr-FR" smtClean="0"/>
              <a:t>RÉPONSES	ET </a:t>
            </a:r>
            <a:endParaRPr lang="fr-FR" dirty="0"/>
          </a:p>
        </p:txBody>
      </p:sp>
      <p:sp>
        <p:nvSpPr>
          <p:cNvPr id="14" name="Espace réservé du texte 13"/>
          <p:cNvSpPr>
            <a:spLocks noGrp="1"/>
          </p:cNvSpPr>
          <p:nvPr>
            <p:ph type="body" sz="quarter" idx="13"/>
          </p:nvPr>
        </p:nvSpPr>
        <p:spPr/>
        <p:txBody>
          <a:bodyPr/>
          <a:lstStyle/>
          <a:p>
            <a:r>
              <a:rPr lang="fr-FR" smtClean="0"/>
              <a:t>A</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027703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7</a:t>
            </a:r>
            <a:endParaRPr lang="fr-FR" dirty="0"/>
          </a:p>
        </p:txBody>
      </p:sp>
      <p:sp>
        <p:nvSpPr>
          <p:cNvPr id="3" name="Espace réservé du contenu 2"/>
          <p:cNvSpPr>
            <a:spLocks noGrp="1"/>
          </p:cNvSpPr>
          <p:nvPr>
            <p:ph idx="10"/>
          </p:nvPr>
        </p:nvSpPr>
        <p:spPr/>
        <p:txBody>
          <a:bodyPr/>
          <a:lstStyle/>
          <a:p>
            <a:r>
              <a:rPr lang="fr-FR" dirty="0" smtClean="0"/>
              <a:t>À </a:t>
            </a:r>
            <a:r>
              <a:rPr lang="fr-FR" dirty="0"/>
              <a:t>QUELLE PERIODE </a:t>
            </a:r>
            <a:r>
              <a:rPr lang="fr-FR" dirty="0" smtClean="0"/>
              <a:t>DE L’ANNÉE </a:t>
            </a:r>
            <a:r>
              <a:rPr lang="fr-FR" dirty="0"/>
              <a:t>LES CRUES SONT-ELLES LES PLUS </a:t>
            </a:r>
            <a:r>
              <a:rPr lang="fr-FR" dirty="0" smtClean="0"/>
              <a:t>FRÉQUENTES ?</a:t>
            </a:r>
            <a:endParaRPr lang="fr-FR" dirty="0"/>
          </a:p>
        </p:txBody>
      </p:sp>
      <p:sp>
        <p:nvSpPr>
          <p:cNvPr id="6" name="Espace réservé du texte 5"/>
          <p:cNvSpPr>
            <a:spLocks noGrp="1"/>
          </p:cNvSpPr>
          <p:nvPr>
            <p:ph type="body" sz="quarter" idx="11"/>
          </p:nvPr>
        </p:nvSpPr>
        <p:spPr/>
        <p:txBody>
          <a:bodyPr/>
          <a:lstStyle/>
          <a:p>
            <a:r>
              <a:rPr lang="fr-FR" dirty="0"/>
              <a:t>Principalement à l’automne, entre les mois </a:t>
            </a:r>
            <a:r>
              <a:rPr lang="fr-FR" dirty="0" smtClean="0"/>
              <a:t>de septembre </a:t>
            </a:r>
            <a:r>
              <a:rPr lang="fr-FR" dirty="0"/>
              <a:t>et décembre.</a:t>
            </a:r>
          </a:p>
          <a:p>
            <a:r>
              <a:rPr lang="fr-FR" dirty="0" smtClean="0"/>
              <a:t>Toujours </a:t>
            </a:r>
            <a:r>
              <a:rPr lang="fr-FR" dirty="0"/>
              <a:t>en hiver : historiquement, toutes </a:t>
            </a:r>
            <a:r>
              <a:rPr lang="fr-FR" dirty="0" smtClean="0"/>
              <a:t>les crues </a:t>
            </a:r>
            <a:r>
              <a:rPr lang="fr-FR" dirty="0"/>
              <a:t>importantes se sont produites entre les mois de novembre et avril.</a:t>
            </a:r>
          </a:p>
          <a:p>
            <a:r>
              <a:rPr lang="fr-FR" dirty="0" smtClean="0"/>
              <a:t>La </a:t>
            </a:r>
            <a:r>
              <a:rPr lang="fr-FR" dirty="0"/>
              <a:t>majorité des grandes crues (&gt; 6m à Austerlitz) se produit en hiver, mais plus rarement, des grandes crues peuvent avoir lieu à d’autres périodes de </a:t>
            </a:r>
            <a:r>
              <a:rPr lang="fr-FR" dirty="0" smtClean="0"/>
              <a:t>l’année.</a:t>
            </a:r>
            <a:endParaRPr lang="fr-FR" dirty="0"/>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1980257"/>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3132425"/>
            <a:ext cx="360000" cy="360000"/>
          </a:xfrm>
        </p:spPr>
        <p:txBody>
          <a:bodyPr/>
          <a:lstStyle/>
          <a:p>
            <a:r>
              <a:rPr lang="fr-FR" dirty="0" smtClean="0"/>
              <a:t>C</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995567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7</a:t>
            </a:r>
            <a:endParaRPr lang="fr-FR" dirty="0"/>
          </a:p>
        </p:txBody>
      </p:sp>
      <p:sp>
        <p:nvSpPr>
          <p:cNvPr id="3" name="Espace réservé du contenu 2"/>
          <p:cNvSpPr>
            <a:spLocks noGrp="1"/>
          </p:cNvSpPr>
          <p:nvPr>
            <p:ph type="body" sz="quarter" idx="10"/>
          </p:nvPr>
        </p:nvSpPr>
        <p:spPr/>
        <p:txBody>
          <a:bodyPr/>
          <a:lstStyle/>
          <a:p>
            <a:r>
              <a:rPr lang="fr-FR" dirty="0" smtClean="0"/>
              <a:t>À </a:t>
            </a:r>
            <a:r>
              <a:rPr lang="fr-FR" dirty="0"/>
              <a:t>QUELLE PERIODE </a:t>
            </a:r>
            <a:r>
              <a:rPr lang="fr-FR" dirty="0" smtClean="0"/>
              <a:t>DE L’ANNÉE </a:t>
            </a:r>
            <a:r>
              <a:rPr lang="fr-FR" dirty="0"/>
              <a:t>LES CRUES SONT-ELLES LES PLUS </a:t>
            </a:r>
            <a:r>
              <a:rPr lang="fr-FR" dirty="0" smtClean="0"/>
              <a:t>FRÉQUENTES ?</a:t>
            </a:r>
            <a:endParaRPr lang="fr-FR" dirty="0"/>
          </a:p>
        </p:txBody>
      </p:sp>
      <p:sp>
        <p:nvSpPr>
          <p:cNvPr id="12" name="Espace réservé du texte 11"/>
          <p:cNvSpPr>
            <a:spLocks noGrp="1"/>
          </p:cNvSpPr>
          <p:nvPr>
            <p:ph type="body" sz="quarter" idx="11"/>
          </p:nvPr>
        </p:nvSpPr>
        <p:spPr/>
        <p:txBody>
          <a:bodyPr/>
          <a:lstStyle/>
          <a:p>
            <a:r>
              <a:rPr lang="fr-FR" dirty="0"/>
              <a:t>La majorité des crues se produit en période </a:t>
            </a:r>
            <a:r>
              <a:rPr lang="fr-FR" dirty="0" smtClean="0"/>
              <a:t>hivernale, lorsque </a:t>
            </a:r>
            <a:r>
              <a:rPr lang="fr-FR" dirty="0"/>
              <a:t>les conditions favorables au phénomène sont </a:t>
            </a:r>
            <a:r>
              <a:rPr lang="fr-FR" dirty="0" smtClean="0"/>
              <a:t>réunies : </a:t>
            </a:r>
            <a:r>
              <a:rPr lang="fr-FR" dirty="0"/>
              <a:t>pluies intenses et régulières et en amont, saturation importante des sols, etc</a:t>
            </a:r>
            <a:r>
              <a:rPr lang="fr-FR" dirty="0" smtClean="0"/>
              <a:t>.</a:t>
            </a:r>
          </a:p>
          <a:p>
            <a:endParaRPr lang="fr-FR" dirty="0"/>
          </a:p>
          <a:p>
            <a:endParaRPr lang="fr-FR" dirty="0" smtClean="0"/>
          </a:p>
          <a:p>
            <a:endParaRPr lang="fr-FR" dirty="0"/>
          </a:p>
          <a:p>
            <a:endParaRPr lang="fr-FR" dirty="0" smtClean="0"/>
          </a:p>
          <a:p>
            <a:pPr marL="1614488">
              <a:spcBef>
                <a:spcPts val="1800"/>
              </a:spcBef>
            </a:pPr>
            <a:r>
              <a:rPr lang="fr-FR" dirty="0"/>
              <a:t>…Cependant, des crues importantes peuvent se produire </a:t>
            </a:r>
            <a:r>
              <a:rPr lang="fr-FR" dirty="0" smtClean="0"/>
              <a:t>à d’autres </a:t>
            </a:r>
            <a:r>
              <a:rPr lang="fr-FR" dirty="0"/>
              <a:t>périodes de l’année comme le 4 juin 2016 où </a:t>
            </a:r>
            <a:r>
              <a:rPr lang="fr-FR" dirty="0" smtClean="0"/>
              <a:t>la Seine </a:t>
            </a:r>
            <a:r>
              <a:rPr lang="fr-FR" dirty="0"/>
              <a:t>a atteint </a:t>
            </a:r>
            <a:r>
              <a:rPr lang="fr-FR" dirty="0" smtClean="0"/>
              <a:t>6,1 m </a:t>
            </a:r>
            <a:r>
              <a:rPr lang="fr-FR" dirty="0"/>
              <a:t>au pont d’Austerlitz (photo) ou encore </a:t>
            </a:r>
            <a:r>
              <a:rPr lang="fr-FR" dirty="0" smtClean="0"/>
              <a:t>le 1</a:t>
            </a:r>
            <a:r>
              <a:rPr lang="fr-FR" baseline="30000" dirty="0" smtClean="0"/>
              <a:t>er </a:t>
            </a:r>
            <a:r>
              <a:rPr lang="fr-FR" dirty="0" smtClean="0"/>
              <a:t>juillet 1697 </a:t>
            </a:r>
            <a:r>
              <a:rPr lang="fr-FR" dirty="0"/>
              <a:t>où 7,55 </a:t>
            </a:r>
            <a:r>
              <a:rPr lang="fr-FR" dirty="0" smtClean="0"/>
              <a:t>m ont été </a:t>
            </a:r>
            <a:r>
              <a:rPr lang="fr-FR" dirty="0"/>
              <a:t>observés.</a:t>
            </a:r>
          </a:p>
        </p:txBody>
      </p:sp>
      <p:sp>
        <p:nvSpPr>
          <p:cNvPr id="13" name="Espace réservé du texte 12"/>
          <p:cNvSpPr>
            <a:spLocks noGrp="1"/>
          </p:cNvSpPr>
          <p:nvPr>
            <p:ph type="body" sz="quarter" idx="12"/>
          </p:nvPr>
        </p:nvSpPr>
        <p:spPr/>
        <p:txBody>
          <a:bodyPr/>
          <a:lstStyle/>
          <a:p>
            <a:r>
              <a:rPr lang="fr-FR" dirty="0" smtClean="0"/>
              <a:t>RÉPONSE</a:t>
            </a:r>
            <a:endParaRPr lang="fr-FR" dirty="0"/>
          </a:p>
        </p:txBody>
      </p:sp>
      <p:sp>
        <p:nvSpPr>
          <p:cNvPr id="14" name="Espace réservé du texte 13"/>
          <p:cNvSpPr>
            <a:spLocks noGrp="1"/>
          </p:cNvSpPr>
          <p:nvPr>
            <p:ph type="body" sz="quarter" idx="13"/>
          </p:nvPr>
        </p:nvSpPr>
        <p:spPr/>
        <p:txBody>
          <a:bodyPr/>
          <a:lstStyle/>
          <a:p>
            <a:r>
              <a:rPr lang="fr-FR" dirty="0" smtClean="0"/>
              <a:t>C</a:t>
            </a:r>
            <a:endParaRPr lang="fr-FR" dirty="0"/>
          </a:p>
        </p:txBody>
      </p:sp>
      <p:graphicFrame>
        <p:nvGraphicFramePr>
          <p:cNvPr id="16" name="Diagramme 15"/>
          <p:cNvGraphicFramePr/>
          <p:nvPr>
            <p:extLst>
              <p:ext uri="{D42A27DB-BD31-4B8C-83A1-F6EECF244321}">
                <p14:modId xmlns:p14="http://schemas.microsoft.com/office/powerpoint/2010/main" val="3551406074"/>
              </p:ext>
            </p:extLst>
          </p:nvPr>
        </p:nvGraphicFramePr>
        <p:xfrm>
          <a:off x="3671677" y="2045232"/>
          <a:ext cx="5218236" cy="101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76346" y="3299270"/>
            <a:ext cx="2664296" cy="1419202"/>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938494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8</a:t>
            </a:r>
            <a:endParaRPr lang="fr-FR" dirty="0"/>
          </a:p>
        </p:txBody>
      </p:sp>
      <p:sp>
        <p:nvSpPr>
          <p:cNvPr id="3" name="Espace réservé du contenu 2"/>
          <p:cNvSpPr>
            <a:spLocks noGrp="1"/>
          </p:cNvSpPr>
          <p:nvPr>
            <p:ph idx="10"/>
          </p:nvPr>
        </p:nvSpPr>
        <p:spPr/>
        <p:txBody>
          <a:bodyPr/>
          <a:lstStyle/>
          <a:p>
            <a:r>
              <a:rPr lang="fr-FR" dirty="0"/>
              <a:t>QUELS SONT LES </a:t>
            </a:r>
            <a:r>
              <a:rPr lang="fr-FR" dirty="0" smtClean="0"/>
              <a:t>RÔLES</a:t>
            </a:r>
            <a:br>
              <a:rPr lang="fr-FR" dirty="0" smtClean="0"/>
            </a:br>
            <a:r>
              <a:rPr lang="fr-FR" dirty="0" smtClean="0"/>
              <a:t>DES </a:t>
            </a:r>
            <a:r>
              <a:rPr lang="fr-FR" dirty="0"/>
              <a:t>4 LACS RÉSERVOIRS CONSTRUITS EN AMONT DE LA </a:t>
            </a:r>
            <a:r>
              <a:rPr lang="fr-FR" dirty="0" smtClean="0"/>
              <a:t>RÉGION PARISIENNE ?</a:t>
            </a:r>
            <a:endParaRPr lang="fr-FR" dirty="0"/>
          </a:p>
        </p:txBody>
      </p:sp>
      <p:sp>
        <p:nvSpPr>
          <p:cNvPr id="6" name="Espace réservé du texte 5"/>
          <p:cNvSpPr>
            <a:spLocks noGrp="1"/>
          </p:cNvSpPr>
          <p:nvPr>
            <p:ph type="body" sz="quarter" idx="11"/>
          </p:nvPr>
        </p:nvSpPr>
        <p:spPr/>
        <p:txBody>
          <a:bodyPr/>
          <a:lstStyle/>
          <a:p>
            <a:r>
              <a:rPr lang="fr-FR" dirty="0"/>
              <a:t>Ils servent pour l’adduction en eau, l’irrigation des cultures céréalières et le tourisme.</a:t>
            </a:r>
          </a:p>
          <a:p>
            <a:r>
              <a:rPr lang="fr-FR" dirty="0" smtClean="0"/>
              <a:t>Les </a:t>
            </a:r>
            <a:r>
              <a:rPr lang="fr-FR" dirty="0"/>
              <a:t>lacs réservoirs ont été construits pour protéger l’Ile de France en cas de crue type 1910.</a:t>
            </a:r>
          </a:p>
          <a:p>
            <a:r>
              <a:rPr lang="fr-FR" dirty="0" smtClean="0"/>
              <a:t>Ils </a:t>
            </a:r>
            <a:r>
              <a:rPr lang="fr-FR" dirty="0"/>
              <a:t>permettent d’atténuer (ou retarder) l’impact des crues en hiver et de maintenir </a:t>
            </a:r>
            <a:r>
              <a:rPr lang="fr-FR" dirty="0" smtClean="0"/>
              <a:t>un niveau </a:t>
            </a:r>
            <a:r>
              <a:rPr lang="fr-FR" dirty="0"/>
              <a:t>d’eau suffisamment élevé en été.</a:t>
            </a:r>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1980257"/>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3132425"/>
            <a:ext cx="360000" cy="360000"/>
          </a:xfrm>
        </p:spPr>
        <p:txBody>
          <a:bodyPr/>
          <a:lstStyle/>
          <a:p>
            <a:r>
              <a:rPr lang="fr-FR" dirty="0" smtClean="0"/>
              <a:t>C</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885736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8</a:t>
            </a:r>
            <a:endParaRPr lang="fr-FR" dirty="0"/>
          </a:p>
        </p:txBody>
      </p:sp>
      <p:sp>
        <p:nvSpPr>
          <p:cNvPr id="3" name="Espace réservé du contenu 2"/>
          <p:cNvSpPr>
            <a:spLocks noGrp="1"/>
          </p:cNvSpPr>
          <p:nvPr>
            <p:ph type="body" sz="quarter" idx="10"/>
          </p:nvPr>
        </p:nvSpPr>
        <p:spPr/>
        <p:txBody>
          <a:bodyPr/>
          <a:lstStyle/>
          <a:p>
            <a:r>
              <a:rPr lang="fr-FR" smtClean="0"/>
              <a:t>QUELS SONT LES RÔLES</a:t>
            </a:r>
            <a:br>
              <a:rPr lang="fr-FR" smtClean="0"/>
            </a:br>
            <a:r>
              <a:rPr lang="fr-FR" smtClean="0"/>
              <a:t>DES 4 LACS RÉSERVOIRS CONSTRUITS EN AMONT DE LA RÉGION PARISIENNE ?</a:t>
            </a:r>
            <a:endParaRPr lang="fr-FR" dirty="0"/>
          </a:p>
        </p:txBody>
      </p:sp>
      <p:sp>
        <p:nvSpPr>
          <p:cNvPr id="10" name="Espace réservé du texte 9"/>
          <p:cNvSpPr>
            <a:spLocks noGrp="1"/>
          </p:cNvSpPr>
          <p:nvPr>
            <p:ph type="body" sz="quarter" idx="11"/>
          </p:nvPr>
        </p:nvSpPr>
        <p:spPr/>
        <p:txBody>
          <a:bodyPr/>
          <a:lstStyle/>
          <a:p>
            <a:r>
              <a:rPr lang="fr-FR" smtClean="0"/>
              <a:t>Quatre lacs-réservoirs sont implantés bien en amont de la métropole francilienne, entre le Morvan et la Champagne.</a:t>
            </a:r>
            <a:br>
              <a:rPr lang="fr-FR" smtClean="0"/>
            </a:br>
            <a:r>
              <a:rPr lang="fr-FR" smtClean="0"/>
              <a:t>Ces ouvrages hydrauliques jouent le rôle de régulateurs du débit de la Seine et de ses affluents.</a:t>
            </a:r>
          </a:p>
          <a:p>
            <a:r>
              <a:rPr lang="fr-FR" smtClean="0"/>
              <a:t>Attention, leur efficacité reste limitée en cas de crue majeure du fait de leur capacité de stockage limitée.</a:t>
            </a:r>
          </a:p>
          <a:p>
            <a:r>
              <a:rPr lang="fr-FR" smtClean="0"/>
              <a:t>En cas de crue de printemps ou si la majorité des précipitations se produit entre les lacs et Paris, leur effet sera également négligeable (comme en juin 2016).</a:t>
            </a:r>
            <a:endParaRPr lang="fr-FR" dirty="0"/>
          </a:p>
        </p:txBody>
      </p:sp>
      <p:sp>
        <p:nvSpPr>
          <p:cNvPr id="11" name="Espace réservé du texte 10"/>
          <p:cNvSpPr>
            <a:spLocks noGrp="1"/>
          </p:cNvSpPr>
          <p:nvPr>
            <p:ph type="body" sz="quarter" idx="12"/>
          </p:nvPr>
        </p:nvSpPr>
        <p:spPr/>
        <p:txBody>
          <a:bodyPr/>
          <a:lstStyle/>
          <a:p>
            <a:r>
              <a:rPr lang="fr-FR" smtClean="0"/>
              <a:t>RÉPONSE</a:t>
            </a:r>
            <a:endParaRPr lang="fr-FR" dirty="0"/>
          </a:p>
        </p:txBody>
      </p:sp>
      <p:sp>
        <p:nvSpPr>
          <p:cNvPr id="12" name="Espace réservé du texte 11"/>
          <p:cNvSpPr>
            <a:spLocks noGrp="1"/>
          </p:cNvSpPr>
          <p:nvPr>
            <p:ph type="body" sz="quarter" idx="13"/>
          </p:nvPr>
        </p:nvSpPr>
        <p:spPr/>
        <p:txBody>
          <a:bodyPr/>
          <a:lstStyle/>
          <a:p>
            <a:r>
              <a:rPr lang="fr-FR" smtClean="0"/>
              <a:t>C</a:t>
            </a:r>
            <a:endParaRPr lang="fr-FR" dirty="0"/>
          </a:p>
        </p:txBody>
      </p:sp>
      <p:sp>
        <p:nvSpPr>
          <p:cNvPr id="16" name="Espace réservé du texte 15"/>
          <p:cNvSpPr>
            <a:spLocks noGrp="1"/>
          </p:cNvSpPr>
          <p:nvPr>
            <p:ph type="body" sz="quarter" idx="14"/>
          </p:nvPr>
        </p:nvSpPr>
        <p:spPr>
          <a:xfrm>
            <a:off x="4152590" y="3348409"/>
            <a:ext cx="3875571" cy="1388242"/>
          </a:xfrm>
        </p:spPr>
        <p:txBody>
          <a:bodyPr lIns="180000"/>
          <a:lstStyle/>
          <a:p>
            <a:r>
              <a:rPr lang="fr-FR" dirty="0" smtClean="0"/>
              <a:t>CHIFFRES-CLÉS</a:t>
            </a:r>
          </a:p>
          <a:p>
            <a:pPr lvl="1"/>
            <a:r>
              <a:rPr lang="fr-FR" dirty="0" smtClean="0"/>
              <a:t>- 70 cm d’eau</a:t>
            </a:r>
          </a:p>
          <a:p>
            <a:pPr lvl="2"/>
            <a:r>
              <a:rPr lang="fr-FR" dirty="0" smtClean="0"/>
              <a:t>À Paris en cas de crue type 1910</a:t>
            </a:r>
          </a:p>
          <a:p>
            <a:pPr lvl="1">
              <a:spcBef>
                <a:spcPts val="600"/>
              </a:spcBef>
            </a:pPr>
            <a:r>
              <a:rPr lang="fr-FR" dirty="0" smtClean="0"/>
              <a:t>- 65 cm d’eau</a:t>
            </a:r>
          </a:p>
          <a:p>
            <a:pPr lvl="2"/>
            <a:r>
              <a:rPr lang="fr-FR" dirty="0" smtClean="0"/>
              <a:t>À Paris et À Gournay-sur-Marne en janvier 2018</a:t>
            </a:r>
            <a:endParaRPr lang="fr-FR" dirty="0"/>
          </a:p>
        </p:txBody>
      </p:sp>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554849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8</a:t>
            </a:r>
            <a:endParaRPr lang="fr-FR" dirty="0"/>
          </a:p>
        </p:txBody>
      </p:sp>
      <p:sp>
        <p:nvSpPr>
          <p:cNvPr id="3" name="Espace réservé du contenu 2"/>
          <p:cNvSpPr>
            <a:spLocks noGrp="1"/>
          </p:cNvSpPr>
          <p:nvPr>
            <p:ph type="body" sz="quarter" idx="10"/>
          </p:nvPr>
        </p:nvSpPr>
        <p:spPr/>
        <p:txBody>
          <a:bodyPr/>
          <a:lstStyle/>
          <a:p>
            <a:r>
              <a:rPr lang="fr-FR" dirty="0" smtClean="0"/>
              <a:t>QUELS SONT LES RÔLES</a:t>
            </a:r>
            <a:br>
              <a:rPr lang="fr-FR" dirty="0" smtClean="0"/>
            </a:br>
            <a:r>
              <a:rPr lang="fr-FR" dirty="0" smtClean="0"/>
              <a:t>DES 4 LACS RÉSERVOIRS CONSTRUITS EN AMONT DE LA RÉGION PARISIENNE ?</a:t>
            </a:r>
            <a:endParaRPr lang="fr-FR" dirty="0"/>
          </a:p>
        </p:txBody>
      </p:sp>
      <p:sp>
        <p:nvSpPr>
          <p:cNvPr id="11" name="Espace réservé du texte 10"/>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2" name="Espace réservé du texte 11"/>
          <p:cNvSpPr>
            <a:spLocks noGrp="1"/>
          </p:cNvSpPr>
          <p:nvPr>
            <p:ph type="body" sz="quarter" idx="13"/>
          </p:nvPr>
        </p:nvSpPr>
        <p:spPr/>
        <p:txBody>
          <a:bodyPr/>
          <a:lstStyle/>
          <a:p>
            <a:r>
              <a:rPr lang="fr-FR" smtClean="0"/>
              <a:t>C</a:t>
            </a:r>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23706" y="981580"/>
            <a:ext cx="4356484" cy="3734884"/>
          </a:xfrm>
          <a:prstGeom prst="rect">
            <a:avLst/>
          </a:prstGeom>
        </p:spPr>
      </p:pic>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158238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8</a:t>
            </a:r>
            <a:endParaRPr lang="fr-FR" dirty="0"/>
          </a:p>
        </p:txBody>
      </p:sp>
      <p:sp>
        <p:nvSpPr>
          <p:cNvPr id="3" name="Espace réservé du contenu 2"/>
          <p:cNvSpPr>
            <a:spLocks noGrp="1"/>
          </p:cNvSpPr>
          <p:nvPr>
            <p:ph type="body" sz="quarter" idx="10"/>
          </p:nvPr>
        </p:nvSpPr>
        <p:spPr/>
        <p:txBody>
          <a:bodyPr/>
          <a:lstStyle/>
          <a:p>
            <a:r>
              <a:rPr lang="fr-FR" dirty="0" smtClean="0"/>
              <a:t>QUELS SONT LES RÔLES</a:t>
            </a:r>
            <a:br>
              <a:rPr lang="fr-FR" dirty="0" smtClean="0"/>
            </a:br>
            <a:r>
              <a:rPr lang="fr-FR" dirty="0" smtClean="0"/>
              <a:t>DES 4 LACS RÉSERVOIRS CONSTRUITS EN AMONT DE LA RÉGION PARISIENNE ?</a:t>
            </a:r>
            <a:endParaRPr lang="fr-FR" dirty="0"/>
          </a:p>
        </p:txBody>
      </p:sp>
      <p:sp>
        <p:nvSpPr>
          <p:cNvPr id="11" name="Espace réservé du texte 10"/>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2" name="Espace réservé du texte 11"/>
          <p:cNvSpPr>
            <a:spLocks noGrp="1"/>
          </p:cNvSpPr>
          <p:nvPr>
            <p:ph type="body" sz="quarter" idx="13"/>
          </p:nvPr>
        </p:nvSpPr>
        <p:spPr/>
        <p:txBody>
          <a:bodyPr/>
          <a:lstStyle/>
          <a:p>
            <a:r>
              <a:rPr lang="fr-FR" smtClean="0"/>
              <a:t>C</a:t>
            </a:r>
            <a:endParaRPr lang="fr-FR"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a:ext>
            </a:extLst>
          </a:blip>
          <a:srcRect l="22404" t="24662" r="24788" b="18286"/>
          <a:stretch/>
        </p:blipFill>
        <p:spPr>
          <a:xfrm>
            <a:off x="2033237" y="2165266"/>
            <a:ext cx="4305230" cy="2772308"/>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a:ext>
            </a:extLst>
          </a:blip>
          <a:srcRect l="22804" t="24162" r="27188" b="14088"/>
          <a:stretch/>
        </p:blipFill>
        <p:spPr>
          <a:xfrm>
            <a:off x="5148287" y="689451"/>
            <a:ext cx="3888501" cy="2861969"/>
          </a:xfrm>
          <a:prstGeom prst="rect">
            <a:avLst/>
          </a:prstGeom>
        </p:spPr>
      </p:pic>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804003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9</a:t>
            </a:r>
            <a:endParaRPr lang="fr-FR" dirty="0"/>
          </a:p>
        </p:txBody>
      </p:sp>
      <p:sp>
        <p:nvSpPr>
          <p:cNvPr id="3" name="Espace réservé du contenu 2"/>
          <p:cNvSpPr>
            <a:spLocks noGrp="1"/>
          </p:cNvSpPr>
          <p:nvPr>
            <p:ph idx="10"/>
          </p:nvPr>
        </p:nvSpPr>
        <p:spPr/>
        <p:txBody>
          <a:bodyPr/>
          <a:lstStyle/>
          <a:p>
            <a:r>
              <a:rPr lang="fr-FR" dirty="0"/>
              <a:t>QUE </a:t>
            </a:r>
            <a:r>
              <a:rPr lang="fr-FR" dirty="0" smtClean="0"/>
              <a:t>REPRÉSENTE LA PHOTO</a:t>
            </a:r>
            <a:br>
              <a:rPr lang="fr-FR" dirty="0" smtClean="0"/>
            </a:br>
            <a:r>
              <a:rPr lang="fr-FR" dirty="0" smtClean="0"/>
              <a:t>CI-CONTRE ?</a:t>
            </a:r>
            <a:endParaRPr lang="fr-FR" dirty="0"/>
          </a:p>
        </p:txBody>
      </p:sp>
      <p:sp>
        <p:nvSpPr>
          <p:cNvPr id="6" name="Espace réservé du texte 5"/>
          <p:cNvSpPr>
            <a:spLocks noGrp="1"/>
          </p:cNvSpPr>
          <p:nvPr>
            <p:ph type="body" sz="quarter" idx="11"/>
          </p:nvPr>
        </p:nvSpPr>
        <p:spPr>
          <a:xfrm>
            <a:off x="4859338" y="2808309"/>
            <a:ext cx="3636962" cy="1908154"/>
          </a:xfrm>
        </p:spPr>
        <p:txBody>
          <a:bodyPr/>
          <a:lstStyle/>
          <a:p>
            <a:r>
              <a:rPr lang="fr-FR" dirty="0"/>
              <a:t>Des travaux sur la voierie</a:t>
            </a:r>
          </a:p>
          <a:p>
            <a:r>
              <a:rPr lang="fr-FR" dirty="0" smtClean="0"/>
              <a:t>Une </a:t>
            </a:r>
            <a:r>
              <a:rPr lang="fr-FR" dirty="0"/>
              <a:t>digue</a:t>
            </a:r>
          </a:p>
          <a:p>
            <a:r>
              <a:rPr lang="fr-FR" dirty="0" smtClean="0"/>
              <a:t>Une </a:t>
            </a:r>
            <a:r>
              <a:rPr lang="fr-FR" dirty="0"/>
              <a:t>murette anti-crue</a:t>
            </a:r>
          </a:p>
        </p:txBody>
      </p:sp>
      <p:sp>
        <p:nvSpPr>
          <p:cNvPr id="7" name="Espace réservé du texte 6"/>
          <p:cNvSpPr>
            <a:spLocks noGrp="1"/>
          </p:cNvSpPr>
          <p:nvPr>
            <p:ph type="body" sz="quarter" idx="12"/>
          </p:nvPr>
        </p:nvSpPr>
        <p:spPr>
          <a:xfrm>
            <a:off x="4319769" y="2745712"/>
            <a:ext cx="360000" cy="360000"/>
          </a:xfrm>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3465752"/>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4221876"/>
            <a:ext cx="360000" cy="360000"/>
          </a:xfrm>
        </p:spPr>
        <p:txBody>
          <a:bodyPr/>
          <a:lstStyle/>
          <a:p>
            <a:r>
              <a:rPr lang="fr-FR" dirty="0" smtClean="0"/>
              <a:t>C</a:t>
            </a:r>
            <a:endParaRPr lang="fr-FR" dirty="0"/>
          </a:p>
        </p:txBody>
      </p:sp>
      <p:pic>
        <p:nvPicPr>
          <p:cNvPr id="10" name="Picture 1" descr="C:\Users\marion.cauvin\Desktop\Crue 2016 HD\DSC09087.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90131" y="360077"/>
            <a:ext cx="3679807" cy="2085031"/>
          </a:xfrm>
          <a:prstGeom prst="rect">
            <a:avLst/>
          </a:prstGeom>
          <a:noFill/>
        </p:spPr>
      </p:pic>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181782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9</a:t>
            </a:r>
            <a:endParaRPr lang="fr-FR" dirty="0"/>
          </a:p>
        </p:txBody>
      </p:sp>
      <p:sp>
        <p:nvSpPr>
          <p:cNvPr id="3" name="Espace réservé du contenu 2"/>
          <p:cNvSpPr>
            <a:spLocks noGrp="1"/>
          </p:cNvSpPr>
          <p:nvPr>
            <p:ph type="body" sz="quarter" idx="10"/>
          </p:nvPr>
        </p:nvSpPr>
        <p:spPr/>
        <p:txBody>
          <a:bodyPr/>
          <a:lstStyle/>
          <a:p>
            <a:r>
              <a:rPr lang="fr-FR" smtClean="0"/>
              <a:t>QUE REPRÉSENTE LA PHOTO</a:t>
            </a:r>
            <a:br>
              <a:rPr lang="fr-FR" smtClean="0"/>
            </a:br>
            <a:r>
              <a:rPr lang="fr-FR" smtClean="0"/>
              <a:t>CI-CONTRE ?</a:t>
            </a:r>
            <a:endParaRPr lang="fr-FR" dirty="0"/>
          </a:p>
        </p:txBody>
      </p:sp>
      <p:sp>
        <p:nvSpPr>
          <p:cNvPr id="11" name="Espace réservé du texte 10"/>
          <p:cNvSpPr>
            <a:spLocks noGrp="1"/>
          </p:cNvSpPr>
          <p:nvPr>
            <p:ph type="body" sz="quarter" idx="11"/>
          </p:nvPr>
        </p:nvSpPr>
        <p:spPr/>
        <p:txBody>
          <a:bodyPr/>
          <a:lstStyle/>
          <a:p>
            <a:r>
              <a:rPr lang="fr-FR" dirty="0"/>
              <a:t>Les murettes anti-crue sont des solutions de protection locales afin de limiter ou retarder la submersion des zones inondables à enjeux forts (routes, habitations, etc.). </a:t>
            </a:r>
          </a:p>
          <a:p>
            <a:r>
              <a:rPr lang="fr-FR" dirty="0" smtClean="0"/>
              <a:t>Leur </a:t>
            </a:r>
            <a:r>
              <a:rPr lang="fr-FR" dirty="0"/>
              <a:t>hauteur varie en fonction des territoires</a:t>
            </a:r>
            <a:r>
              <a:rPr lang="fr-FR" dirty="0" smtClean="0"/>
              <a:t>.</a:t>
            </a:r>
          </a:p>
          <a:p>
            <a:r>
              <a:rPr lang="fr-FR" dirty="0" smtClean="0"/>
              <a:t>Cependant</a:t>
            </a:r>
            <a:r>
              <a:rPr lang="fr-FR" dirty="0"/>
              <a:t>, ces ouvrages ne sont pas toujours bien entretenus (ils peuvent céder) et sont construits pour </a:t>
            </a:r>
            <a:r>
              <a:rPr lang="fr-FR" dirty="0" smtClean="0"/>
              <a:t>une hauteur </a:t>
            </a:r>
            <a:r>
              <a:rPr lang="fr-FR" dirty="0"/>
              <a:t>définie (ils peuvent être submergés, comme </a:t>
            </a:r>
            <a:r>
              <a:rPr lang="fr-FR" dirty="0" smtClean="0"/>
              <a:t>à Gournay-sur-Marne </a:t>
            </a:r>
            <a:r>
              <a:rPr lang="fr-FR" dirty="0"/>
              <a:t>en janvier 2018).</a:t>
            </a:r>
          </a:p>
        </p:txBody>
      </p:sp>
      <p:sp>
        <p:nvSpPr>
          <p:cNvPr id="12" name="Espace réservé du texte 11"/>
          <p:cNvSpPr>
            <a:spLocks noGrp="1"/>
          </p:cNvSpPr>
          <p:nvPr>
            <p:ph type="body" sz="quarter" idx="12"/>
          </p:nvPr>
        </p:nvSpPr>
        <p:spPr/>
        <p:txBody>
          <a:bodyPr/>
          <a:lstStyle/>
          <a:p>
            <a:r>
              <a:rPr lang="fr-FR" dirty="0"/>
              <a:t>RÉPONSE</a:t>
            </a:r>
          </a:p>
        </p:txBody>
      </p:sp>
      <p:sp>
        <p:nvSpPr>
          <p:cNvPr id="18" name="Espace réservé du texte 17"/>
          <p:cNvSpPr>
            <a:spLocks noGrp="1"/>
          </p:cNvSpPr>
          <p:nvPr>
            <p:ph type="body" sz="quarter" idx="13"/>
          </p:nvPr>
        </p:nvSpPr>
        <p:spPr/>
        <p:txBody>
          <a:bodyPr/>
          <a:lstStyle/>
          <a:p>
            <a:r>
              <a:rPr lang="fr-FR" dirty="0" smtClean="0"/>
              <a:t>C</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718930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CULTURE GÉNÉRALE</a:t>
            </a:r>
            <a:br>
              <a:rPr lang="fr-FR" dirty="0" smtClean="0"/>
            </a:br>
            <a:r>
              <a:rPr lang="fr-FR" dirty="0" smtClean="0"/>
              <a:t>SUR LE BASSIN VERSANT</a:t>
            </a:r>
            <a:br>
              <a:rPr lang="fr-FR" dirty="0" smtClean="0"/>
            </a:br>
            <a:r>
              <a:rPr lang="fr-FR" dirty="0" smtClean="0"/>
              <a:t>DE LA SEINE</a:t>
            </a:r>
            <a:endParaRPr lang="fr-FR" dirty="0"/>
          </a:p>
        </p:txBody>
      </p:sp>
      <p:sp>
        <p:nvSpPr>
          <p:cNvPr id="3" name="Espace réservé du texte 2"/>
          <p:cNvSpPr>
            <a:spLocks noGrp="1"/>
          </p:cNvSpPr>
          <p:nvPr>
            <p:ph type="body" idx="1"/>
          </p:nvPr>
        </p:nvSpPr>
        <p:spPr/>
        <p:txBody>
          <a:bodyPr/>
          <a:lstStyle/>
          <a:p>
            <a:r>
              <a:rPr lang="fr-FR" smtClean="0"/>
              <a:t>1</a:t>
            </a:r>
            <a:endParaRPr lang="fr-FR" dirty="0"/>
          </a:p>
        </p:txBody>
      </p:sp>
      <p:cxnSp>
        <p:nvCxnSpPr>
          <p:cNvPr id="4" name="Connecteur droit 3"/>
          <p:cNvCxnSpPr/>
          <p:nvPr/>
        </p:nvCxnSpPr>
        <p:spPr>
          <a:xfrm>
            <a:off x="1367421" y="2645671"/>
            <a:ext cx="6255322" cy="0"/>
          </a:xfrm>
          <a:prstGeom prst="line">
            <a:avLst/>
          </a:prstGeom>
          <a:ln w="38100">
            <a:solidFill>
              <a:srgbClr val="71C3C5"/>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1367421" y="3347749"/>
            <a:ext cx="6255322" cy="0"/>
          </a:xfrm>
          <a:prstGeom prst="line">
            <a:avLst/>
          </a:prstGeom>
          <a:ln w="38100">
            <a:solidFill>
              <a:srgbClr val="71C3C5"/>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1367421" y="4049827"/>
            <a:ext cx="6255322" cy="0"/>
          </a:xfrm>
          <a:prstGeom prst="line">
            <a:avLst/>
          </a:prstGeom>
          <a:ln w="38100">
            <a:solidFill>
              <a:srgbClr val="71C3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852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9</a:t>
            </a:r>
            <a:endParaRPr lang="fr-FR" dirty="0"/>
          </a:p>
        </p:txBody>
      </p:sp>
      <p:sp>
        <p:nvSpPr>
          <p:cNvPr id="3" name="Espace réservé du contenu 2"/>
          <p:cNvSpPr>
            <a:spLocks noGrp="1"/>
          </p:cNvSpPr>
          <p:nvPr>
            <p:ph type="body" sz="quarter" idx="10"/>
          </p:nvPr>
        </p:nvSpPr>
        <p:spPr/>
        <p:txBody>
          <a:bodyPr/>
          <a:lstStyle/>
          <a:p>
            <a:r>
              <a:rPr lang="fr-FR" smtClean="0"/>
              <a:t>QUE REPRÉSENTE LA PHOTO</a:t>
            </a:r>
            <a:br>
              <a:rPr lang="fr-FR" smtClean="0"/>
            </a:br>
            <a:r>
              <a:rPr lang="fr-FR" smtClean="0"/>
              <a:t>CI-CONTRE ?</a:t>
            </a:r>
            <a:endParaRPr lang="fr-FR" dirty="0"/>
          </a:p>
        </p:txBody>
      </p:sp>
      <p:sp>
        <p:nvSpPr>
          <p:cNvPr id="12" name="Espace réservé du texte 11"/>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8" name="Espace réservé du texte 17"/>
          <p:cNvSpPr>
            <a:spLocks noGrp="1"/>
          </p:cNvSpPr>
          <p:nvPr>
            <p:ph type="body" sz="quarter" idx="13"/>
          </p:nvPr>
        </p:nvSpPr>
        <p:spPr/>
        <p:txBody>
          <a:bodyPr/>
          <a:lstStyle/>
          <a:p>
            <a:r>
              <a:rPr lang="fr-FR" dirty="0" smtClean="0"/>
              <a:t>C</a:t>
            </a:r>
            <a:endParaRPr lang="fr-FR" dirty="0"/>
          </a:p>
        </p:txBody>
      </p:sp>
      <p:pic>
        <p:nvPicPr>
          <p:cNvPr id="7" name="Image 6">
            <a:extLst>
              <a:ext uri="{FF2B5EF4-FFF2-40B4-BE49-F238E27FC236}">
                <a16:creationId xmlns:a16="http://schemas.microsoft.com/office/drawing/2014/main" id="{7BBF2917-3623-8D45-860C-198705B2ADE9}"/>
              </a:ext>
            </a:extLst>
          </p:cNvPr>
          <p:cNvPicPr>
            <a:picLocks noChangeAspect="1"/>
          </p:cNvPicPr>
          <p:nvPr/>
        </p:nvPicPr>
        <p:blipFill>
          <a:blip r:embed="rId2"/>
          <a:stretch>
            <a:fillRect/>
          </a:stretch>
        </p:blipFill>
        <p:spPr>
          <a:xfrm>
            <a:off x="3879445" y="1244203"/>
            <a:ext cx="4841134" cy="3272631"/>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5967827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3365" y="2088268"/>
            <a:ext cx="7272808" cy="2268253"/>
          </a:xfrm>
        </p:spPr>
        <p:txBody>
          <a:bodyPr/>
          <a:lstStyle/>
          <a:p>
            <a:r>
              <a:rPr lang="fr-FR" dirty="0"/>
              <a:t>L’ ÎLE-DE-FRANCE </a:t>
            </a:r>
            <a:r>
              <a:rPr lang="fr-FR" dirty="0" smtClean="0"/>
              <a:t>:</a:t>
            </a:r>
            <a:br>
              <a:rPr lang="fr-FR" dirty="0" smtClean="0"/>
            </a:br>
            <a:r>
              <a:rPr lang="fr-FR" dirty="0" smtClean="0"/>
              <a:t>UN </a:t>
            </a:r>
            <a:r>
              <a:rPr lang="fr-FR" dirty="0"/>
              <a:t>TERRITOIRE VULNÉRABLE AUX INONDATIONS</a:t>
            </a:r>
          </a:p>
        </p:txBody>
      </p:sp>
      <p:sp>
        <p:nvSpPr>
          <p:cNvPr id="3" name="Espace réservé du texte 2"/>
          <p:cNvSpPr>
            <a:spLocks noGrp="1"/>
          </p:cNvSpPr>
          <p:nvPr>
            <p:ph type="body" idx="1"/>
          </p:nvPr>
        </p:nvSpPr>
        <p:spPr>
          <a:xfrm>
            <a:off x="4179006" y="977981"/>
            <a:ext cx="632151" cy="1323439"/>
          </a:xfrm>
        </p:spPr>
        <p:txBody>
          <a:bodyPr/>
          <a:lstStyle/>
          <a:p>
            <a:r>
              <a:rPr lang="fr-FR" dirty="0" smtClean="0"/>
              <a:t>2</a:t>
            </a:r>
            <a:endParaRPr lang="fr-FR" dirty="0"/>
          </a:p>
        </p:txBody>
      </p:sp>
      <p:cxnSp>
        <p:nvCxnSpPr>
          <p:cNvPr id="4" name="Connecteur droit 3"/>
          <p:cNvCxnSpPr/>
          <p:nvPr/>
        </p:nvCxnSpPr>
        <p:spPr>
          <a:xfrm>
            <a:off x="989769" y="2645671"/>
            <a:ext cx="7020000" cy="0"/>
          </a:xfrm>
          <a:prstGeom prst="line">
            <a:avLst/>
          </a:prstGeom>
          <a:ln w="38100">
            <a:solidFill>
              <a:srgbClr val="F5896C"/>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989769" y="3347749"/>
            <a:ext cx="7020000" cy="0"/>
          </a:xfrm>
          <a:prstGeom prst="line">
            <a:avLst/>
          </a:prstGeom>
          <a:ln w="38100">
            <a:solidFill>
              <a:srgbClr val="F5896C"/>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989769" y="4049827"/>
            <a:ext cx="7020000" cy="0"/>
          </a:xfrm>
          <a:prstGeom prst="line">
            <a:avLst/>
          </a:prstGeom>
          <a:ln w="38100">
            <a:solidFill>
              <a:srgbClr val="F589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253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10</a:t>
            </a:r>
            <a:endParaRPr lang="fr-FR" dirty="0"/>
          </a:p>
        </p:txBody>
      </p:sp>
      <p:sp>
        <p:nvSpPr>
          <p:cNvPr id="17" name="Espace réservé du texte 16"/>
          <p:cNvSpPr>
            <a:spLocks noGrp="1"/>
          </p:cNvSpPr>
          <p:nvPr>
            <p:ph type="body" sz="quarter" idx="10"/>
          </p:nvPr>
        </p:nvSpPr>
        <p:spPr/>
        <p:txBody>
          <a:bodyPr/>
          <a:lstStyle/>
          <a:p>
            <a:r>
              <a:rPr lang="fr-FR" dirty="0"/>
              <a:t>EN CAS DE CRUE DE </a:t>
            </a:r>
            <a:r>
              <a:rPr lang="fr-FR" dirty="0" smtClean="0"/>
              <a:t>LA SEINE</a:t>
            </a:r>
            <a:r>
              <a:rPr lang="fr-FR" dirty="0"/>
              <a:t>, </a:t>
            </a:r>
            <a:r>
              <a:rPr lang="fr-FR" dirty="0" smtClean="0"/>
              <a:t>EST-IL </a:t>
            </a:r>
            <a:r>
              <a:rPr lang="fr-FR" dirty="0"/>
              <a:t>POSSIBLE D’ANTICIPER LE DANGER ET DE DISPOSER DE TEMPS POUR </a:t>
            </a:r>
            <a:r>
              <a:rPr lang="fr-FR" dirty="0" smtClean="0"/>
              <a:t>S’ORGANISER ?</a:t>
            </a:r>
            <a:endParaRPr lang="fr-FR" dirty="0"/>
          </a:p>
        </p:txBody>
      </p:sp>
      <p:sp>
        <p:nvSpPr>
          <p:cNvPr id="18" name="Espace réservé du texte 17"/>
          <p:cNvSpPr>
            <a:spLocks noGrp="1"/>
          </p:cNvSpPr>
          <p:nvPr>
            <p:ph type="body" sz="quarter" idx="11"/>
          </p:nvPr>
        </p:nvSpPr>
        <p:spPr/>
        <p:txBody>
          <a:bodyPr/>
          <a:lstStyle/>
          <a:p>
            <a:r>
              <a:rPr lang="fr-FR" dirty="0"/>
              <a:t>C’est faux, la Seine peut déborder en seulement quelques heures, comme dans </a:t>
            </a:r>
            <a:r>
              <a:rPr lang="fr-FR" dirty="0" smtClean="0"/>
              <a:t>le Sud </a:t>
            </a:r>
            <a:r>
              <a:rPr lang="fr-FR" dirty="0"/>
              <a:t>de la France.</a:t>
            </a:r>
          </a:p>
          <a:p>
            <a:r>
              <a:rPr lang="fr-FR" dirty="0" smtClean="0"/>
              <a:t>C’est </a:t>
            </a:r>
            <a:r>
              <a:rPr lang="fr-FR" dirty="0"/>
              <a:t>vrai, les nombreux affluents de la Seine qui contribuent à sa hauteur peuvent mettre plusieurs jours avant de provoquer les débordements du fleuve.</a:t>
            </a:r>
          </a:p>
        </p:txBody>
      </p:sp>
      <p:sp>
        <p:nvSpPr>
          <p:cNvPr id="19" name="Espace réservé du texte 18"/>
          <p:cNvSpPr>
            <a:spLocks noGrp="1"/>
          </p:cNvSpPr>
          <p:nvPr>
            <p:ph type="body" sz="quarter" idx="12"/>
          </p:nvPr>
        </p:nvSpPr>
        <p:spPr/>
        <p:txBody>
          <a:bodyPr/>
          <a:lstStyle/>
          <a:p>
            <a:r>
              <a:rPr lang="fr-FR" dirty="0" smtClean="0"/>
              <a:t>A</a:t>
            </a:r>
            <a:endParaRPr lang="fr-FR" dirty="0"/>
          </a:p>
        </p:txBody>
      </p:sp>
      <p:sp>
        <p:nvSpPr>
          <p:cNvPr id="20" name="Espace réservé du texte 19"/>
          <p:cNvSpPr>
            <a:spLocks noGrp="1"/>
          </p:cNvSpPr>
          <p:nvPr>
            <p:ph type="body" sz="quarter" idx="13"/>
          </p:nvPr>
        </p:nvSpPr>
        <p:spPr>
          <a:xfrm>
            <a:off x="4318975" y="2232325"/>
            <a:ext cx="360000" cy="360000"/>
          </a:xfrm>
        </p:spPr>
        <p:txBody>
          <a:bodyPr/>
          <a:lstStyle/>
          <a:p>
            <a:r>
              <a:rPr lang="fr-FR" dirty="0" smtClean="0"/>
              <a:t>B</a:t>
            </a:r>
            <a:endParaRPr lang="fr-FR" dirty="0"/>
          </a:p>
        </p:txBody>
      </p:sp>
      <p:sp>
        <p:nvSpPr>
          <p:cNvPr id="3" name="Espace réservé du pied de page 2"/>
          <p:cNvSpPr>
            <a:spLocks noGrp="1"/>
          </p:cNvSpPr>
          <p:nvPr>
            <p:ph type="ftr" sz="quarter" idx="16"/>
          </p:nvPr>
        </p:nvSpPr>
        <p:spPr>
          <a:xfrm>
            <a:off x="503237" y="5067979"/>
            <a:ext cx="2231949" cy="107722"/>
          </a:xfrm>
        </p:spPr>
        <p:txBody>
          <a:bodyPr/>
          <a:lstStyle/>
          <a:p>
            <a:r>
              <a:rPr lang="fr-FR" dirty="0" smtClean="0"/>
              <a:t>CULTURE GÉNÉRALE SUR LE BASSIN VERSANT DE LA SEINE</a:t>
            </a:r>
            <a:endParaRPr lang="fr-FR" dirty="0"/>
          </a:p>
        </p:txBody>
      </p:sp>
    </p:spTree>
    <p:extLst>
      <p:ext uri="{BB962C8B-B14F-4D97-AF65-F5344CB8AC3E}">
        <p14:creationId xmlns:p14="http://schemas.microsoft.com/office/powerpoint/2010/main" val="2871306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10</a:t>
            </a:r>
            <a:endParaRPr lang="fr-FR" dirty="0"/>
          </a:p>
        </p:txBody>
      </p:sp>
      <p:sp>
        <p:nvSpPr>
          <p:cNvPr id="17" name="Espace réservé du texte 16"/>
          <p:cNvSpPr>
            <a:spLocks noGrp="1"/>
          </p:cNvSpPr>
          <p:nvPr>
            <p:ph type="body" sz="quarter" idx="10"/>
          </p:nvPr>
        </p:nvSpPr>
        <p:spPr/>
        <p:txBody>
          <a:bodyPr/>
          <a:lstStyle/>
          <a:p>
            <a:r>
              <a:rPr lang="fr-FR" smtClean="0"/>
              <a:t>EN CAS DE CRUE DE LA SEINE, EST-IL POSSIBLE D’ANTICIPER LE DANGER ET DE DISPOSER DE TEMPS POUR S’ORGANISER ?</a:t>
            </a:r>
            <a:endParaRPr lang="fr-FR" dirty="0"/>
          </a:p>
        </p:txBody>
      </p:sp>
      <p:sp>
        <p:nvSpPr>
          <p:cNvPr id="7" name="Espace réservé du texte 6"/>
          <p:cNvSpPr>
            <a:spLocks noGrp="1"/>
          </p:cNvSpPr>
          <p:nvPr>
            <p:ph type="body" sz="quarter" idx="11"/>
          </p:nvPr>
        </p:nvSpPr>
        <p:spPr/>
        <p:txBody>
          <a:bodyPr/>
          <a:lstStyle/>
          <a:p>
            <a:r>
              <a:rPr lang="fr-FR" dirty="0" smtClean="0"/>
              <a:t>Les crues franciliennes ont une cinétique lente.</a:t>
            </a:r>
            <a:br>
              <a:rPr lang="fr-FR" dirty="0" smtClean="0"/>
            </a:br>
            <a:r>
              <a:rPr lang="fr-FR" dirty="0" smtClean="0"/>
              <a:t>En 1910, il a fallu une dizaine de jours pour atteindre le pic de crue à 8,62 mètres au pont d’Austerlitz.</a:t>
            </a:r>
          </a:p>
          <a:p>
            <a:r>
              <a:rPr lang="fr-FR" dirty="0" smtClean="0"/>
              <a:t>Il faut noter que sur certains petits cours d’eau comme le Grand Morin, l’Yerres, l’Orge ou l’</a:t>
            </a:r>
            <a:r>
              <a:rPr lang="fr-FR" dirty="0" err="1" smtClean="0"/>
              <a:t>Almont</a:t>
            </a:r>
            <a:r>
              <a:rPr lang="fr-FR" dirty="0" smtClean="0"/>
              <a:t>, la montée des eaux peut être beaucoup plus rapide.</a:t>
            </a:r>
            <a:endParaRPr lang="fr-FR" dirty="0"/>
          </a:p>
        </p:txBody>
      </p:sp>
      <p:sp>
        <p:nvSpPr>
          <p:cNvPr id="8" name="Espace réservé du texte 7"/>
          <p:cNvSpPr>
            <a:spLocks noGrp="1"/>
          </p:cNvSpPr>
          <p:nvPr>
            <p:ph type="body" sz="quarter" idx="12"/>
          </p:nvPr>
        </p:nvSpPr>
        <p:spPr/>
        <p:txBody>
          <a:bodyPr/>
          <a:lstStyle/>
          <a:p>
            <a:r>
              <a:rPr lang="fr-FR" smtClean="0"/>
              <a:t>RÉPONSE</a:t>
            </a:r>
            <a:endParaRPr lang="fr-FR" dirty="0"/>
          </a:p>
        </p:txBody>
      </p:sp>
      <p:sp>
        <p:nvSpPr>
          <p:cNvPr id="9" name="Espace réservé du texte 8"/>
          <p:cNvSpPr>
            <a:spLocks noGrp="1"/>
          </p:cNvSpPr>
          <p:nvPr>
            <p:ph type="body" sz="quarter" idx="13"/>
          </p:nvPr>
        </p:nvSpPr>
        <p:spPr/>
        <p:txBody>
          <a:bodyPr/>
          <a:lstStyle/>
          <a:p>
            <a:r>
              <a:rPr lang="fr-FR" smtClean="0"/>
              <a:t>B</a:t>
            </a:r>
            <a:endParaRPr lang="fr-FR" dirty="0"/>
          </a:p>
        </p:txBody>
      </p:sp>
      <p:sp>
        <p:nvSpPr>
          <p:cNvPr id="10" name="Espace réservé du texte 9"/>
          <p:cNvSpPr>
            <a:spLocks noGrp="1"/>
          </p:cNvSpPr>
          <p:nvPr>
            <p:ph type="body" sz="quarter" idx="14"/>
          </p:nvPr>
        </p:nvSpPr>
        <p:spPr>
          <a:xfrm>
            <a:off x="4103725" y="2758906"/>
            <a:ext cx="4176551" cy="868100"/>
          </a:xfrm>
        </p:spPr>
        <p:txBody>
          <a:bodyPr lIns="180000"/>
          <a:lstStyle/>
          <a:p>
            <a:r>
              <a:rPr lang="fr-FR" dirty="0" smtClean="0"/>
              <a:t>CHIFFRE-CLÉ</a:t>
            </a:r>
          </a:p>
          <a:p>
            <a:pPr lvl="1"/>
            <a:r>
              <a:rPr lang="fr-FR" dirty="0" smtClean="0"/>
              <a:t>24h à 72h</a:t>
            </a:r>
          </a:p>
          <a:p>
            <a:pPr lvl="2"/>
            <a:r>
              <a:rPr lang="fr-FR" dirty="0" smtClean="0"/>
              <a:t>POUR ÊTRE ALERTÉ À L’AVANCE PAR LES AUTORITÉS </a:t>
            </a:r>
            <a:endParaRPr lang="fr-FR" dirty="0"/>
          </a:p>
        </p:txBody>
      </p:sp>
      <p:sp>
        <p:nvSpPr>
          <p:cNvPr id="3" name="Espace réservé du pied de page 2"/>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466822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10</a:t>
            </a:r>
            <a:endParaRPr lang="fr-FR" dirty="0"/>
          </a:p>
        </p:txBody>
      </p:sp>
      <p:sp>
        <p:nvSpPr>
          <p:cNvPr id="17" name="Espace réservé du texte 16"/>
          <p:cNvSpPr>
            <a:spLocks noGrp="1"/>
          </p:cNvSpPr>
          <p:nvPr>
            <p:ph type="body" sz="quarter" idx="10"/>
          </p:nvPr>
        </p:nvSpPr>
        <p:spPr/>
        <p:txBody>
          <a:bodyPr/>
          <a:lstStyle/>
          <a:p>
            <a:r>
              <a:rPr lang="fr-FR" dirty="0" smtClean="0"/>
              <a:t>EN CAS DE CRUE DE LA SEINE, EST-IL POSSIBLE D’ANTICIPER LE DANGER ET DE DISPOSER DE TEMPS POUR S’ORGANISER ?</a:t>
            </a:r>
            <a:endParaRPr lang="fr-FR" dirty="0"/>
          </a:p>
        </p:txBody>
      </p:sp>
      <p:sp>
        <p:nvSpPr>
          <p:cNvPr id="8" name="Espace réservé du texte 7"/>
          <p:cNvSpPr>
            <a:spLocks noGrp="1"/>
          </p:cNvSpPr>
          <p:nvPr>
            <p:ph type="body" sz="quarter" idx="12"/>
          </p:nvPr>
        </p:nvSpPr>
        <p:spPr/>
        <p:txBody>
          <a:bodyPr/>
          <a:lstStyle/>
          <a:p>
            <a:r>
              <a:rPr lang="fr-FR" dirty="0" smtClean="0"/>
              <a:t>RÉPONSE	</a:t>
            </a:r>
            <a:r>
              <a:rPr lang="fr-FR" cap="none" dirty="0" smtClean="0"/>
              <a:t>(suite)</a:t>
            </a:r>
            <a:endParaRPr lang="fr-FR" dirty="0"/>
          </a:p>
        </p:txBody>
      </p:sp>
      <p:sp>
        <p:nvSpPr>
          <p:cNvPr id="9" name="Espace réservé du texte 8"/>
          <p:cNvSpPr>
            <a:spLocks noGrp="1"/>
          </p:cNvSpPr>
          <p:nvPr>
            <p:ph type="body" sz="quarter" idx="13"/>
          </p:nvPr>
        </p:nvSpPr>
        <p:spPr/>
        <p:txBody>
          <a:bodyPr/>
          <a:lstStyle/>
          <a:p>
            <a:r>
              <a:rPr lang="fr-FR" smtClean="0"/>
              <a:t>B</a:t>
            </a:r>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a:ext>
            </a:extLst>
          </a:blip>
          <a:srcRect l="7044" t="11266" r="13608"/>
          <a:stretch/>
        </p:blipFill>
        <p:spPr>
          <a:xfrm>
            <a:off x="3671677" y="864777"/>
            <a:ext cx="5327861" cy="3972077"/>
          </a:xfrm>
          <a:prstGeom prst="rect">
            <a:avLst/>
          </a:prstGeom>
        </p:spPr>
      </p:pic>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444807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11</a:t>
            </a:r>
            <a:endParaRPr lang="fr-FR" dirty="0"/>
          </a:p>
        </p:txBody>
      </p:sp>
      <p:sp>
        <p:nvSpPr>
          <p:cNvPr id="17" name="Espace réservé du texte 16"/>
          <p:cNvSpPr>
            <a:spLocks noGrp="1"/>
          </p:cNvSpPr>
          <p:nvPr>
            <p:ph type="body" sz="quarter" idx="10"/>
          </p:nvPr>
        </p:nvSpPr>
        <p:spPr/>
        <p:txBody>
          <a:bodyPr/>
          <a:lstStyle/>
          <a:p>
            <a:r>
              <a:rPr lang="fr-FR" dirty="0" smtClean="0"/>
              <a:t>LORS D’UNE CRUE MAJEURE, COMBIEN DE TEMPS LES SECTEURS TOUCHÉS RESTERAIENT-ILS SUBMERGÉS ?</a:t>
            </a:r>
            <a:endParaRPr lang="fr-FR" dirty="0"/>
          </a:p>
        </p:txBody>
      </p:sp>
      <p:sp>
        <p:nvSpPr>
          <p:cNvPr id="18" name="Espace réservé du texte 17"/>
          <p:cNvSpPr>
            <a:spLocks noGrp="1"/>
          </p:cNvSpPr>
          <p:nvPr>
            <p:ph type="body" sz="quarter" idx="11"/>
          </p:nvPr>
        </p:nvSpPr>
        <p:spPr/>
        <p:txBody>
          <a:bodyPr/>
          <a:lstStyle/>
          <a:p>
            <a:r>
              <a:rPr lang="fr-FR" smtClean="0"/>
              <a:t>Quelques heures</a:t>
            </a:r>
          </a:p>
          <a:p>
            <a:r>
              <a:rPr lang="fr-FR" smtClean="0"/>
              <a:t>Plusieurs jours</a:t>
            </a:r>
          </a:p>
          <a:p>
            <a:r>
              <a:rPr lang="fr-FR" smtClean="0"/>
              <a:t>Plusieurs semaines voire plusieurs mois</a:t>
            </a:r>
            <a:endParaRPr lang="fr-FR" dirty="0"/>
          </a:p>
        </p:txBody>
      </p:sp>
      <p:sp>
        <p:nvSpPr>
          <p:cNvPr id="19" name="Espace réservé du texte 18"/>
          <p:cNvSpPr>
            <a:spLocks noGrp="1"/>
          </p:cNvSpPr>
          <p:nvPr>
            <p:ph type="body" sz="quarter" idx="12"/>
          </p:nvPr>
        </p:nvSpPr>
        <p:spPr/>
        <p:txBody>
          <a:bodyPr/>
          <a:lstStyle/>
          <a:p>
            <a:r>
              <a:rPr lang="fr-FR" smtClean="0"/>
              <a:t>A</a:t>
            </a:r>
            <a:endParaRPr lang="fr-FR" dirty="0"/>
          </a:p>
        </p:txBody>
      </p:sp>
      <p:sp>
        <p:nvSpPr>
          <p:cNvPr id="20" name="Espace réservé du texte 19"/>
          <p:cNvSpPr>
            <a:spLocks noGrp="1"/>
          </p:cNvSpPr>
          <p:nvPr>
            <p:ph type="body" sz="quarter" idx="13"/>
          </p:nvPr>
        </p:nvSpPr>
        <p:spPr>
          <a:xfrm>
            <a:off x="4318975" y="1709607"/>
            <a:ext cx="360000" cy="360000"/>
          </a:xfrm>
        </p:spPr>
        <p:txBody>
          <a:bodyPr/>
          <a:lstStyle/>
          <a:p>
            <a:r>
              <a:rPr lang="fr-FR" smtClean="0"/>
              <a:t>B</a:t>
            </a:r>
            <a:endParaRPr lang="fr-FR" dirty="0"/>
          </a:p>
        </p:txBody>
      </p:sp>
      <p:sp>
        <p:nvSpPr>
          <p:cNvPr id="8" name="Espace réservé du texte 7"/>
          <p:cNvSpPr>
            <a:spLocks noGrp="1"/>
          </p:cNvSpPr>
          <p:nvPr>
            <p:ph type="body" sz="quarter" idx="14"/>
          </p:nvPr>
        </p:nvSpPr>
        <p:spPr>
          <a:xfrm>
            <a:off x="4318975" y="2448309"/>
            <a:ext cx="360000" cy="360000"/>
          </a:xfrm>
        </p:spPr>
        <p:txBody>
          <a:bodyPr/>
          <a:lstStyle/>
          <a:p>
            <a:r>
              <a:rPr lang="fr-FR" dirty="0" smtClean="0"/>
              <a:t>C</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906842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11</a:t>
            </a:r>
            <a:endParaRPr lang="fr-FR" dirty="0"/>
          </a:p>
        </p:txBody>
      </p:sp>
      <p:sp>
        <p:nvSpPr>
          <p:cNvPr id="17" name="Espace réservé du texte 16"/>
          <p:cNvSpPr>
            <a:spLocks noGrp="1"/>
          </p:cNvSpPr>
          <p:nvPr>
            <p:ph type="body" sz="quarter" idx="10"/>
          </p:nvPr>
        </p:nvSpPr>
        <p:spPr/>
        <p:txBody>
          <a:bodyPr/>
          <a:lstStyle/>
          <a:p>
            <a:r>
              <a:rPr lang="fr-FR" dirty="0" smtClean="0"/>
              <a:t>LORS D’UNE CRUE MAJEURE, COMBIEN DE TEMPS LES SECTEURS TOUCHÉS RESTERAIENT-ILS SUBMERGÉS ?</a:t>
            </a:r>
            <a:endParaRPr lang="fr-FR" dirty="0"/>
          </a:p>
        </p:txBody>
      </p:sp>
      <p:sp>
        <p:nvSpPr>
          <p:cNvPr id="6" name="Espace réservé du texte 5"/>
          <p:cNvSpPr>
            <a:spLocks noGrp="1"/>
          </p:cNvSpPr>
          <p:nvPr>
            <p:ph type="body" sz="quarter" idx="11"/>
          </p:nvPr>
        </p:nvSpPr>
        <p:spPr>
          <a:xfrm>
            <a:off x="4103725" y="1044575"/>
            <a:ext cx="4500525" cy="2555862"/>
          </a:xfrm>
        </p:spPr>
        <p:txBody>
          <a:bodyPr/>
          <a:lstStyle/>
          <a:p>
            <a:r>
              <a:rPr lang="fr-FR" dirty="0"/>
              <a:t>Les temps de submersion lors d’inondation sont longs : </a:t>
            </a:r>
            <a:r>
              <a:rPr lang="fr-FR" dirty="0" smtClean="0"/>
              <a:t>ils varient </a:t>
            </a:r>
            <a:r>
              <a:rPr lang="fr-FR" dirty="0"/>
              <a:t>de quelques jours à plusieurs semaines en fonction des secteurs concernés et de l’importance de la crue</a:t>
            </a:r>
            <a:r>
              <a:rPr lang="fr-FR" dirty="0" smtClean="0"/>
              <a:t>.</a:t>
            </a:r>
          </a:p>
          <a:p>
            <a:r>
              <a:rPr lang="fr-FR" dirty="0"/>
              <a:t>La durée de la submersion rend la vie quotidienne dans les secteurs touchés difficile voire impossible et les dégâts bien plus importants. Une fois l’eau évacuée, il est possible que des bâtiments et infrastructures dysfonctionnent plusieurs mois, le temps de remise en état pouvant être très long. </a:t>
            </a:r>
            <a:r>
              <a:rPr lang="fr-FR" dirty="0" smtClean="0"/>
              <a:t>Un bâtiment </a:t>
            </a:r>
            <a:r>
              <a:rPr lang="fr-FR" dirty="0"/>
              <a:t>inondé pendant 2 mois aura ses fondations extrêmement fragilisées et devra probablement être entièrement reconstruit.</a:t>
            </a:r>
            <a:endParaRPr lang="fr-FR" dirty="0" smtClean="0"/>
          </a:p>
        </p:txBody>
      </p:sp>
      <p:sp>
        <p:nvSpPr>
          <p:cNvPr id="3" name="Espace réservé du texte 2"/>
          <p:cNvSpPr>
            <a:spLocks noGrp="1"/>
          </p:cNvSpPr>
          <p:nvPr>
            <p:ph type="body" sz="quarter" idx="12"/>
          </p:nvPr>
        </p:nvSpPr>
        <p:spPr/>
        <p:txBody>
          <a:bodyPr/>
          <a:lstStyle/>
          <a:p>
            <a:r>
              <a:rPr lang="fr-FR" dirty="0" smtClean="0"/>
              <a:t>RÉPONSE</a:t>
            </a:r>
            <a:endParaRPr lang="fr-FR" dirty="0"/>
          </a:p>
        </p:txBody>
      </p:sp>
      <p:sp>
        <p:nvSpPr>
          <p:cNvPr id="11" name="Espace réservé du texte 10"/>
          <p:cNvSpPr>
            <a:spLocks noGrp="1"/>
          </p:cNvSpPr>
          <p:nvPr>
            <p:ph type="body" sz="quarter" idx="13"/>
          </p:nvPr>
        </p:nvSpPr>
        <p:spPr/>
        <p:txBody>
          <a:bodyPr/>
          <a:lstStyle/>
          <a:p>
            <a:r>
              <a:rPr lang="fr-FR" dirty="0" smtClean="0"/>
              <a:t>C</a:t>
            </a:r>
            <a:endParaRPr lang="fr-FR" dirty="0"/>
          </a:p>
        </p:txBody>
      </p:sp>
      <p:sp>
        <p:nvSpPr>
          <p:cNvPr id="12" name="Espace réservé du texte 11"/>
          <p:cNvSpPr>
            <a:spLocks noGrp="1"/>
          </p:cNvSpPr>
          <p:nvPr>
            <p:ph type="body" sz="quarter" idx="14"/>
          </p:nvPr>
        </p:nvSpPr>
        <p:spPr>
          <a:xfrm>
            <a:off x="5255895" y="3700631"/>
            <a:ext cx="2160197" cy="1015832"/>
          </a:xfrm>
        </p:spPr>
        <p:txBody>
          <a:bodyPr lIns="180000"/>
          <a:lstStyle/>
          <a:p>
            <a:r>
              <a:rPr lang="fr-FR" dirty="0" smtClean="0"/>
              <a:t>CHIFFRE-CLÉ</a:t>
            </a:r>
          </a:p>
          <a:p>
            <a:pPr lvl="2"/>
            <a:r>
              <a:rPr lang="fr-FR" dirty="0"/>
              <a:t>En 1910, l’eau est </a:t>
            </a:r>
            <a:r>
              <a:rPr lang="fr-FR" dirty="0" smtClean="0"/>
              <a:t>restée</a:t>
            </a:r>
          </a:p>
          <a:p>
            <a:pPr lvl="1"/>
            <a:r>
              <a:rPr lang="fr-FR" dirty="0" smtClean="0"/>
              <a:t>2 mois</a:t>
            </a:r>
          </a:p>
          <a:p>
            <a:pPr lvl="2"/>
            <a:r>
              <a:rPr lang="fr-FR" dirty="0" smtClean="0"/>
              <a:t>sur </a:t>
            </a:r>
            <a:r>
              <a:rPr lang="fr-FR" dirty="0"/>
              <a:t>le territoire</a:t>
            </a:r>
          </a:p>
        </p:txBody>
      </p:sp>
      <p:sp>
        <p:nvSpPr>
          <p:cNvPr id="4" name="Espace réservé du pied de page 3"/>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389822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11</a:t>
            </a:r>
            <a:endParaRPr lang="fr-FR" dirty="0"/>
          </a:p>
        </p:txBody>
      </p:sp>
      <p:sp>
        <p:nvSpPr>
          <p:cNvPr id="17" name="Espace réservé du texte 16"/>
          <p:cNvSpPr>
            <a:spLocks noGrp="1"/>
          </p:cNvSpPr>
          <p:nvPr>
            <p:ph type="body" sz="quarter" idx="10"/>
          </p:nvPr>
        </p:nvSpPr>
        <p:spPr/>
        <p:txBody>
          <a:bodyPr/>
          <a:lstStyle/>
          <a:p>
            <a:r>
              <a:rPr lang="fr-FR" dirty="0" smtClean="0"/>
              <a:t>LORS D’UNE CRUE MAJEURE, COMBIEN DE TEMPS LES SECTEURS TOUCHÉS RESTERAIENT-ILS SUBMERGÉS ?</a:t>
            </a:r>
            <a:endParaRPr lang="fr-FR" dirty="0"/>
          </a:p>
        </p:txBody>
      </p:sp>
      <p:sp>
        <p:nvSpPr>
          <p:cNvPr id="3" name="Espace réservé du texte 2"/>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1" name="Espace réservé du texte 10"/>
          <p:cNvSpPr>
            <a:spLocks noGrp="1"/>
          </p:cNvSpPr>
          <p:nvPr>
            <p:ph type="body" sz="quarter" idx="13"/>
          </p:nvPr>
        </p:nvSpPr>
        <p:spPr/>
        <p:txBody>
          <a:bodyPr/>
          <a:lstStyle/>
          <a:p>
            <a:r>
              <a:rPr lang="fr-FR" dirty="0" smtClean="0"/>
              <a:t>C</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694" y="621398"/>
            <a:ext cx="5856636" cy="4140460"/>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842296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12</a:t>
            </a:r>
            <a:endParaRPr lang="fr-FR" dirty="0"/>
          </a:p>
        </p:txBody>
      </p:sp>
      <p:sp>
        <p:nvSpPr>
          <p:cNvPr id="17" name="Espace réservé du texte 16"/>
          <p:cNvSpPr>
            <a:spLocks noGrp="1"/>
          </p:cNvSpPr>
          <p:nvPr>
            <p:ph type="body" sz="quarter" idx="10"/>
          </p:nvPr>
        </p:nvSpPr>
        <p:spPr/>
        <p:txBody>
          <a:bodyPr/>
          <a:lstStyle/>
          <a:p>
            <a:r>
              <a:rPr lang="fr-FR" dirty="0"/>
              <a:t>EN CAS DE CRUE CENTENNALE, COMBIEN DE FRANCILIENS SERAIENT </a:t>
            </a:r>
            <a:r>
              <a:rPr lang="fr-FR" dirty="0" smtClean="0"/>
              <a:t>IMPACTÉS </a:t>
            </a:r>
            <a:r>
              <a:rPr lang="fr-FR" dirty="0"/>
              <a:t>PAR LES </a:t>
            </a:r>
            <a:r>
              <a:rPr lang="fr-FR" dirty="0" smtClean="0"/>
              <a:t>CONSÉQUENCES DES INONDATIONS ?</a:t>
            </a:r>
            <a:endParaRPr lang="fr-FR" dirty="0"/>
          </a:p>
        </p:txBody>
      </p:sp>
      <p:sp>
        <p:nvSpPr>
          <p:cNvPr id="18" name="Espace réservé du texte 17"/>
          <p:cNvSpPr>
            <a:spLocks noGrp="1"/>
          </p:cNvSpPr>
          <p:nvPr>
            <p:ph type="body" sz="quarter" idx="11"/>
          </p:nvPr>
        </p:nvSpPr>
        <p:spPr/>
        <p:txBody>
          <a:bodyPr/>
          <a:lstStyle/>
          <a:p>
            <a:r>
              <a:rPr lang="fr-FR" dirty="0"/>
              <a:t>100 000 à 200 000 </a:t>
            </a:r>
          </a:p>
          <a:p>
            <a:r>
              <a:rPr lang="fr-FR" dirty="0" smtClean="0"/>
              <a:t>1 </a:t>
            </a:r>
            <a:r>
              <a:rPr lang="fr-FR" dirty="0"/>
              <a:t>à 2 millions</a:t>
            </a:r>
          </a:p>
          <a:p>
            <a:r>
              <a:rPr lang="fr-FR" dirty="0" smtClean="0"/>
              <a:t>4 </a:t>
            </a:r>
            <a:r>
              <a:rPr lang="fr-FR" dirty="0"/>
              <a:t>à 5 millions</a:t>
            </a:r>
          </a:p>
        </p:txBody>
      </p:sp>
      <p:sp>
        <p:nvSpPr>
          <p:cNvPr id="19" name="Espace réservé du texte 18"/>
          <p:cNvSpPr>
            <a:spLocks noGrp="1"/>
          </p:cNvSpPr>
          <p:nvPr>
            <p:ph type="body" sz="quarter" idx="12"/>
          </p:nvPr>
        </p:nvSpPr>
        <p:spPr/>
        <p:txBody>
          <a:bodyPr/>
          <a:lstStyle/>
          <a:p>
            <a:r>
              <a:rPr lang="fr-FR" smtClean="0"/>
              <a:t>A</a:t>
            </a:r>
            <a:endParaRPr lang="fr-FR" dirty="0"/>
          </a:p>
        </p:txBody>
      </p:sp>
      <p:sp>
        <p:nvSpPr>
          <p:cNvPr id="20" name="Espace réservé du texte 19"/>
          <p:cNvSpPr>
            <a:spLocks noGrp="1"/>
          </p:cNvSpPr>
          <p:nvPr>
            <p:ph type="body" sz="quarter" idx="13"/>
          </p:nvPr>
        </p:nvSpPr>
        <p:spPr>
          <a:xfrm>
            <a:off x="4318975" y="1709607"/>
            <a:ext cx="360000" cy="360000"/>
          </a:xfrm>
        </p:spPr>
        <p:txBody>
          <a:bodyPr/>
          <a:lstStyle/>
          <a:p>
            <a:r>
              <a:rPr lang="fr-FR" smtClean="0"/>
              <a:t>B</a:t>
            </a:r>
            <a:endParaRPr lang="fr-FR" dirty="0"/>
          </a:p>
        </p:txBody>
      </p:sp>
      <p:sp>
        <p:nvSpPr>
          <p:cNvPr id="8" name="Espace réservé du texte 7"/>
          <p:cNvSpPr>
            <a:spLocks noGrp="1"/>
          </p:cNvSpPr>
          <p:nvPr>
            <p:ph type="body" sz="quarter" idx="14"/>
          </p:nvPr>
        </p:nvSpPr>
        <p:spPr>
          <a:xfrm>
            <a:off x="4318975" y="2448309"/>
            <a:ext cx="360000" cy="360000"/>
          </a:xfrm>
        </p:spPr>
        <p:txBody>
          <a:bodyPr/>
          <a:lstStyle/>
          <a:p>
            <a:r>
              <a:rPr lang="fr-FR" dirty="0" smtClean="0"/>
              <a:t>C</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731910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12</a:t>
            </a:r>
            <a:endParaRPr lang="fr-FR" dirty="0"/>
          </a:p>
        </p:txBody>
      </p:sp>
      <p:sp>
        <p:nvSpPr>
          <p:cNvPr id="17" name="Espace réservé du texte 16"/>
          <p:cNvSpPr>
            <a:spLocks noGrp="1"/>
          </p:cNvSpPr>
          <p:nvPr>
            <p:ph type="body" sz="quarter" idx="10"/>
          </p:nvPr>
        </p:nvSpPr>
        <p:spPr/>
        <p:txBody>
          <a:bodyPr/>
          <a:lstStyle/>
          <a:p>
            <a:r>
              <a:rPr lang="fr-FR" dirty="0"/>
              <a:t>EN CAS DE CRUE CENTENNALE, COMBIEN DE FRANCILIENS SERAIENT </a:t>
            </a:r>
            <a:r>
              <a:rPr lang="fr-FR" dirty="0" smtClean="0"/>
              <a:t>IMPACTÉS </a:t>
            </a:r>
            <a:r>
              <a:rPr lang="fr-FR" dirty="0"/>
              <a:t>PAR LES </a:t>
            </a:r>
            <a:r>
              <a:rPr lang="fr-FR" dirty="0" smtClean="0"/>
              <a:t>CONSÉQUENCES DES INONDATIONS ?</a:t>
            </a:r>
            <a:endParaRPr lang="fr-FR" dirty="0"/>
          </a:p>
        </p:txBody>
      </p:sp>
      <p:sp>
        <p:nvSpPr>
          <p:cNvPr id="18" name="Espace réservé du texte 17"/>
          <p:cNvSpPr>
            <a:spLocks noGrp="1"/>
          </p:cNvSpPr>
          <p:nvPr>
            <p:ph type="body" sz="quarter" idx="11"/>
          </p:nvPr>
        </p:nvSpPr>
        <p:spPr/>
        <p:txBody>
          <a:bodyPr/>
          <a:lstStyle/>
          <a:p>
            <a:r>
              <a:rPr lang="fr-FR" dirty="0"/>
              <a:t>Sur les 12 millions de Franciliens, 850 000 habitent directement en zones inondables ; pourtant l’inondation concernerait 5 millions de personnes à des degrés divers </a:t>
            </a:r>
            <a:r>
              <a:rPr lang="fr-FR" dirty="0" smtClean="0"/>
              <a:t>du fait </a:t>
            </a:r>
            <a:r>
              <a:rPr lang="fr-FR" dirty="0"/>
              <a:t>des perturbations ou des coupures des différents réseaux. Plus de 1,5 millions seraient concernés par des coupures d’électricité et 1,3 millions par des coupures d’eau potable.</a:t>
            </a:r>
          </a:p>
          <a:p>
            <a:r>
              <a:rPr lang="fr-FR" dirty="0" smtClean="0"/>
              <a:t>Les </a:t>
            </a:r>
            <a:r>
              <a:rPr lang="fr-FR" dirty="0"/>
              <a:t>services à la population, les transports et les </a:t>
            </a:r>
            <a:r>
              <a:rPr lang="fr-FR" dirty="0" err="1" smtClean="0"/>
              <a:t>approvision-nements</a:t>
            </a:r>
            <a:r>
              <a:rPr lang="fr-FR" dirty="0" smtClean="0"/>
              <a:t> </a:t>
            </a:r>
            <a:r>
              <a:rPr lang="fr-FR" dirty="0"/>
              <a:t>seraient fortement perturbés pendant plusieurs semaines, mois ou années.</a:t>
            </a:r>
          </a:p>
        </p:txBody>
      </p:sp>
      <p:sp>
        <p:nvSpPr>
          <p:cNvPr id="19" name="Espace réservé du texte 18"/>
          <p:cNvSpPr>
            <a:spLocks noGrp="1"/>
          </p:cNvSpPr>
          <p:nvPr>
            <p:ph type="body" sz="quarter" idx="12"/>
          </p:nvPr>
        </p:nvSpPr>
        <p:spPr/>
        <p:txBody>
          <a:bodyPr/>
          <a:lstStyle/>
          <a:p>
            <a:r>
              <a:rPr lang="fr-FR" dirty="0" smtClean="0"/>
              <a:t>RÉPONSE</a:t>
            </a:r>
            <a:endParaRPr lang="fr-FR" dirty="0"/>
          </a:p>
        </p:txBody>
      </p:sp>
      <p:sp>
        <p:nvSpPr>
          <p:cNvPr id="20" name="Espace réservé du texte 19"/>
          <p:cNvSpPr>
            <a:spLocks noGrp="1"/>
          </p:cNvSpPr>
          <p:nvPr>
            <p:ph type="body" sz="quarter" idx="13"/>
          </p:nvPr>
        </p:nvSpPr>
        <p:spPr/>
        <p:txBody>
          <a:bodyPr/>
          <a:lstStyle/>
          <a:p>
            <a:r>
              <a:rPr lang="fr-FR" dirty="0" smtClean="0"/>
              <a:t>C</a:t>
            </a:r>
            <a:endParaRPr lang="fr-FR" dirty="0"/>
          </a:p>
        </p:txBody>
      </p:sp>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063026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N° 1</a:t>
            </a:r>
            <a:endParaRPr lang="fr-FR" dirty="0"/>
          </a:p>
        </p:txBody>
      </p:sp>
      <p:sp>
        <p:nvSpPr>
          <p:cNvPr id="3" name="Espace réservé du contenu 2"/>
          <p:cNvSpPr>
            <a:spLocks noGrp="1"/>
          </p:cNvSpPr>
          <p:nvPr>
            <p:ph idx="10"/>
          </p:nvPr>
        </p:nvSpPr>
        <p:spPr/>
        <p:txBody>
          <a:bodyPr/>
          <a:lstStyle/>
          <a:p>
            <a:r>
              <a:rPr lang="fr-FR" dirty="0" smtClean="0"/>
              <a:t>AU COURS DES SIÈCLES, POUR QUELLE RAISONS LES ACTIVITÉS</a:t>
            </a:r>
            <a:br>
              <a:rPr lang="fr-FR" dirty="0" smtClean="0"/>
            </a:br>
            <a:r>
              <a:rPr lang="fr-FR" dirty="0" smtClean="0"/>
              <a:t>HUMAINES SE SONT DEVELOPPÉES</a:t>
            </a:r>
            <a:br>
              <a:rPr lang="fr-FR" dirty="0" smtClean="0"/>
            </a:br>
            <a:r>
              <a:rPr lang="fr-FR" dirty="0" smtClean="0"/>
              <a:t>À CÔTÉ DES COURS D’EAU ?</a:t>
            </a:r>
            <a:endParaRPr lang="fr-FR" dirty="0"/>
          </a:p>
        </p:txBody>
      </p:sp>
      <p:sp>
        <p:nvSpPr>
          <p:cNvPr id="6" name="Espace réservé du texte 5"/>
          <p:cNvSpPr>
            <a:spLocks noGrp="1"/>
          </p:cNvSpPr>
          <p:nvPr>
            <p:ph type="body" sz="quarter" idx="11"/>
          </p:nvPr>
        </p:nvSpPr>
        <p:spPr/>
        <p:txBody>
          <a:bodyPr/>
          <a:lstStyle/>
          <a:p>
            <a:r>
              <a:rPr lang="fr-FR" dirty="0"/>
              <a:t>Pour des raisons économiques : la proximité des rivières favorise les échanges commerciaux, l’agriculture et l’industrie</a:t>
            </a:r>
          </a:p>
          <a:p>
            <a:r>
              <a:rPr lang="fr-FR" dirty="0" smtClean="0"/>
              <a:t>Pour </a:t>
            </a:r>
            <a:r>
              <a:rPr lang="fr-FR" dirty="0"/>
              <a:t>des raisons d’agrément : le cours d’eau peut avoir un usage pour les loisirs (sport, intérêt paysager, etc.)</a:t>
            </a:r>
          </a:p>
          <a:p>
            <a:r>
              <a:rPr lang="fr-FR" dirty="0" smtClean="0"/>
              <a:t>Sans </a:t>
            </a:r>
            <a:r>
              <a:rPr lang="fr-FR" dirty="0"/>
              <a:t>raison particulière, c’est une question </a:t>
            </a:r>
            <a:r>
              <a:rPr lang="fr-FR" dirty="0" smtClean="0"/>
              <a:t>de hasard</a:t>
            </a:r>
            <a:endParaRPr lang="fr-FR" dirty="0"/>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2196321"/>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3420457"/>
            <a:ext cx="360000" cy="360000"/>
          </a:xfrm>
        </p:spPr>
        <p:txBody>
          <a:bodyPr/>
          <a:lstStyle/>
          <a:p>
            <a:r>
              <a:rPr lang="fr-FR" dirty="0" smtClean="0"/>
              <a:t>C</a:t>
            </a:r>
            <a:endParaRPr lang="fr-FR" dirty="0"/>
          </a:p>
        </p:txBody>
      </p:sp>
      <p:sp>
        <p:nvSpPr>
          <p:cNvPr id="5" name="Espace réservé du pied de page 4"/>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900634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13</a:t>
            </a:r>
            <a:endParaRPr lang="fr-FR" dirty="0"/>
          </a:p>
        </p:txBody>
      </p:sp>
      <p:sp>
        <p:nvSpPr>
          <p:cNvPr id="17" name="Espace réservé du texte 16"/>
          <p:cNvSpPr>
            <a:spLocks noGrp="1"/>
          </p:cNvSpPr>
          <p:nvPr>
            <p:ph type="body" sz="quarter" idx="10"/>
          </p:nvPr>
        </p:nvSpPr>
        <p:spPr/>
        <p:txBody>
          <a:bodyPr/>
          <a:lstStyle/>
          <a:p>
            <a:r>
              <a:rPr lang="fr-FR" dirty="0"/>
              <a:t>SUR LES 14 LIGNES </a:t>
            </a:r>
            <a:r>
              <a:rPr lang="fr-FR" dirty="0" smtClean="0"/>
              <a:t>DE METRO</a:t>
            </a:r>
            <a:r>
              <a:rPr lang="fr-FR" dirty="0"/>
              <a:t>, COMBIEN </a:t>
            </a:r>
            <a:r>
              <a:rPr lang="fr-FR" dirty="0" smtClean="0"/>
              <a:t>DE LIGNES </a:t>
            </a:r>
            <a:r>
              <a:rPr lang="fr-FR" dirty="0"/>
              <a:t>FONCTIONNERAIENT NORMALEMENT EN CAS DE CRUE TYPE JANVIER 1910 </a:t>
            </a:r>
            <a:r>
              <a:rPr lang="fr-FR" dirty="0" smtClean="0"/>
              <a:t>À PARIS ?</a:t>
            </a:r>
            <a:endParaRPr lang="fr-FR" dirty="0"/>
          </a:p>
        </p:txBody>
      </p:sp>
      <p:sp>
        <p:nvSpPr>
          <p:cNvPr id="18" name="Espace réservé du texte 17"/>
          <p:cNvSpPr>
            <a:spLocks noGrp="1"/>
          </p:cNvSpPr>
          <p:nvPr>
            <p:ph type="body" sz="quarter" idx="11"/>
          </p:nvPr>
        </p:nvSpPr>
        <p:spPr>
          <a:xfrm>
            <a:off x="4859338" y="1044575"/>
            <a:ext cx="3636962" cy="1871786"/>
          </a:xfrm>
        </p:spPr>
        <p:txBody>
          <a:bodyPr/>
          <a:lstStyle/>
          <a:p>
            <a:r>
              <a:rPr lang="fr-FR" dirty="0" smtClean="0"/>
              <a:t>1</a:t>
            </a:r>
          </a:p>
          <a:p>
            <a:r>
              <a:rPr lang="fr-FR" dirty="0" smtClean="0"/>
              <a:t>5</a:t>
            </a:r>
          </a:p>
          <a:p>
            <a:r>
              <a:rPr lang="fr-FR" dirty="0" smtClean="0"/>
              <a:t>10</a:t>
            </a:r>
            <a:endParaRPr lang="fr-FR" dirty="0"/>
          </a:p>
        </p:txBody>
      </p:sp>
      <p:sp>
        <p:nvSpPr>
          <p:cNvPr id="19" name="Espace réservé du texte 18"/>
          <p:cNvSpPr>
            <a:spLocks noGrp="1"/>
          </p:cNvSpPr>
          <p:nvPr>
            <p:ph type="body" sz="quarter" idx="12"/>
          </p:nvPr>
        </p:nvSpPr>
        <p:spPr/>
        <p:txBody>
          <a:bodyPr/>
          <a:lstStyle/>
          <a:p>
            <a:r>
              <a:rPr lang="fr-FR" smtClean="0"/>
              <a:t>A</a:t>
            </a:r>
            <a:endParaRPr lang="fr-FR" dirty="0"/>
          </a:p>
        </p:txBody>
      </p:sp>
      <p:sp>
        <p:nvSpPr>
          <p:cNvPr id="20" name="Espace réservé du texte 19"/>
          <p:cNvSpPr>
            <a:spLocks noGrp="1"/>
          </p:cNvSpPr>
          <p:nvPr>
            <p:ph type="body" sz="quarter" idx="13"/>
          </p:nvPr>
        </p:nvSpPr>
        <p:spPr>
          <a:xfrm>
            <a:off x="4318975" y="1709607"/>
            <a:ext cx="360000" cy="360000"/>
          </a:xfrm>
        </p:spPr>
        <p:txBody>
          <a:bodyPr/>
          <a:lstStyle/>
          <a:p>
            <a:r>
              <a:rPr lang="fr-FR" smtClean="0"/>
              <a:t>B</a:t>
            </a:r>
            <a:endParaRPr lang="fr-FR" dirty="0"/>
          </a:p>
        </p:txBody>
      </p:sp>
      <p:sp>
        <p:nvSpPr>
          <p:cNvPr id="8" name="Espace réservé du texte 7"/>
          <p:cNvSpPr>
            <a:spLocks noGrp="1"/>
          </p:cNvSpPr>
          <p:nvPr>
            <p:ph type="body" sz="quarter" idx="14"/>
          </p:nvPr>
        </p:nvSpPr>
        <p:spPr>
          <a:xfrm>
            <a:off x="4318975" y="2448309"/>
            <a:ext cx="360000" cy="360000"/>
          </a:xfrm>
        </p:spPr>
        <p:txBody>
          <a:bodyPr/>
          <a:lstStyle/>
          <a:p>
            <a:r>
              <a:rPr lang="fr-FR" dirty="0" smtClean="0"/>
              <a:t>C</a:t>
            </a:r>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91857" y="899595"/>
            <a:ext cx="3312393" cy="2124220"/>
          </a:xfrm>
          <a:prstGeom prst="rect">
            <a:avLst/>
          </a:prstGeom>
        </p:spPr>
      </p:pic>
      <p:sp>
        <p:nvSpPr>
          <p:cNvPr id="3" name="ZoneTexte 2"/>
          <p:cNvSpPr txBox="1"/>
          <p:nvPr/>
        </p:nvSpPr>
        <p:spPr>
          <a:xfrm>
            <a:off x="7746676" y="3045278"/>
            <a:ext cx="879014" cy="123111"/>
          </a:xfrm>
          <a:prstGeom prst="rect">
            <a:avLst/>
          </a:prstGeom>
          <a:noFill/>
        </p:spPr>
        <p:txBody>
          <a:bodyPr wrap="none" lIns="36000" tIns="0" rIns="36000" bIns="0" rtlCol="0">
            <a:spAutoFit/>
          </a:bodyPr>
          <a:lstStyle/>
          <a:p>
            <a:pPr algn="r"/>
            <a:r>
              <a:rPr lang="fr-FR" sz="800" i="1" dirty="0" smtClean="0"/>
              <a:t>Source : Le Parisien</a:t>
            </a:r>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479543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13</a:t>
            </a:r>
            <a:endParaRPr lang="fr-FR" dirty="0"/>
          </a:p>
        </p:txBody>
      </p:sp>
      <p:sp>
        <p:nvSpPr>
          <p:cNvPr id="17" name="Espace réservé du texte 16"/>
          <p:cNvSpPr>
            <a:spLocks noGrp="1"/>
          </p:cNvSpPr>
          <p:nvPr>
            <p:ph type="body" sz="quarter" idx="10"/>
          </p:nvPr>
        </p:nvSpPr>
        <p:spPr/>
        <p:txBody>
          <a:bodyPr/>
          <a:lstStyle/>
          <a:p>
            <a:r>
              <a:rPr lang="fr-FR" dirty="0"/>
              <a:t>SUR LES 14 LIGNES </a:t>
            </a:r>
            <a:r>
              <a:rPr lang="fr-FR" dirty="0" smtClean="0"/>
              <a:t>DE METRO</a:t>
            </a:r>
            <a:r>
              <a:rPr lang="fr-FR" dirty="0"/>
              <a:t>, COMBIEN </a:t>
            </a:r>
            <a:r>
              <a:rPr lang="fr-FR" dirty="0" smtClean="0"/>
              <a:t>DE LIGNES </a:t>
            </a:r>
            <a:r>
              <a:rPr lang="fr-FR" dirty="0"/>
              <a:t>FONCTIONNERAIENT NORMALEMENT EN CAS DE CRUE TYPE JANVIER 1910 </a:t>
            </a:r>
            <a:r>
              <a:rPr lang="fr-FR" dirty="0" smtClean="0"/>
              <a:t>À PARIS ?</a:t>
            </a:r>
            <a:endParaRPr lang="fr-FR" dirty="0"/>
          </a:p>
        </p:txBody>
      </p:sp>
      <p:sp>
        <p:nvSpPr>
          <p:cNvPr id="10" name="Espace réservé du texte 9"/>
          <p:cNvSpPr>
            <a:spLocks noGrp="1"/>
          </p:cNvSpPr>
          <p:nvPr>
            <p:ph type="body" sz="quarter" idx="11"/>
          </p:nvPr>
        </p:nvSpPr>
        <p:spPr/>
        <p:txBody>
          <a:bodyPr/>
          <a:lstStyle/>
          <a:p>
            <a:r>
              <a:rPr lang="fr-FR" sz="1300" dirty="0"/>
              <a:t>Le réseau de transport de métro et de RER dans Paris et </a:t>
            </a:r>
            <a:r>
              <a:rPr lang="fr-FR" sz="1300" dirty="0" smtClean="0"/>
              <a:t>la petite </a:t>
            </a:r>
            <a:r>
              <a:rPr lang="fr-FR" sz="1300" dirty="0"/>
              <a:t>couronne est particulièrement vulnérable aux crues du fait des phénomènes de remontée de nappes et d’infiltration dans les réseaux mais aussi du fait de sa dépendance vis-à-vis du réseau électrique. </a:t>
            </a:r>
          </a:p>
          <a:p>
            <a:r>
              <a:rPr lang="fr-FR" sz="1300" dirty="0" smtClean="0"/>
              <a:t>Dès </a:t>
            </a:r>
            <a:r>
              <a:rPr lang="fr-FR" sz="1300" dirty="0"/>
              <a:t>une côte à 5,50 mètres, la Seine peut menacer </a:t>
            </a:r>
            <a:r>
              <a:rPr lang="fr-FR" sz="1300" dirty="0" smtClean="0"/>
              <a:t>directement </a:t>
            </a:r>
            <a:r>
              <a:rPr lang="fr-FR" sz="1300" dirty="0"/>
              <a:t>le réseau. En cas de </a:t>
            </a:r>
            <a:r>
              <a:rPr lang="fr-FR" sz="1300" dirty="0" smtClean="0"/>
              <a:t>crue </a:t>
            </a:r>
            <a:r>
              <a:rPr lang="fr-FR" sz="1300" dirty="0"/>
              <a:t>exceptionnelle, </a:t>
            </a:r>
            <a:r>
              <a:rPr lang="fr-FR" sz="1300" dirty="0" smtClean="0"/>
              <a:t>toutes les </a:t>
            </a:r>
            <a:r>
              <a:rPr lang="fr-FR" sz="1300" dirty="0"/>
              <a:t>lignes de métro seraient impactées dans leur </a:t>
            </a:r>
            <a:r>
              <a:rPr lang="fr-FR" sz="1300" dirty="0" smtClean="0"/>
              <a:t>fonctionnement </a:t>
            </a:r>
            <a:r>
              <a:rPr lang="fr-FR" sz="1300" dirty="0"/>
              <a:t>à l’exception de la ligne 2.</a:t>
            </a:r>
          </a:p>
          <a:p>
            <a:r>
              <a:rPr lang="fr-FR" sz="1300" dirty="0" smtClean="0"/>
              <a:t>Face </a:t>
            </a:r>
            <a:r>
              <a:rPr lang="fr-FR" sz="1300" dirty="0"/>
              <a:t>à cela, la RATP dispose d’un plan qui consiste notamment </a:t>
            </a:r>
            <a:r>
              <a:rPr lang="fr-FR" sz="1300" dirty="0" smtClean="0"/>
              <a:t>à murer </a:t>
            </a:r>
            <a:r>
              <a:rPr lang="fr-FR" sz="1300" dirty="0"/>
              <a:t>les bouches de métro (voir photo précédente) afin d’empêcher l’eau de rentrer par la surface.</a:t>
            </a:r>
          </a:p>
          <a:p>
            <a:r>
              <a:rPr lang="fr-FR" sz="1300" dirty="0" smtClean="0"/>
              <a:t>Ces </a:t>
            </a:r>
            <a:r>
              <a:rPr lang="fr-FR" sz="1300" dirty="0"/>
              <a:t>opérations de protection sont réalisées de manière préventive avant l’arrivée de l’eau afin d’améliorer le délai de retour à la normale. Si on laissait le réseau s’inonder il y aurait jusqu’à plusieurs milliards d’euros de dégâts et il faudrait entre </a:t>
            </a:r>
            <a:r>
              <a:rPr lang="fr-FR" sz="1300" dirty="0" smtClean="0"/>
              <a:t>2 et 5 ans </a:t>
            </a:r>
            <a:r>
              <a:rPr lang="fr-FR" sz="1300" dirty="0"/>
              <a:t>pour le remettre complétement en état.</a:t>
            </a:r>
          </a:p>
        </p:txBody>
      </p:sp>
      <p:sp>
        <p:nvSpPr>
          <p:cNvPr id="11" name="Espace réservé du texte 10"/>
          <p:cNvSpPr>
            <a:spLocks noGrp="1"/>
          </p:cNvSpPr>
          <p:nvPr>
            <p:ph type="body" sz="quarter" idx="12"/>
          </p:nvPr>
        </p:nvSpPr>
        <p:spPr/>
        <p:txBody>
          <a:bodyPr/>
          <a:lstStyle/>
          <a:p>
            <a:r>
              <a:rPr lang="fr-FR" dirty="0" smtClean="0"/>
              <a:t>RÉPONSE</a:t>
            </a:r>
            <a:endParaRPr lang="fr-FR" dirty="0"/>
          </a:p>
        </p:txBody>
      </p:sp>
      <p:sp>
        <p:nvSpPr>
          <p:cNvPr id="12" name="Espace réservé du texte 11"/>
          <p:cNvSpPr>
            <a:spLocks noGrp="1"/>
          </p:cNvSpPr>
          <p:nvPr>
            <p:ph type="body" sz="quarter" idx="13"/>
          </p:nvPr>
        </p:nvSpPr>
        <p:spPr/>
        <p:txBody>
          <a:bodyPr/>
          <a:lstStyle/>
          <a:p>
            <a:r>
              <a:rPr lang="fr-FR" dirty="0" smtClean="0"/>
              <a:t>A</a:t>
            </a:r>
            <a:endParaRPr lang="fr-FR" dirty="0"/>
          </a:p>
        </p:txBody>
      </p:sp>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826265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13</a:t>
            </a:r>
            <a:endParaRPr lang="fr-FR" dirty="0"/>
          </a:p>
        </p:txBody>
      </p:sp>
      <p:sp>
        <p:nvSpPr>
          <p:cNvPr id="17" name="Espace réservé du texte 16"/>
          <p:cNvSpPr>
            <a:spLocks noGrp="1"/>
          </p:cNvSpPr>
          <p:nvPr>
            <p:ph type="body" sz="quarter" idx="10"/>
          </p:nvPr>
        </p:nvSpPr>
        <p:spPr/>
        <p:txBody>
          <a:bodyPr/>
          <a:lstStyle/>
          <a:p>
            <a:r>
              <a:rPr lang="fr-FR" dirty="0"/>
              <a:t>SUR LES 14 LIGNES </a:t>
            </a:r>
            <a:r>
              <a:rPr lang="fr-FR" dirty="0" smtClean="0"/>
              <a:t>DE METRO</a:t>
            </a:r>
            <a:r>
              <a:rPr lang="fr-FR" dirty="0"/>
              <a:t>, COMBIEN </a:t>
            </a:r>
            <a:r>
              <a:rPr lang="fr-FR" dirty="0" smtClean="0"/>
              <a:t>DE LIGNES </a:t>
            </a:r>
            <a:r>
              <a:rPr lang="fr-FR" dirty="0"/>
              <a:t>FONCTIONNERAIENT NORMALEMENT EN CAS DE CRUE TYPE JANVIER 1910 </a:t>
            </a:r>
            <a:r>
              <a:rPr lang="fr-FR" dirty="0" smtClean="0"/>
              <a:t>À PARIS ?</a:t>
            </a:r>
            <a:endParaRPr lang="fr-FR" dirty="0"/>
          </a:p>
        </p:txBody>
      </p:sp>
      <p:sp>
        <p:nvSpPr>
          <p:cNvPr id="11" name="Espace réservé du texte 10"/>
          <p:cNvSpPr>
            <a:spLocks noGrp="1"/>
          </p:cNvSpPr>
          <p:nvPr>
            <p:ph type="body" sz="quarter" idx="12"/>
          </p:nvPr>
        </p:nvSpPr>
        <p:spPr/>
        <p:txBody>
          <a:bodyPr/>
          <a:lstStyle/>
          <a:p>
            <a:r>
              <a:rPr lang="fr-FR" dirty="0" smtClean="0"/>
              <a:t>RÉPONSE	</a:t>
            </a:r>
            <a:r>
              <a:rPr lang="fr-FR" cap="none" dirty="0" smtClean="0"/>
              <a:t>(suite)</a:t>
            </a:r>
            <a:endParaRPr lang="fr-FR" cap="none" dirty="0"/>
          </a:p>
        </p:txBody>
      </p:sp>
      <p:sp>
        <p:nvSpPr>
          <p:cNvPr id="12" name="Espace réservé du texte 11"/>
          <p:cNvSpPr>
            <a:spLocks noGrp="1"/>
          </p:cNvSpPr>
          <p:nvPr>
            <p:ph type="body" sz="quarter" idx="13"/>
          </p:nvPr>
        </p:nvSpPr>
        <p:spPr/>
        <p:txBody>
          <a:bodyPr/>
          <a:lstStyle/>
          <a:p>
            <a:r>
              <a:rPr lang="fr-FR" dirty="0" smtClean="0"/>
              <a:t>A</a:t>
            </a:r>
            <a:endParaRPr lang="fr-FR" dirty="0"/>
          </a:p>
        </p:txBody>
      </p:sp>
      <p:sp>
        <p:nvSpPr>
          <p:cNvPr id="16" name="Espace réservé du texte 2"/>
          <p:cNvSpPr>
            <a:spLocks noGrp="1"/>
          </p:cNvSpPr>
          <p:nvPr>
            <p:ph type="body" sz="quarter" idx="14"/>
          </p:nvPr>
        </p:nvSpPr>
        <p:spPr>
          <a:xfrm>
            <a:off x="4823830" y="3934863"/>
            <a:ext cx="2700257" cy="864097"/>
          </a:xfrm>
        </p:spPr>
        <p:txBody>
          <a:bodyPr lIns="72000"/>
          <a:lstStyle/>
          <a:p>
            <a:r>
              <a:rPr lang="fr-FR" dirty="0" smtClean="0"/>
              <a:t>CHIFFRE-CLÉ</a:t>
            </a:r>
          </a:p>
          <a:p>
            <a:pPr lvl="1"/>
            <a:r>
              <a:rPr lang="fr-FR" dirty="0" smtClean="0"/>
              <a:t>40 stations</a:t>
            </a:r>
          </a:p>
          <a:p>
            <a:pPr lvl="2"/>
            <a:r>
              <a:rPr lang="fr-FR" dirty="0" smtClean="0"/>
              <a:t>DE MÉTRO EN ZONE INONDABLE À PARIS</a:t>
            </a:r>
            <a:endParaRPr lang="fr-FR" dirty="0"/>
          </a:p>
        </p:txBody>
      </p:sp>
      <p:pic>
        <p:nvPicPr>
          <p:cNvPr id="18" name="Image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03725" y="947982"/>
            <a:ext cx="4140468" cy="2885379"/>
          </a:xfrm>
          <a:prstGeom prst="rect">
            <a:avLst/>
          </a:prstGeom>
        </p:spPr>
      </p:pic>
      <p:sp>
        <p:nvSpPr>
          <p:cNvPr id="3" name="Espace réservé du pied de page 2"/>
          <p:cNvSpPr>
            <a:spLocks noGrp="1"/>
          </p:cNvSpPr>
          <p:nvPr>
            <p:ph type="ftr" sz="quarter" idx="15"/>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441546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14</a:t>
            </a:r>
            <a:endParaRPr lang="fr-FR" dirty="0"/>
          </a:p>
        </p:txBody>
      </p:sp>
      <p:sp>
        <p:nvSpPr>
          <p:cNvPr id="17" name="Espace réservé du texte 16"/>
          <p:cNvSpPr>
            <a:spLocks noGrp="1"/>
          </p:cNvSpPr>
          <p:nvPr>
            <p:ph type="body" sz="quarter" idx="10"/>
          </p:nvPr>
        </p:nvSpPr>
        <p:spPr/>
        <p:txBody>
          <a:bodyPr/>
          <a:lstStyle/>
          <a:p>
            <a:r>
              <a:rPr lang="fr-FR" dirty="0"/>
              <a:t>FACE </a:t>
            </a:r>
            <a:r>
              <a:rPr lang="fr-FR" dirty="0" smtClean="0"/>
              <a:t>À </a:t>
            </a:r>
            <a:r>
              <a:rPr lang="fr-FR" dirty="0"/>
              <a:t>LA </a:t>
            </a:r>
            <a:r>
              <a:rPr lang="fr-FR" dirty="0" smtClean="0"/>
              <a:t>PROBABILITÉ </a:t>
            </a:r>
            <a:r>
              <a:rPr lang="fr-FR" dirty="0"/>
              <a:t>D’UNE INONDATION MAJEURE EN </a:t>
            </a:r>
            <a:r>
              <a:rPr lang="fr-FR" dirty="0" smtClean="0"/>
              <a:t>ÎLE-DE-FRANCE</a:t>
            </a:r>
            <a:r>
              <a:rPr lang="fr-FR" dirty="0"/>
              <a:t>, LES </a:t>
            </a:r>
            <a:r>
              <a:rPr lang="fr-FR" dirty="0" smtClean="0"/>
              <a:t>AUTORITÉS </a:t>
            </a:r>
            <a:r>
              <a:rPr lang="fr-FR" dirty="0"/>
              <a:t>SE </a:t>
            </a:r>
            <a:r>
              <a:rPr lang="fr-FR" dirty="0" smtClean="0"/>
              <a:t>PRÉPARENT-ELLES ?</a:t>
            </a:r>
            <a:endParaRPr lang="fr-FR" dirty="0"/>
          </a:p>
        </p:txBody>
      </p:sp>
      <p:sp>
        <p:nvSpPr>
          <p:cNvPr id="18" name="Espace réservé du texte 17"/>
          <p:cNvSpPr>
            <a:spLocks noGrp="1"/>
          </p:cNvSpPr>
          <p:nvPr>
            <p:ph type="body" sz="quarter" idx="11"/>
          </p:nvPr>
        </p:nvSpPr>
        <p:spPr/>
        <p:txBody>
          <a:bodyPr/>
          <a:lstStyle/>
          <a:p>
            <a:r>
              <a:rPr lang="fr-FR" dirty="0"/>
              <a:t>Oui, tout est prévu pour atténuer l’impact de la </a:t>
            </a:r>
            <a:r>
              <a:rPr lang="fr-FR" dirty="0" smtClean="0"/>
              <a:t>crue.</a:t>
            </a:r>
            <a:endParaRPr lang="fr-FR" dirty="0"/>
          </a:p>
          <a:p>
            <a:r>
              <a:rPr lang="fr-FR" dirty="0" smtClean="0"/>
              <a:t>Non</a:t>
            </a:r>
            <a:r>
              <a:rPr lang="fr-FR" dirty="0"/>
              <a:t>, il est impossible d’anticiper les impacts futurs de la crue.</a:t>
            </a:r>
          </a:p>
          <a:p>
            <a:r>
              <a:rPr lang="fr-FR" dirty="0" smtClean="0"/>
              <a:t>Des </a:t>
            </a:r>
            <a:r>
              <a:rPr lang="fr-FR" dirty="0"/>
              <a:t>plans de gestion de crise sont prévus par certains acteurs (opérateurs de réseaux, ministères, hôpitaux, collectivités, grandes entreprises, etc.) mais il y a encore beaucoup de travail et chacun doit y prendre sa part.</a:t>
            </a:r>
          </a:p>
        </p:txBody>
      </p:sp>
      <p:sp>
        <p:nvSpPr>
          <p:cNvPr id="19" name="Espace réservé du texte 18"/>
          <p:cNvSpPr>
            <a:spLocks noGrp="1"/>
          </p:cNvSpPr>
          <p:nvPr>
            <p:ph type="body" sz="quarter" idx="12"/>
          </p:nvPr>
        </p:nvSpPr>
        <p:spPr/>
        <p:txBody>
          <a:bodyPr/>
          <a:lstStyle/>
          <a:p>
            <a:r>
              <a:rPr lang="fr-FR" smtClean="0"/>
              <a:t>A</a:t>
            </a:r>
            <a:endParaRPr lang="fr-FR" dirty="0"/>
          </a:p>
        </p:txBody>
      </p:sp>
      <p:sp>
        <p:nvSpPr>
          <p:cNvPr id="20" name="Espace réservé du texte 19"/>
          <p:cNvSpPr>
            <a:spLocks noGrp="1"/>
          </p:cNvSpPr>
          <p:nvPr>
            <p:ph type="body" sz="quarter" idx="13"/>
          </p:nvPr>
        </p:nvSpPr>
        <p:spPr>
          <a:xfrm>
            <a:off x="4318975" y="1961675"/>
            <a:ext cx="360000" cy="360000"/>
          </a:xfrm>
        </p:spPr>
        <p:txBody>
          <a:bodyPr/>
          <a:lstStyle/>
          <a:p>
            <a:r>
              <a:rPr lang="fr-FR" dirty="0" smtClean="0"/>
              <a:t>B</a:t>
            </a:r>
            <a:endParaRPr lang="fr-FR" dirty="0"/>
          </a:p>
        </p:txBody>
      </p:sp>
      <p:sp>
        <p:nvSpPr>
          <p:cNvPr id="8" name="Espace réservé du texte 7"/>
          <p:cNvSpPr>
            <a:spLocks noGrp="1"/>
          </p:cNvSpPr>
          <p:nvPr>
            <p:ph type="body" sz="quarter" idx="14"/>
          </p:nvPr>
        </p:nvSpPr>
        <p:spPr>
          <a:xfrm>
            <a:off x="4318975" y="2916361"/>
            <a:ext cx="360000" cy="360000"/>
          </a:xfrm>
        </p:spPr>
        <p:txBody>
          <a:bodyPr/>
          <a:lstStyle/>
          <a:p>
            <a:r>
              <a:rPr lang="fr-FR" dirty="0" smtClean="0"/>
              <a:t>C</a:t>
            </a:r>
            <a:endParaRPr lang="fr-FR" dirty="0"/>
          </a:p>
        </p:txBody>
      </p:sp>
      <p:sp>
        <p:nvSpPr>
          <p:cNvPr id="3" name="Espace réservé du pied de page 2"/>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812804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14</a:t>
            </a:r>
            <a:endParaRPr lang="fr-FR" dirty="0"/>
          </a:p>
        </p:txBody>
      </p:sp>
      <p:sp>
        <p:nvSpPr>
          <p:cNvPr id="17" name="Espace réservé du texte 16"/>
          <p:cNvSpPr>
            <a:spLocks noGrp="1"/>
          </p:cNvSpPr>
          <p:nvPr>
            <p:ph type="body" sz="quarter" idx="10"/>
          </p:nvPr>
        </p:nvSpPr>
        <p:spPr/>
        <p:txBody>
          <a:bodyPr/>
          <a:lstStyle/>
          <a:p>
            <a:r>
              <a:rPr lang="fr-FR" dirty="0"/>
              <a:t>FACE </a:t>
            </a:r>
            <a:r>
              <a:rPr lang="fr-FR" dirty="0" smtClean="0"/>
              <a:t>À </a:t>
            </a:r>
            <a:r>
              <a:rPr lang="fr-FR" dirty="0"/>
              <a:t>LA </a:t>
            </a:r>
            <a:r>
              <a:rPr lang="fr-FR" dirty="0" smtClean="0"/>
              <a:t>PROBABILITÉ </a:t>
            </a:r>
            <a:r>
              <a:rPr lang="fr-FR" dirty="0"/>
              <a:t>D’UNE INONDATION MAJEURE EN </a:t>
            </a:r>
            <a:r>
              <a:rPr lang="fr-FR" dirty="0" smtClean="0"/>
              <a:t>ÎLE-DE-FRANCE</a:t>
            </a:r>
            <a:r>
              <a:rPr lang="fr-FR" dirty="0"/>
              <a:t>, LES </a:t>
            </a:r>
            <a:r>
              <a:rPr lang="fr-FR" dirty="0" smtClean="0"/>
              <a:t>AUTORITÉS </a:t>
            </a:r>
            <a:r>
              <a:rPr lang="fr-FR" dirty="0"/>
              <a:t>SE </a:t>
            </a:r>
            <a:r>
              <a:rPr lang="fr-FR" dirty="0" smtClean="0"/>
              <a:t>PRÉPARENT-ELLES ?</a:t>
            </a:r>
            <a:endParaRPr lang="fr-FR" dirty="0"/>
          </a:p>
        </p:txBody>
      </p:sp>
      <p:sp>
        <p:nvSpPr>
          <p:cNvPr id="7" name="Espace réservé du texte 6"/>
          <p:cNvSpPr>
            <a:spLocks noGrp="1"/>
          </p:cNvSpPr>
          <p:nvPr>
            <p:ph type="body" sz="quarter" idx="11"/>
          </p:nvPr>
        </p:nvSpPr>
        <p:spPr>
          <a:xfrm>
            <a:off x="3743685" y="1582170"/>
            <a:ext cx="2340220" cy="830997"/>
          </a:xfrm>
        </p:spPr>
        <p:txBody>
          <a:bodyPr wrap="square">
            <a:spAutoFit/>
          </a:bodyPr>
          <a:lstStyle/>
          <a:p>
            <a:pPr lvl="1" indent="-180000">
              <a:lnSpc>
                <a:spcPct val="90000"/>
              </a:lnSpc>
            </a:pPr>
            <a:r>
              <a:rPr lang="fr-FR" sz="1000" dirty="0" smtClean="0"/>
              <a:t>PRÉFECTURE</a:t>
            </a:r>
          </a:p>
          <a:p>
            <a:pPr marL="108000" lvl="2" indent="-108000">
              <a:lnSpc>
                <a:spcPct val="90000"/>
              </a:lnSpc>
              <a:spcBef>
                <a:spcPts val="0"/>
              </a:spcBef>
            </a:pPr>
            <a:r>
              <a:rPr lang="fr-FR" sz="1000" dirty="0" smtClean="0"/>
              <a:t>Coordonne </a:t>
            </a:r>
            <a:r>
              <a:rPr lang="fr-FR" sz="1000" dirty="0"/>
              <a:t>les interventions sur le </a:t>
            </a:r>
            <a:r>
              <a:rPr lang="fr-FR" sz="1000" dirty="0" smtClean="0"/>
              <a:t>terrain</a:t>
            </a:r>
          </a:p>
          <a:p>
            <a:pPr marL="108000" lvl="2" indent="-108000">
              <a:lnSpc>
                <a:spcPct val="90000"/>
              </a:lnSpc>
              <a:spcBef>
                <a:spcPts val="0"/>
              </a:spcBef>
            </a:pPr>
            <a:r>
              <a:rPr lang="fr-FR" sz="1000" dirty="0" smtClean="0"/>
              <a:t>Alerte </a:t>
            </a:r>
            <a:r>
              <a:rPr lang="fr-FR" sz="1000" dirty="0"/>
              <a:t>les Mairies et les habitants via les </a:t>
            </a:r>
            <a:r>
              <a:rPr lang="fr-FR" sz="1000" dirty="0" smtClean="0"/>
              <a:t>médias</a:t>
            </a:r>
          </a:p>
          <a:p>
            <a:pPr marL="108000" lvl="2" indent="-108000">
              <a:lnSpc>
                <a:spcPct val="90000"/>
              </a:lnSpc>
              <a:spcBef>
                <a:spcPts val="0"/>
              </a:spcBef>
            </a:pPr>
            <a:r>
              <a:rPr lang="fr-FR" sz="1000" dirty="0" smtClean="0"/>
              <a:t>Dirige </a:t>
            </a:r>
            <a:r>
              <a:rPr lang="fr-FR" sz="1000" dirty="0"/>
              <a:t>les opérations de sauvegarde</a:t>
            </a:r>
          </a:p>
          <a:p>
            <a:pPr marL="108000" lvl="2" indent="-108000">
              <a:lnSpc>
                <a:spcPct val="90000"/>
              </a:lnSpc>
              <a:spcBef>
                <a:spcPts val="0"/>
              </a:spcBef>
            </a:pPr>
            <a:endParaRPr lang="fr-FR" sz="1000" dirty="0"/>
          </a:p>
        </p:txBody>
      </p:sp>
      <p:sp>
        <p:nvSpPr>
          <p:cNvPr id="9" name="Espace réservé du texte 8"/>
          <p:cNvSpPr>
            <a:spLocks noGrp="1"/>
          </p:cNvSpPr>
          <p:nvPr>
            <p:ph type="body" sz="quarter" idx="12"/>
          </p:nvPr>
        </p:nvSpPr>
        <p:spPr/>
        <p:txBody>
          <a:bodyPr/>
          <a:lstStyle/>
          <a:p>
            <a:r>
              <a:rPr lang="fr-FR" dirty="0" smtClean="0"/>
              <a:t>RÉPONSE</a:t>
            </a:r>
            <a:endParaRPr lang="fr-FR" dirty="0"/>
          </a:p>
        </p:txBody>
      </p:sp>
      <p:sp>
        <p:nvSpPr>
          <p:cNvPr id="10" name="Espace réservé du texte 9"/>
          <p:cNvSpPr>
            <a:spLocks noGrp="1"/>
          </p:cNvSpPr>
          <p:nvPr>
            <p:ph type="body" sz="quarter" idx="13"/>
          </p:nvPr>
        </p:nvSpPr>
        <p:spPr/>
        <p:txBody>
          <a:bodyPr/>
          <a:lstStyle/>
          <a:p>
            <a:r>
              <a:rPr lang="fr-FR" dirty="0" smtClean="0"/>
              <a:t>C</a:t>
            </a:r>
            <a:endParaRPr lang="fr-FR" dirty="0"/>
          </a:p>
        </p:txBody>
      </p:sp>
      <p:sp>
        <p:nvSpPr>
          <p:cNvPr id="16" name="Espace réservé du texte 6"/>
          <p:cNvSpPr txBox="1">
            <a:spLocks/>
          </p:cNvSpPr>
          <p:nvPr/>
        </p:nvSpPr>
        <p:spPr>
          <a:xfrm>
            <a:off x="6407981" y="1585961"/>
            <a:ext cx="2304987" cy="969496"/>
          </a:xfrm>
          <a:prstGeom prst="rect">
            <a:avLst/>
          </a:prstGeom>
        </p:spPr>
        <p:txBody>
          <a:bodyPr vert="horz" wrap="square" lIns="36000" tIns="0" rIns="36000" bIns="0" rtlCol="0">
            <a:spAutoFit/>
          </a:bodyPr>
          <a:lstStyle>
            <a:lvl1pPr marL="0" indent="0" algn="l" defTabSz="540068" rtl="0" eaLnBrk="1" latinLnBrk="0" hangingPunct="1">
              <a:lnSpc>
                <a:spcPct val="100000"/>
              </a:lnSpc>
              <a:spcBef>
                <a:spcPts val="600"/>
              </a:spcBef>
              <a:buFontTx/>
              <a:buNone/>
              <a:defRPr sz="1400" kern="1200" cap="none"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00" b="1" kern="1200" cap="none">
                <a:solidFill>
                  <a:schemeClr val="tx2"/>
                </a:solidFill>
                <a:latin typeface="+mn-lt"/>
                <a:ea typeface="+mn-ea"/>
                <a:cs typeface="+mn-cs"/>
              </a:defRPr>
            </a:lvl2pPr>
            <a:lvl3pPr marL="180000" indent="-180000" algn="l" defTabSz="540068" rtl="0" eaLnBrk="1" latinLnBrk="0" hangingPunct="1">
              <a:lnSpc>
                <a:spcPct val="100000"/>
              </a:lnSpc>
              <a:spcBef>
                <a:spcPts val="600"/>
              </a:spcBef>
              <a:buClr>
                <a:schemeClr val="tx2"/>
              </a:buClr>
              <a:buSzPct val="80000"/>
              <a:buFont typeface="Wingdings" panose="05000000000000000000" pitchFamily="2" charset="2"/>
              <a:buChar char=""/>
              <a:defRPr sz="1400" kern="1200" cap="none">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pPr lvl="1" indent="-180000">
              <a:lnSpc>
                <a:spcPct val="90000"/>
              </a:lnSpc>
            </a:pPr>
            <a:r>
              <a:rPr lang="fr-FR" sz="1000" dirty="0" smtClean="0"/>
              <a:t>MAIRIES</a:t>
            </a:r>
          </a:p>
          <a:p>
            <a:pPr marL="108000" lvl="2" indent="-108000">
              <a:lnSpc>
                <a:spcPct val="90000"/>
              </a:lnSpc>
              <a:spcBef>
                <a:spcPts val="0"/>
              </a:spcBef>
            </a:pPr>
            <a:r>
              <a:rPr lang="fr-FR" sz="1000" dirty="0" smtClean="0"/>
              <a:t>Interventions </a:t>
            </a:r>
            <a:r>
              <a:rPr lang="fr-FR" sz="1000" dirty="0"/>
              <a:t>techniques sur le </a:t>
            </a:r>
            <a:r>
              <a:rPr lang="fr-FR" sz="1000" dirty="0" smtClean="0"/>
              <a:t>terrain</a:t>
            </a:r>
          </a:p>
          <a:p>
            <a:pPr marL="108000" lvl="2" indent="-108000">
              <a:lnSpc>
                <a:spcPct val="90000"/>
              </a:lnSpc>
              <a:spcBef>
                <a:spcPts val="0"/>
              </a:spcBef>
            </a:pPr>
            <a:r>
              <a:rPr lang="fr-FR" sz="1000" dirty="0" smtClean="0"/>
              <a:t>Alerte </a:t>
            </a:r>
            <a:r>
              <a:rPr lang="fr-FR" sz="1000" dirty="0"/>
              <a:t>les habitants sur le </a:t>
            </a:r>
            <a:r>
              <a:rPr lang="fr-FR" sz="1000" dirty="0" smtClean="0"/>
              <a:t>terrain et </a:t>
            </a:r>
            <a:r>
              <a:rPr lang="fr-FR" sz="1000" dirty="0"/>
              <a:t>via les </a:t>
            </a:r>
            <a:r>
              <a:rPr lang="fr-FR" sz="1000" dirty="0" smtClean="0"/>
              <a:t>médias</a:t>
            </a:r>
          </a:p>
          <a:p>
            <a:pPr marL="108000" lvl="2" indent="-108000">
              <a:lnSpc>
                <a:spcPct val="90000"/>
              </a:lnSpc>
              <a:spcBef>
                <a:spcPts val="0"/>
              </a:spcBef>
            </a:pPr>
            <a:r>
              <a:rPr lang="fr-FR" sz="1000" dirty="0" smtClean="0"/>
              <a:t>Assurent </a:t>
            </a:r>
            <a:r>
              <a:rPr lang="fr-FR" sz="1000" dirty="0"/>
              <a:t>la sauvegarde des </a:t>
            </a:r>
            <a:r>
              <a:rPr lang="fr-FR" sz="1000" dirty="0" smtClean="0"/>
              <a:t>populations (évacuation</a:t>
            </a:r>
            <a:r>
              <a:rPr lang="fr-FR" sz="1000" dirty="0"/>
              <a:t>, accueil, etc.)</a:t>
            </a:r>
          </a:p>
          <a:p>
            <a:pPr marL="108000" lvl="2" indent="-108000">
              <a:lnSpc>
                <a:spcPct val="90000"/>
              </a:lnSpc>
              <a:spcBef>
                <a:spcPts val="0"/>
              </a:spcBef>
            </a:pPr>
            <a:endParaRPr lang="fr-FR" sz="1000" dirty="0"/>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a:ext>
            </a:extLst>
          </a:blip>
          <a:srcRect l="25712" t="16668" r="24262" b="26659"/>
          <a:stretch/>
        </p:blipFill>
        <p:spPr>
          <a:xfrm>
            <a:off x="3779649" y="936141"/>
            <a:ext cx="648072" cy="612068"/>
          </a:xfrm>
          <a:prstGeom prst="rect">
            <a:avLst/>
          </a:prstGeom>
        </p:spPr>
      </p:pic>
      <p:pic>
        <p:nvPicPr>
          <p:cNvPr id="12" name="Imag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07981" y="1008149"/>
            <a:ext cx="576064" cy="540060"/>
          </a:xfrm>
          <a:prstGeom prst="rect">
            <a:avLst/>
          </a:prstGeom>
        </p:spPr>
      </p:pic>
      <p:sp>
        <p:nvSpPr>
          <p:cNvPr id="21" name="Espace réservé du texte 6"/>
          <p:cNvSpPr txBox="1">
            <a:spLocks/>
          </p:cNvSpPr>
          <p:nvPr/>
        </p:nvSpPr>
        <p:spPr>
          <a:xfrm>
            <a:off x="3743686" y="3600439"/>
            <a:ext cx="2016183" cy="969496"/>
          </a:xfrm>
          <a:prstGeom prst="rect">
            <a:avLst/>
          </a:prstGeom>
        </p:spPr>
        <p:txBody>
          <a:bodyPr vert="horz" wrap="square" lIns="36000" tIns="0" rIns="36000" bIns="0" rtlCol="0">
            <a:spAutoFit/>
          </a:bodyPr>
          <a:lstStyle>
            <a:lvl1pPr marL="0" indent="0" algn="l" defTabSz="540068" rtl="0" eaLnBrk="1" latinLnBrk="0" hangingPunct="1">
              <a:lnSpc>
                <a:spcPct val="100000"/>
              </a:lnSpc>
              <a:spcBef>
                <a:spcPts val="600"/>
              </a:spcBef>
              <a:buFontTx/>
              <a:buNone/>
              <a:defRPr sz="1400" kern="1200" cap="none"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00" b="1" kern="1200" cap="none">
                <a:solidFill>
                  <a:schemeClr val="tx2"/>
                </a:solidFill>
                <a:latin typeface="+mn-lt"/>
                <a:ea typeface="+mn-ea"/>
                <a:cs typeface="+mn-cs"/>
              </a:defRPr>
            </a:lvl2pPr>
            <a:lvl3pPr marL="180000" indent="-180000" algn="l" defTabSz="540068" rtl="0" eaLnBrk="1" latinLnBrk="0" hangingPunct="1">
              <a:lnSpc>
                <a:spcPct val="100000"/>
              </a:lnSpc>
              <a:spcBef>
                <a:spcPts val="600"/>
              </a:spcBef>
              <a:buClr>
                <a:schemeClr val="tx2"/>
              </a:buClr>
              <a:buSzPct val="80000"/>
              <a:buFont typeface="Wingdings" panose="05000000000000000000" pitchFamily="2" charset="2"/>
              <a:buChar char=""/>
              <a:defRPr sz="1400" kern="1200" cap="none">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pPr lvl="1" indent="-180000">
              <a:lnSpc>
                <a:spcPct val="90000"/>
              </a:lnSpc>
            </a:pPr>
            <a:r>
              <a:rPr lang="fr-FR" sz="1000" dirty="0" smtClean="0"/>
              <a:t>OPÉRATEURS RÉSEAUX</a:t>
            </a:r>
          </a:p>
          <a:p>
            <a:pPr marL="108000" lvl="2" indent="-108000">
              <a:lnSpc>
                <a:spcPct val="90000"/>
              </a:lnSpc>
              <a:spcBef>
                <a:spcPts val="0"/>
              </a:spcBef>
            </a:pPr>
            <a:r>
              <a:rPr lang="fr-FR" sz="1000" dirty="0" smtClean="0"/>
              <a:t>Coupent </a:t>
            </a:r>
            <a:r>
              <a:rPr lang="fr-FR" sz="1000" dirty="0"/>
              <a:t>préventivement les </a:t>
            </a:r>
            <a:r>
              <a:rPr lang="fr-FR" sz="1000" dirty="0" smtClean="0"/>
              <a:t>réseaux afin </a:t>
            </a:r>
            <a:r>
              <a:rPr lang="fr-FR" sz="1000" dirty="0"/>
              <a:t>de faciliter le retour à la </a:t>
            </a:r>
            <a:r>
              <a:rPr lang="fr-FR" sz="1000" dirty="0" smtClean="0"/>
              <a:t>normale</a:t>
            </a:r>
          </a:p>
          <a:p>
            <a:pPr marL="108000" lvl="2" indent="-108000">
              <a:lnSpc>
                <a:spcPct val="90000"/>
              </a:lnSpc>
              <a:spcBef>
                <a:spcPts val="0"/>
              </a:spcBef>
            </a:pPr>
            <a:r>
              <a:rPr lang="fr-FR" sz="1000" dirty="0" smtClean="0"/>
              <a:t>Assurent </a:t>
            </a:r>
            <a:r>
              <a:rPr lang="fr-FR" sz="1000" dirty="0"/>
              <a:t>le rétablissement des réseaux</a:t>
            </a:r>
          </a:p>
          <a:p>
            <a:pPr marL="108000" lvl="2" indent="-108000">
              <a:lnSpc>
                <a:spcPct val="90000"/>
              </a:lnSpc>
              <a:spcBef>
                <a:spcPts val="0"/>
              </a:spcBef>
            </a:pPr>
            <a:endParaRPr lang="fr-FR" sz="1000" dirty="0"/>
          </a:p>
        </p:txBody>
      </p:sp>
      <p:sp>
        <p:nvSpPr>
          <p:cNvPr id="22" name="Espace réservé du texte 6"/>
          <p:cNvSpPr txBox="1">
            <a:spLocks/>
          </p:cNvSpPr>
          <p:nvPr/>
        </p:nvSpPr>
        <p:spPr>
          <a:xfrm>
            <a:off x="5795913" y="3600439"/>
            <a:ext cx="1511496" cy="553998"/>
          </a:xfrm>
          <a:prstGeom prst="rect">
            <a:avLst/>
          </a:prstGeom>
        </p:spPr>
        <p:txBody>
          <a:bodyPr vert="horz" wrap="square" lIns="36000" tIns="0" rIns="36000" bIns="0" rtlCol="0">
            <a:spAutoFit/>
          </a:bodyPr>
          <a:lstStyle>
            <a:lvl1pPr marL="0" indent="0" algn="l" defTabSz="540068" rtl="0" eaLnBrk="1" latinLnBrk="0" hangingPunct="1">
              <a:lnSpc>
                <a:spcPct val="100000"/>
              </a:lnSpc>
              <a:spcBef>
                <a:spcPts val="600"/>
              </a:spcBef>
              <a:buFontTx/>
              <a:buNone/>
              <a:defRPr sz="1400" kern="1200" cap="none"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00" b="1" kern="1200" cap="none">
                <a:solidFill>
                  <a:schemeClr val="tx2"/>
                </a:solidFill>
                <a:latin typeface="+mn-lt"/>
                <a:ea typeface="+mn-ea"/>
                <a:cs typeface="+mn-cs"/>
              </a:defRPr>
            </a:lvl2pPr>
            <a:lvl3pPr marL="180000" indent="-180000" algn="l" defTabSz="540068" rtl="0" eaLnBrk="1" latinLnBrk="0" hangingPunct="1">
              <a:lnSpc>
                <a:spcPct val="100000"/>
              </a:lnSpc>
              <a:spcBef>
                <a:spcPts val="600"/>
              </a:spcBef>
              <a:buClr>
                <a:schemeClr val="tx2"/>
              </a:buClr>
              <a:buSzPct val="80000"/>
              <a:buFont typeface="Wingdings" panose="05000000000000000000" pitchFamily="2" charset="2"/>
              <a:buChar char=""/>
              <a:defRPr sz="1400" kern="1200" cap="none">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pPr lvl="1" indent="-180000">
              <a:lnSpc>
                <a:spcPct val="90000"/>
              </a:lnSpc>
            </a:pPr>
            <a:r>
              <a:rPr lang="fr-FR" sz="1000" dirty="0" smtClean="0"/>
              <a:t>SERVICES DE SECOURS</a:t>
            </a:r>
          </a:p>
          <a:p>
            <a:pPr marL="108000" lvl="2" indent="-108000">
              <a:lnSpc>
                <a:spcPct val="90000"/>
              </a:lnSpc>
              <a:spcBef>
                <a:spcPts val="0"/>
              </a:spcBef>
            </a:pPr>
            <a:r>
              <a:rPr lang="fr-FR" sz="1000" dirty="0"/>
              <a:t>Interventions techniques sur le terrain</a:t>
            </a:r>
          </a:p>
          <a:p>
            <a:pPr marL="108000" lvl="2" indent="-108000">
              <a:lnSpc>
                <a:spcPct val="90000"/>
              </a:lnSpc>
              <a:spcBef>
                <a:spcPts val="0"/>
              </a:spcBef>
            </a:pPr>
            <a:r>
              <a:rPr lang="fr-FR" sz="1000" dirty="0" smtClean="0"/>
              <a:t>Évacuation </a:t>
            </a:r>
            <a:r>
              <a:rPr lang="fr-FR" sz="1000" dirty="0"/>
              <a:t>des </a:t>
            </a:r>
            <a:r>
              <a:rPr lang="fr-FR" sz="1000" dirty="0" smtClean="0"/>
              <a:t>habitants</a:t>
            </a:r>
            <a:endParaRPr lang="fr-FR" sz="1000" dirty="0"/>
          </a:p>
        </p:txBody>
      </p:sp>
      <p:sp>
        <p:nvSpPr>
          <p:cNvPr id="23" name="Espace réservé du texte 6"/>
          <p:cNvSpPr txBox="1">
            <a:spLocks/>
          </p:cNvSpPr>
          <p:nvPr/>
        </p:nvSpPr>
        <p:spPr>
          <a:xfrm>
            <a:off x="7416093" y="3600437"/>
            <a:ext cx="1511496" cy="830997"/>
          </a:xfrm>
          <a:prstGeom prst="rect">
            <a:avLst/>
          </a:prstGeom>
        </p:spPr>
        <p:txBody>
          <a:bodyPr vert="horz" wrap="square" lIns="36000" tIns="0" rIns="36000" bIns="0" rtlCol="0">
            <a:spAutoFit/>
          </a:bodyPr>
          <a:lstStyle>
            <a:lvl1pPr marL="0" indent="0" algn="l" defTabSz="540068" rtl="0" eaLnBrk="1" latinLnBrk="0" hangingPunct="1">
              <a:lnSpc>
                <a:spcPct val="100000"/>
              </a:lnSpc>
              <a:spcBef>
                <a:spcPts val="600"/>
              </a:spcBef>
              <a:buFontTx/>
              <a:buNone/>
              <a:defRPr sz="1400" kern="1200" cap="none"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400" b="1" kern="1200" cap="none">
                <a:solidFill>
                  <a:schemeClr val="tx2"/>
                </a:solidFill>
                <a:latin typeface="+mn-lt"/>
                <a:ea typeface="+mn-ea"/>
                <a:cs typeface="+mn-cs"/>
              </a:defRPr>
            </a:lvl2pPr>
            <a:lvl3pPr marL="180000" indent="-180000" algn="l" defTabSz="540068" rtl="0" eaLnBrk="1" latinLnBrk="0" hangingPunct="1">
              <a:lnSpc>
                <a:spcPct val="100000"/>
              </a:lnSpc>
              <a:spcBef>
                <a:spcPts val="600"/>
              </a:spcBef>
              <a:buClr>
                <a:schemeClr val="tx2"/>
              </a:buClr>
              <a:buSzPct val="80000"/>
              <a:buFont typeface="Wingdings" panose="05000000000000000000" pitchFamily="2" charset="2"/>
              <a:buChar char=""/>
              <a:defRPr sz="1400" kern="1200" cap="none">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400" kern="1200" cap="none">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pPr lvl="1" indent="-180000">
              <a:lnSpc>
                <a:spcPct val="90000"/>
              </a:lnSpc>
            </a:pPr>
            <a:r>
              <a:rPr lang="fr-FR" sz="1000" dirty="0" smtClean="0"/>
              <a:t>CITOYENS</a:t>
            </a:r>
          </a:p>
          <a:p>
            <a:pPr marL="108000" lvl="2" indent="-108000">
              <a:lnSpc>
                <a:spcPct val="90000"/>
              </a:lnSpc>
              <a:spcBef>
                <a:spcPts val="0"/>
              </a:spcBef>
            </a:pPr>
            <a:r>
              <a:rPr lang="fr-FR" sz="1000" dirty="0"/>
              <a:t>Se préparent en amont</a:t>
            </a:r>
          </a:p>
          <a:p>
            <a:pPr marL="108000" lvl="2" indent="-108000">
              <a:lnSpc>
                <a:spcPct val="90000"/>
              </a:lnSpc>
              <a:spcBef>
                <a:spcPts val="0"/>
              </a:spcBef>
            </a:pPr>
            <a:r>
              <a:rPr lang="fr-FR" sz="1000" dirty="0"/>
              <a:t>Respectent les consignes de sécurité des autorités </a:t>
            </a:r>
          </a:p>
          <a:p>
            <a:pPr marL="108000" lvl="2" indent="-108000">
              <a:lnSpc>
                <a:spcPct val="90000"/>
              </a:lnSpc>
              <a:spcBef>
                <a:spcPts val="0"/>
              </a:spcBef>
            </a:pPr>
            <a:r>
              <a:rPr lang="fr-FR" sz="1000" dirty="0"/>
              <a:t>Sont les plus autonomes possible</a:t>
            </a:r>
          </a:p>
        </p:txBody>
      </p:sp>
      <p:pic>
        <p:nvPicPr>
          <p:cNvPr id="24" name="Image 23"/>
          <p:cNvPicPr>
            <a:picLocks noChangeAspect="1"/>
          </p:cNvPicPr>
          <p:nvPr/>
        </p:nvPicPr>
        <p:blipFill rotWithShape="1">
          <a:blip r:embed="rId4" cstate="print">
            <a:extLst>
              <a:ext uri="{28A0092B-C50C-407E-A947-70E740481C1C}">
                <a14:useLocalDpi xmlns:a14="http://schemas.microsoft.com/office/drawing/2010/main"/>
              </a:ext>
            </a:extLst>
          </a:blip>
          <a:srcRect l="21562" t="14788" r="28412" b="21872"/>
          <a:stretch/>
        </p:blipFill>
        <p:spPr>
          <a:xfrm>
            <a:off x="7416093" y="2952355"/>
            <a:ext cx="579790" cy="612000"/>
          </a:xfrm>
          <a:prstGeom prst="rect">
            <a:avLst/>
          </a:prstGeom>
        </p:spPr>
      </p:pic>
      <p:pic>
        <p:nvPicPr>
          <p:cNvPr id="25" name="Image 2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855" y="3064824"/>
            <a:ext cx="576064" cy="504057"/>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1076" y="2567368"/>
            <a:ext cx="1657692" cy="1381974"/>
          </a:xfrm>
          <a:prstGeom prst="rect">
            <a:avLst/>
          </a:prstGeom>
        </p:spPr>
      </p:pic>
      <p:sp>
        <p:nvSpPr>
          <p:cNvPr id="3" name="Espace réservé du pied de page 2"/>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3931733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7341" y="2088268"/>
            <a:ext cx="7704856" cy="2268253"/>
          </a:xfrm>
        </p:spPr>
        <p:txBody>
          <a:bodyPr/>
          <a:lstStyle/>
          <a:p>
            <a:r>
              <a:rPr lang="fr-FR" dirty="0" smtClean="0"/>
              <a:t>FACE À LA CRUE :</a:t>
            </a:r>
            <a:br>
              <a:rPr lang="fr-FR" dirty="0" smtClean="0"/>
            </a:br>
            <a:r>
              <a:rPr lang="fr-FR" dirty="0" smtClean="0"/>
              <a:t>PRÉVENTION ET PRÉPARATION</a:t>
            </a:r>
            <a:br>
              <a:rPr lang="fr-FR" dirty="0" smtClean="0"/>
            </a:br>
            <a:r>
              <a:rPr lang="fr-FR" dirty="0" smtClean="0"/>
              <a:t>À TOUTES LES ÉCHELLES</a:t>
            </a:r>
            <a:endParaRPr lang="fr-FR" dirty="0"/>
          </a:p>
        </p:txBody>
      </p:sp>
      <p:sp>
        <p:nvSpPr>
          <p:cNvPr id="3" name="Espace réservé du texte 2"/>
          <p:cNvSpPr>
            <a:spLocks noGrp="1"/>
          </p:cNvSpPr>
          <p:nvPr>
            <p:ph type="body" idx="1"/>
          </p:nvPr>
        </p:nvSpPr>
        <p:spPr/>
        <p:txBody>
          <a:bodyPr/>
          <a:lstStyle/>
          <a:p>
            <a:r>
              <a:rPr lang="fr-FR" dirty="0" smtClean="0"/>
              <a:t>3</a:t>
            </a:r>
            <a:endParaRPr lang="fr-FR" dirty="0"/>
          </a:p>
        </p:txBody>
      </p:sp>
      <p:cxnSp>
        <p:nvCxnSpPr>
          <p:cNvPr id="4" name="Connecteur droit 3"/>
          <p:cNvCxnSpPr/>
          <p:nvPr/>
        </p:nvCxnSpPr>
        <p:spPr>
          <a:xfrm>
            <a:off x="791357" y="2645671"/>
            <a:ext cx="7416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791357" y="3347749"/>
            <a:ext cx="7416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791357" y="4049827"/>
            <a:ext cx="7416000" cy="0"/>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2961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15</a:t>
            </a:r>
            <a:endParaRPr lang="fr-FR" dirty="0"/>
          </a:p>
        </p:txBody>
      </p:sp>
      <p:sp>
        <p:nvSpPr>
          <p:cNvPr id="3" name="Espace réservé du texte 2"/>
          <p:cNvSpPr>
            <a:spLocks noGrp="1"/>
          </p:cNvSpPr>
          <p:nvPr>
            <p:ph type="body" sz="quarter" idx="10"/>
          </p:nvPr>
        </p:nvSpPr>
        <p:spPr/>
        <p:txBody>
          <a:bodyPr/>
          <a:lstStyle/>
          <a:p>
            <a:r>
              <a:rPr lang="fr-FR" dirty="0"/>
              <a:t>EN CAS D’INONDATION, MÊME SI J’HABITE HORS DES ZONES INONDABLES, JE POURRAIS ÊTRE </a:t>
            </a:r>
            <a:r>
              <a:rPr lang="fr-FR" dirty="0" smtClean="0"/>
              <a:t>IMPACTÉ :</a:t>
            </a:r>
            <a:endParaRPr lang="fr-FR" dirty="0"/>
          </a:p>
        </p:txBody>
      </p:sp>
      <p:sp>
        <p:nvSpPr>
          <p:cNvPr id="4" name="Espace réservé du texte 3"/>
          <p:cNvSpPr>
            <a:spLocks noGrp="1"/>
          </p:cNvSpPr>
          <p:nvPr>
            <p:ph type="body" sz="quarter" idx="11"/>
          </p:nvPr>
        </p:nvSpPr>
        <p:spPr/>
        <p:txBody>
          <a:bodyPr/>
          <a:lstStyle/>
          <a:p>
            <a:r>
              <a:rPr lang="fr-FR" dirty="0"/>
              <a:t>C’est vrai, la crue pourra impacter le fonctionnement des réseaux de transport, d’énergie et d’assainissement bien au-delà des zones inondables.</a:t>
            </a:r>
          </a:p>
          <a:p>
            <a:pPr>
              <a:spcBef>
                <a:spcPts val="1500"/>
              </a:spcBef>
            </a:pPr>
            <a:r>
              <a:rPr lang="fr-FR" dirty="0" smtClean="0"/>
              <a:t>C’est </a:t>
            </a:r>
            <a:r>
              <a:rPr lang="fr-FR" dirty="0"/>
              <a:t>vrai, des problématiques d’approvisionnement en denrées alimentaires et en eau potable pourraient apparaître. </a:t>
            </a:r>
          </a:p>
          <a:p>
            <a:pPr>
              <a:spcBef>
                <a:spcPts val="1500"/>
              </a:spcBef>
            </a:pPr>
            <a:r>
              <a:rPr lang="fr-FR" dirty="0" smtClean="0"/>
              <a:t>C’est </a:t>
            </a:r>
            <a:r>
              <a:rPr lang="fr-FR" dirty="0"/>
              <a:t>vrai, si les lieux de vie que je fréquente (travail, école, supermarché, etc.) sont touchés, je suis aussi impacté au quotidien.</a:t>
            </a:r>
          </a:p>
          <a:p>
            <a:pPr>
              <a:spcBef>
                <a:spcPts val="1500"/>
              </a:spcBef>
            </a:pPr>
            <a:r>
              <a:rPr lang="fr-FR" dirty="0" smtClean="0"/>
              <a:t>C’est </a:t>
            </a:r>
            <a:r>
              <a:rPr lang="fr-FR" dirty="0"/>
              <a:t>faux, les aménagement de protection réalisés permettent de limiter les effets de </a:t>
            </a:r>
            <a:r>
              <a:rPr lang="fr-FR" dirty="0" smtClean="0"/>
              <a:t>la crue </a:t>
            </a:r>
            <a:r>
              <a:rPr lang="fr-FR" dirty="0"/>
              <a:t>aux seules zones inondables.</a:t>
            </a:r>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2088309"/>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2963016"/>
            <a:ext cx="360000" cy="360000"/>
          </a:xfrm>
        </p:spPr>
        <p:txBody>
          <a:bodyPr/>
          <a:lstStyle/>
          <a:p>
            <a:r>
              <a:rPr lang="fr-FR" dirty="0" smtClean="0"/>
              <a:t>C</a:t>
            </a:r>
            <a:endParaRPr lang="fr-FR" dirty="0"/>
          </a:p>
        </p:txBody>
      </p:sp>
      <p:sp>
        <p:nvSpPr>
          <p:cNvPr id="8" name="Espace réservé du texte 7"/>
          <p:cNvSpPr>
            <a:spLocks noGrp="1"/>
          </p:cNvSpPr>
          <p:nvPr>
            <p:ph type="body" sz="quarter" idx="15"/>
          </p:nvPr>
        </p:nvSpPr>
        <p:spPr>
          <a:xfrm>
            <a:off x="4319769" y="3841814"/>
            <a:ext cx="360000" cy="360000"/>
          </a:xfrm>
        </p:spPr>
        <p:txBody>
          <a:bodyPr/>
          <a:lstStyle/>
          <a:p>
            <a:r>
              <a:rPr lang="fr-FR" dirty="0" smtClean="0"/>
              <a:t>D</a:t>
            </a:r>
            <a:endParaRPr lang="fr-FR" dirty="0"/>
          </a:p>
        </p:txBody>
      </p:sp>
      <p:sp>
        <p:nvSpPr>
          <p:cNvPr id="9" name="Espace réservé du pied de page 8"/>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8950769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15</a:t>
            </a:r>
            <a:endParaRPr lang="fr-FR" dirty="0"/>
          </a:p>
        </p:txBody>
      </p:sp>
      <p:sp>
        <p:nvSpPr>
          <p:cNvPr id="3" name="Espace réservé du texte 2"/>
          <p:cNvSpPr>
            <a:spLocks noGrp="1"/>
          </p:cNvSpPr>
          <p:nvPr>
            <p:ph type="body" sz="quarter" idx="10"/>
          </p:nvPr>
        </p:nvSpPr>
        <p:spPr/>
        <p:txBody>
          <a:bodyPr/>
          <a:lstStyle/>
          <a:p>
            <a:r>
              <a:rPr lang="fr-FR" dirty="0"/>
              <a:t>EN CAS D’INONDATION, MÊME SI J’HABITE HORS DES ZONES INONDABLES, JE POURRAIS ÊTRE </a:t>
            </a:r>
            <a:r>
              <a:rPr lang="fr-FR" dirty="0" smtClean="0"/>
              <a:t>IMPACTÉ :</a:t>
            </a:r>
            <a:endParaRPr lang="fr-FR" dirty="0"/>
          </a:p>
        </p:txBody>
      </p:sp>
      <p:sp>
        <p:nvSpPr>
          <p:cNvPr id="19" name="Espace réservé du texte 18"/>
          <p:cNvSpPr>
            <a:spLocks noGrp="1"/>
          </p:cNvSpPr>
          <p:nvPr>
            <p:ph type="body" sz="quarter" idx="11"/>
          </p:nvPr>
        </p:nvSpPr>
        <p:spPr/>
        <p:txBody>
          <a:bodyPr/>
          <a:lstStyle/>
          <a:p>
            <a:r>
              <a:rPr lang="fr-FR" dirty="0"/>
              <a:t>Les conséquences de la crue sur le fonctionnement des réseaux de transport, d’énergie, de télécommunication ou encore d’assainissement impacteraient fortement la vie quotidienne de 5 millions de franciliens qui, même s’ils n’habitent pas forcément en zone inondable, devraient subir les effets de l’inondation</a:t>
            </a:r>
            <a:r>
              <a:rPr lang="fr-FR" dirty="0" smtClean="0"/>
              <a:t>.</a:t>
            </a:r>
          </a:p>
          <a:p>
            <a:r>
              <a:rPr lang="fr-FR" dirty="0"/>
              <a:t>De plus, les temps de submersion sont généralement longs, impactant d’autant plus le fonctionnement des territoires et des services à la population sur la durée. </a:t>
            </a:r>
          </a:p>
          <a:p>
            <a:r>
              <a:rPr lang="fr-FR" dirty="0" smtClean="0"/>
              <a:t>Il </a:t>
            </a:r>
            <a:r>
              <a:rPr lang="fr-FR" dirty="0"/>
              <a:t>est donc important d’évacuer préventivement son lieu d’habitation avant que la vie quotidienne n’y devienne impossible.</a:t>
            </a:r>
          </a:p>
        </p:txBody>
      </p:sp>
      <p:sp>
        <p:nvSpPr>
          <p:cNvPr id="20" name="Espace réservé du texte 19"/>
          <p:cNvSpPr>
            <a:spLocks noGrp="1"/>
          </p:cNvSpPr>
          <p:nvPr>
            <p:ph type="body" sz="quarter" idx="12"/>
          </p:nvPr>
        </p:nvSpPr>
        <p:spPr/>
        <p:txBody>
          <a:bodyPr/>
          <a:lstStyle/>
          <a:p>
            <a:pPr>
              <a:tabLst>
                <a:tab pos="1611313" algn="l"/>
                <a:tab pos="2062163" algn="l"/>
              </a:tabLst>
            </a:pPr>
            <a:r>
              <a:rPr lang="fr-FR" dirty="0" smtClean="0"/>
              <a:t>RÉPONSES		ET</a:t>
            </a:r>
            <a:endParaRPr lang="fr-FR" dirty="0"/>
          </a:p>
        </p:txBody>
      </p:sp>
      <p:sp>
        <p:nvSpPr>
          <p:cNvPr id="21" name="Espace réservé du texte 20"/>
          <p:cNvSpPr>
            <a:spLocks noGrp="1"/>
          </p:cNvSpPr>
          <p:nvPr>
            <p:ph type="body" sz="quarter" idx="13"/>
          </p:nvPr>
        </p:nvSpPr>
        <p:spPr/>
        <p:txBody>
          <a:bodyPr/>
          <a:lstStyle/>
          <a:p>
            <a:r>
              <a:rPr lang="fr-FR" dirty="0" smtClean="0"/>
              <a:t>A</a:t>
            </a:r>
            <a:endParaRPr lang="fr-FR" dirty="0"/>
          </a:p>
        </p:txBody>
      </p:sp>
      <p:sp>
        <p:nvSpPr>
          <p:cNvPr id="22" name="Espace réservé du texte 20"/>
          <p:cNvSpPr txBox="1">
            <a:spLocks/>
          </p:cNvSpPr>
          <p:nvPr/>
        </p:nvSpPr>
        <p:spPr>
          <a:xfrm>
            <a:off x="5789875"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23" name="Espace réservé du texte 20"/>
          <p:cNvSpPr txBox="1">
            <a:spLocks/>
          </p:cNvSpPr>
          <p:nvPr/>
        </p:nvSpPr>
        <p:spPr>
          <a:xfrm>
            <a:off x="6542706"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C</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104911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15</a:t>
            </a:r>
          </a:p>
        </p:txBody>
      </p:sp>
      <p:sp>
        <p:nvSpPr>
          <p:cNvPr id="3" name="Espace réservé du texte 2"/>
          <p:cNvSpPr>
            <a:spLocks noGrp="1"/>
          </p:cNvSpPr>
          <p:nvPr>
            <p:ph type="body" sz="quarter" idx="10"/>
          </p:nvPr>
        </p:nvSpPr>
        <p:spPr/>
        <p:txBody>
          <a:bodyPr/>
          <a:lstStyle/>
          <a:p>
            <a:r>
              <a:rPr lang="fr-FR" dirty="0"/>
              <a:t>EN CAS D’INONDATION, MÊME SI J’HABITE HORS DES ZONES INONDABLES, JE POURRAIS ÊTRE IMPACTÉ :</a:t>
            </a:r>
          </a:p>
        </p:txBody>
      </p:sp>
      <p:sp>
        <p:nvSpPr>
          <p:cNvPr id="20" name="Espace réservé du texte 19"/>
          <p:cNvSpPr>
            <a:spLocks noGrp="1"/>
          </p:cNvSpPr>
          <p:nvPr>
            <p:ph type="body" sz="quarter" idx="12"/>
          </p:nvPr>
        </p:nvSpPr>
        <p:spPr/>
        <p:txBody>
          <a:bodyPr/>
          <a:lstStyle/>
          <a:p>
            <a:pPr>
              <a:tabLst>
                <a:tab pos="1611313" algn="l"/>
                <a:tab pos="2062163" algn="l"/>
              </a:tabLst>
            </a:pPr>
            <a:r>
              <a:rPr lang="fr-FR" dirty="0"/>
              <a:t>RÉPONSES		ET</a:t>
            </a:r>
          </a:p>
        </p:txBody>
      </p:sp>
      <p:sp>
        <p:nvSpPr>
          <p:cNvPr id="21" name="Espace réservé du texte 20"/>
          <p:cNvSpPr>
            <a:spLocks noGrp="1"/>
          </p:cNvSpPr>
          <p:nvPr>
            <p:ph type="body" sz="quarter" idx="13"/>
          </p:nvPr>
        </p:nvSpPr>
        <p:spPr/>
        <p:txBody>
          <a:bodyPr/>
          <a:lstStyle/>
          <a:p>
            <a:r>
              <a:rPr lang="fr-FR" dirty="0"/>
              <a:t>A</a:t>
            </a:r>
          </a:p>
        </p:txBody>
      </p:sp>
      <p:sp>
        <p:nvSpPr>
          <p:cNvPr id="22" name="Espace réservé du texte 20"/>
          <p:cNvSpPr txBox="1">
            <a:spLocks/>
          </p:cNvSpPr>
          <p:nvPr/>
        </p:nvSpPr>
        <p:spPr>
          <a:xfrm>
            <a:off x="5789875"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B</a:t>
            </a:r>
          </a:p>
        </p:txBody>
      </p:sp>
      <p:sp>
        <p:nvSpPr>
          <p:cNvPr id="23" name="Espace réservé du texte 20"/>
          <p:cNvSpPr txBox="1">
            <a:spLocks/>
          </p:cNvSpPr>
          <p:nvPr/>
        </p:nvSpPr>
        <p:spPr>
          <a:xfrm>
            <a:off x="6542706"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4" name="Espace réservé du pied de page 3"/>
          <p:cNvSpPr>
            <a:spLocks noGrp="1"/>
          </p:cNvSpPr>
          <p:nvPr>
            <p:ph type="ftr" sz="quarter" idx="14"/>
          </p:nvPr>
        </p:nvSpPr>
        <p:spPr/>
        <p:txBody>
          <a:bodyPr/>
          <a:lstStyle/>
          <a:p>
            <a:r>
              <a:rPr lang="fr-FR"/>
              <a:t>CULTURE GÉNÉRALE SUR LE BASSIN VERSANT DE LA SEINE</a:t>
            </a:r>
            <a:endParaRPr lang="fr-FR" dirty="0"/>
          </a:p>
        </p:txBody>
      </p:sp>
      <p:pic>
        <p:nvPicPr>
          <p:cNvPr id="7" name="Image 6">
            <a:extLst>
              <a:ext uri="{FF2B5EF4-FFF2-40B4-BE49-F238E27FC236}">
                <a16:creationId xmlns:a16="http://schemas.microsoft.com/office/drawing/2014/main" id="{B950CE3E-D556-5447-8DED-456FE2CE0F66}"/>
              </a:ext>
            </a:extLst>
          </p:cNvPr>
          <p:cNvPicPr>
            <a:picLocks noChangeAspect="1"/>
          </p:cNvPicPr>
          <p:nvPr/>
        </p:nvPicPr>
        <p:blipFill>
          <a:blip r:embed="rId2"/>
          <a:stretch>
            <a:fillRect/>
          </a:stretch>
        </p:blipFill>
        <p:spPr>
          <a:xfrm>
            <a:off x="3672407" y="1332185"/>
            <a:ext cx="5328592" cy="2664296"/>
          </a:xfrm>
          <a:prstGeom prst="rect">
            <a:avLst/>
          </a:prstGeom>
        </p:spPr>
      </p:pic>
    </p:spTree>
    <p:extLst>
      <p:ext uri="{BB962C8B-B14F-4D97-AF65-F5344CB8AC3E}">
        <p14:creationId xmlns:p14="http://schemas.microsoft.com/office/powerpoint/2010/main" val="4054867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16</a:t>
            </a:r>
            <a:endParaRPr lang="fr-FR" dirty="0"/>
          </a:p>
        </p:txBody>
      </p:sp>
      <p:sp>
        <p:nvSpPr>
          <p:cNvPr id="3" name="Espace réservé du texte 2"/>
          <p:cNvSpPr>
            <a:spLocks noGrp="1"/>
          </p:cNvSpPr>
          <p:nvPr>
            <p:ph type="body" sz="quarter" idx="10"/>
          </p:nvPr>
        </p:nvSpPr>
        <p:spPr/>
        <p:txBody>
          <a:bodyPr/>
          <a:lstStyle/>
          <a:p>
            <a:r>
              <a:rPr lang="fr-FR" dirty="0"/>
              <a:t>EN CAS D’INONDATION, LE </a:t>
            </a:r>
            <a:r>
              <a:rPr lang="fr-FR" dirty="0" smtClean="0"/>
              <a:t>RÉSEAU ÉLECTRIQUE </a:t>
            </a:r>
            <a:r>
              <a:rPr lang="fr-FR" dirty="0"/>
              <a:t>PEUT </a:t>
            </a:r>
            <a:r>
              <a:rPr lang="fr-FR" dirty="0" smtClean="0"/>
              <a:t>ÊTRE </a:t>
            </a:r>
            <a:r>
              <a:rPr lang="fr-FR" dirty="0"/>
              <a:t>MIS HORS SERVICE</a:t>
            </a:r>
          </a:p>
        </p:txBody>
      </p:sp>
      <p:sp>
        <p:nvSpPr>
          <p:cNvPr id="4" name="Espace réservé du texte 3"/>
          <p:cNvSpPr>
            <a:spLocks noGrp="1"/>
          </p:cNvSpPr>
          <p:nvPr>
            <p:ph type="body" sz="quarter" idx="11"/>
          </p:nvPr>
        </p:nvSpPr>
        <p:spPr/>
        <p:txBody>
          <a:bodyPr/>
          <a:lstStyle/>
          <a:p>
            <a:r>
              <a:rPr lang="fr-FR" dirty="0"/>
              <a:t>De manière préventive par les services d’ENEDIS qui peuvent procéder à des </a:t>
            </a:r>
            <a:r>
              <a:rPr lang="fr-FR" dirty="0" smtClean="0"/>
              <a:t>mises en sécurité </a:t>
            </a:r>
            <a:r>
              <a:rPr lang="fr-FR" dirty="0"/>
              <a:t>du réseau.</a:t>
            </a:r>
          </a:p>
          <a:p>
            <a:r>
              <a:rPr lang="fr-FR" dirty="0" smtClean="0"/>
              <a:t>Dès </a:t>
            </a:r>
            <a:r>
              <a:rPr lang="fr-FR" dirty="0"/>
              <a:t>que l’eau inonde certains postes sources d’alimentation électrique.</a:t>
            </a:r>
          </a:p>
          <a:p>
            <a:r>
              <a:rPr lang="fr-FR" dirty="0" smtClean="0"/>
              <a:t>En </a:t>
            </a:r>
            <a:r>
              <a:rPr lang="fr-FR" dirty="0"/>
              <a:t>aucun cas : l’ensemble des postes sources sont situés en dehors des zones inondables.</a:t>
            </a:r>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2160277"/>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3132385"/>
            <a:ext cx="360000" cy="360000"/>
          </a:xfrm>
        </p:spPr>
        <p:txBody>
          <a:bodyPr/>
          <a:lstStyle/>
          <a:p>
            <a:r>
              <a:rPr lang="fr-FR" dirty="0" smtClean="0"/>
              <a:t>C</a:t>
            </a:r>
            <a:endParaRPr lang="fr-FR" dirty="0"/>
          </a:p>
        </p:txBody>
      </p:sp>
      <p:sp>
        <p:nvSpPr>
          <p:cNvPr id="8" name="Espace réservé du pied de page 7"/>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99964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a:t>
            </a:r>
            <a:endParaRPr lang="fr-FR" dirty="0"/>
          </a:p>
        </p:txBody>
      </p:sp>
      <p:sp>
        <p:nvSpPr>
          <p:cNvPr id="3" name="Espace réservé du contenu 2"/>
          <p:cNvSpPr>
            <a:spLocks noGrp="1"/>
          </p:cNvSpPr>
          <p:nvPr>
            <p:ph type="body" sz="quarter" idx="10"/>
          </p:nvPr>
        </p:nvSpPr>
        <p:spPr/>
        <p:txBody>
          <a:bodyPr/>
          <a:lstStyle/>
          <a:p>
            <a:r>
              <a:rPr lang="fr-FR" dirty="0" smtClean="0"/>
              <a:t>AU COURS DES SIÈCLES, POUR QUELLE RAISONS LES ACTIVITÉS</a:t>
            </a:r>
            <a:br>
              <a:rPr lang="fr-FR" dirty="0" smtClean="0"/>
            </a:br>
            <a:r>
              <a:rPr lang="fr-FR" dirty="0" smtClean="0"/>
              <a:t>HUMAINES SE SONT DEVELOPPÉES</a:t>
            </a:r>
            <a:br>
              <a:rPr lang="fr-FR" dirty="0" smtClean="0"/>
            </a:br>
            <a:r>
              <a:rPr lang="fr-FR" dirty="0" smtClean="0"/>
              <a:t>À CÔTÉ DES COURS D’EAU ?</a:t>
            </a:r>
            <a:endParaRPr lang="fr-FR" dirty="0"/>
          </a:p>
        </p:txBody>
      </p:sp>
      <p:sp>
        <p:nvSpPr>
          <p:cNvPr id="19" name="Espace réservé du texte 18"/>
          <p:cNvSpPr>
            <a:spLocks noGrp="1"/>
          </p:cNvSpPr>
          <p:nvPr>
            <p:ph type="body" sz="quarter" idx="11"/>
          </p:nvPr>
        </p:nvSpPr>
        <p:spPr>
          <a:xfrm>
            <a:off x="4103725" y="1044575"/>
            <a:ext cx="4464496" cy="3671888"/>
          </a:xfrm>
        </p:spPr>
        <p:txBody>
          <a:bodyPr/>
          <a:lstStyle/>
          <a:p>
            <a:r>
              <a:rPr lang="fr-FR" dirty="0" smtClean="0"/>
              <a:t>La métropole parisienne, comme de nombreuses grandes villes (Londres, New-York…), s’est structurée géographiquement à proximité de l’eau.</a:t>
            </a:r>
          </a:p>
          <a:p>
            <a:r>
              <a:rPr lang="fr-FR" dirty="0" smtClean="0"/>
              <a:t>Le fleuve constitue un axe majeur pour le commerce et l’acheminement puisqu’avant l’arrivée du chemin de fer au 19</a:t>
            </a:r>
            <a:r>
              <a:rPr lang="fr-FR" baseline="30000" dirty="0" smtClean="0"/>
              <a:t>ème</a:t>
            </a:r>
            <a:r>
              <a:rPr lang="fr-FR" dirty="0" smtClean="0"/>
              <a:t> siècle, presque les deux tiers de l’approvisionnement de Paris (bois, denrée alimentaires, etc.), arrivaient par bateau.</a:t>
            </a:r>
          </a:p>
          <a:p>
            <a:r>
              <a:rPr lang="fr-FR" dirty="0" smtClean="0"/>
              <a:t>Aujourd’hui encore, plusieurs ports franciliens (Gennevilliers ou Bonneuil-sur-Marne) traitent les nombreux conteneurs transportés par les péniches sur la Seine.</a:t>
            </a:r>
          </a:p>
          <a:p>
            <a:r>
              <a:rPr lang="fr-FR" dirty="0" smtClean="0"/>
              <a:t>Par ailleurs, au cours du 20</a:t>
            </a:r>
            <a:r>
              <a:rPr lang="fr-FR" baseline="30000" dirty="0" smtClean="0"/>
              <a:t>ème</a:t>
            </a:r>
            <a:r>
              <a:rPr lang="fr-FR" dirty="0" smtClean="0"/>
              <a:t> siècle (surtout après 1945), de nombreux habitants se sont installés à proximité des berges des cours d’eau afin de profiter d’un cadre de vie et paysager la plupart du temps privilégié.</a:t>
            </a:r>
            <a:endParaRPr lang="fr-FR" dirty="0"/>
          </a:p>
        </p:txBody>
      </p:sp>
      <p:sp>
        <p:nvSpPr>
          <p:cNvPr id="13" name="Espace réservé du texte 12"/>
          <p:cNvSpPr>
            <a:spLocks noGrp="1"/>
          </p:cNvSpPr>
          <p:nvPr>
            <p:ph type="body" sz="quarter" idx="12"/>
          </p:nvPr>
        </p:nvSpPr>
        <p:spPr/>
        <p:txBody>
          <a:bodyPr/>
          <a:lstStyle/>
          <a:p>
            <a:r>
              <a:rPr lang="fr-FR" smtClean="0"/>
              <a:t>RÉPONSES	ET </a:t>
            </a:r>
            <a:endParaRPr lang="fr-FR" dirty="0"/>
          </a:p>
        </p:txBody>
      </p:sp>
      <p:sp>
        <p:nvSpPr>
          <p:cNvPr id="14" name="Espace réservé du texte 13"/>
          <p:cNvSpPr>
            <a:spLocks noGrp="1"/>
          </p:cNvSpPr>
          <p:nvPr>
            <p:ph type="body" sz="quarter" idx="13"/>
          </p:nvPr>
        </p:nvSpPr>
        <p:spPr/>
        <p:txBody>
          <a:bodyPr/>
          <a:lstStyle/>
          <a:p>
            <a:r>
              <a:rPr lang="fr-FR" smtClean="0"/>
              <a:t>A</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581235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16</a:t>
            </a:r>
            <a:endParaRPr lang="fr-FR" dirty="0"/>
          </a:p>
        </p:txBody>
      </p:sp>
      <p:sp>
        <p:nvSpPr>
          <p:cNvPr id="3" name="Espace réservé du texte 2"/>
          <p:cNvSpPr>
            <a:spLocks noGrp="1"/>
          </p:cNvSpPr>
          <p:nvPr>
            <p:ph type="body" sz="quarter" idx="10"/>
          </p:nvPr>
        </p:nvSpPr>
        <p:spPr/>
        <p:txBody>
          <a:bodyPr/>
          <a:lstStyle/>
          <a:p>
            <a:r>
              <a:rPr lang="fr-FR" dirty="0"/>
              <a:t>EN CAS D’INONDATION, LE </a:t>
            </a:r>
            <a:r>
              <a:rPr lang="fr-FR" dirty="0" smtClean="0"/>
              <a:t>RÉSEAU ÉLECTRIQUE </a:t>
            </a:r>
            <a:r>
              <a:rPr lang="fr-FR" dirty="0"/>
              <a:t>PEUT </a:t>
            </a:r>
            <a:r>
              <a:rPr lang="fr-FR" dirty="0" smtClean="0"/>
              <a:t>ÊTRE </a:t>
            </a:r>
            <a:r>
              <a:rPr lang="fr-FR" dirty="0"/>
              <a:t>MIS HORS SERVICE</a:t>
            </a:r>
          </a:p>
        </p:txBody>
      </p:sp>
      <p:sp>
        <p:nvSpPr>
          <p:cNvPr id="12" name="Espace réservé du texte 11"/>
          <p:cNvSpPr>
            <a:spLocks noGrp="1"/>
          </p:cNvSpPr>
          <p:nvPr>
            <p:ph type="body" sz="quarter" idx="11"/>
          </p:nvPr>
        </p:nvSpPr>
        <p:spPr/>
        <p:txBody>
          <a:bodyPr/>
          <a:lstStyle/>
          <a:p>
            <a:r>
              <a:rPr lang="fr-FR" dirty="0"/>
              <a:t>Le réseau électrique est très vulnérable aux inondations. </a:t>
            </a:r>
            <a:r>
              <a:rPr lang="fr-FR" dirty="0" smtClean="0"/>
              <a:t>Son interruption </a:t>
            </a:r>
            <a:r>
              <a:rPr lang="fr-FR" dirty="0"/>
              <a:t>impacterait fortement la vie quotidienne des franciliens du fait de la dépendance de beaucoup d’activités à l’électricité. </a:t>
            </a:r>
          </a:p>
          <a:p>
            <a:r>
              <a:rPr lang="fr-FR" dirty="0"/>
              <a:t>Si certains postes sources peuvent être touchés par l’eau, </a:t>
            </a:r>
            <a:r>
              <a:rPr lang="fr-FR" dirty="0" smtClean="0"/>
              <a:t>la majorité </a:t>
            </a:r>
            <a:r>
              <a:rPr lang="fr-FR" dirty="0"/>
              <a:t>des coupures proviendrait de la mise en sécurité préventive des postes par les services d’ENEDIS afin de faciliter ultérieurement le retour à la normale. </a:t>
            </a:r>
          </a:p>
          <a:p>
            <a:r>
              <a:rPr lang="fr-FR" dirty="0"/>
              <a:t>Il peut donc y avoir des coupures d’électricité même dans </a:t>
            </a:r>
            <a:r>
              <a:rPr lang="fr-FR" dirty="0" smtClean="0"/>
              <a:t>les secteurs </a:t>
            </a:r>
            <a:r>
              <a:rPr lang="fr-FR" dirty="0"/>
              <a:t>qui ne sont pas encore inondés.</a:t>
            </a:r>
          </a:p>
        </p:txBody>
      </p:sp>
      <p:sp>
        <p:nvSpPr>
          <p:cNvPr id="13" name="Espace réservé du texte 12"/>
          <p:cNvSpPr>
            <a:spLocks noGrp="1"/>
          </p:cNvSpPr>
          <p:nvPr>
            <p:ph type="body" sz="quarter" idx="12"/>
          </p:nvPr>
        </p:nvSpPr>
        <p:spPr/>
        <p:txBody>
          <a:bodyPr/>
          <a:lstStyle/>
          <a:p>
            <a:r>
              <a:rPr lang="fr-FR" dirty="0" smtClean="0"/>
              <a:t>RÉPONSES	ET </a:t>
            </a:r>
            <a:endParaRPr lang="fr-FR" dirty="0"/>
          </a:p>
        </p:txBody>
      </p:sp>
      <p:sp>
        <p:nvSpPr>
          <p:cNvPr id="14" name="Espace réservé du texte 13"/>
          <p:cNvSpPr>
            <a:spLocks noGrp="1"/>
          </p:cNvSpPr>
          <p:nvPr>
            <p:ph type="body" sz="quarter" idx="13"/>
          </p:nvPr>
        </p:nvSpPr>
        <p:spPr/>
        <p:txBody>
          <a:bodyPr/>
          <a:lstStyle/>
          <a:p>
            <a:r>
              <a:rPr lang="fr-FR" dirty="0" smtClean="0"/>
              <a:t>A</a:t>
            </a:r>
            <a:endParaRPr lang="fr-FR" dirty="0"/>
          </a:p>
        </p:txBody>
      </p:sp>
      <p:sp>
        <p:nvSpPr>
          <p:cNvPr id="15" name="Espace réservé du texte 13"/>
          <p:cNvSpPr txBox="1">
            <a:spLocks/>
          </p:cNvSpPr>
          <p:nvPr/>
        </p:nvSpPr>
        <p:spPr>
          <a:xfrm>
            <a:off x="605062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265941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16</a:t>
            </a:r>
            <a:endParaRPr lang="fr-FR" dirty="0"/>
          </a:p>
        </p:txBody>
      </p:sp>
      <p:sp>
        <p:nvSpPr>
          <p:cNvPr id="3" name="Espace réservé du texte 2"/>
          <p:cNvSpPr>
            <a:spLocks noGrp="1"/>
          </p:cNvSpPr>
          <p:nvPr>
            <p:ph type="body" sz="quarter" idx="10"/>
          </p:nvPr>
        </p:nvSpPr>
        <p:spPr/>
        <p:txBody>
          <a:bodyPr/>
          <a:lstStyle/>
          <a:p>
            <a:r>
              <a:rPr lang="fr-FR" dirty="0"/>
              <a:t>EN CAS D’INONDATION, LE </a:t>
            </a:r>
            <a:r>
              <a:rPr lang="fr-FR" dirty="0" smtClean="0"/>
              <a:t>RÉSEAU ÉLECTRIQUE </a:t>
            </a:r>
            <a:r>
              <a:rPr lang="fr-FR" dirty="0"/>
              <a:t>PEUT </a:t>
            </a:r>
            <a:r>
              <a:rPr lang="fr-FR" dirty="0" smtClean="0"/>
              <a:t>ÊTRE </a:t>
            </a:r>
            <a:r>
              <a:rPr lang="fr-FR" dirty="0"/>
              <a:t>MIS HORS SERVICE</a:t>
            </a:r>
          </a:p>
        </p:txBody>
      </p:sp>
      <p:sp>
        <p:nvSpPr>
          <p:cNvPr id="13" name="Espace réservé du texte 12"/>
          <p:cNvSpPr>
            <a:spLocks noGrp="1"/>
          </p:cNvSpPr>
          <p:nvPr>
            <p:ph type="body" sz="quarter" idx="12"/>
          </p:nvPr>
        </p:nvSpPr>
        <p:spPr/>
        <p:txBody>
          <a:bodyPr/>
          <a:lstStyle/>
          <a:p>
            <a:pPr>
              <a:tabLst>
                <a:tab pos="1611313" algn="l"/>
                <a:tab pos="2416175" algn="l"/>
              </a:tabLst>
            </a:pPr>
            <a:r>
              <a:rPr lang="fr-FR" dirty="0" smtClean="0"/>
              <a:t>RÉPONSES	ET 	</a:t>
            </a:r>
            <a:r>
              <a:rPr lang="fr-FR" cap="none" dirty="0" smtClean="0"/>
              <a:t>(suite)</a:t>
            </a:r>
            <a:endParaRPr lang="fr-FR" cap="none" dirty="0"/>
          </a:p>
        </p:txBody>
      </p:sp>
      <p:sp>
        <p:nvSpPr>
          <p:cNvPr id="14" name="Espace réservé du texte 13"/>
          <p:cNvSpPr>
            <a:spLocks noGrp="1"/>
          </p:cNvSpPr>
          <p:nvPr>
            <p:ph type="body" sz="quarter" idx="13"/>
          </p:nvPr>
        </p:nvSpPr>
        <p:spPr/>
        <p:txBody>
          <a:bodyPr/>
          <a:lstStyle/>
          <a:p>
            <a:r>
              <a:rPr lang="fr-FR" dirty="0" smtClean="0"/>
              <a:t>A</a:t>
            </a:r>
            <a:endParaRPr lang="fr-FR" dirty="0"/>
          </a:p>
        </p:txBody>
      </p:sp>
      <p:sp>
        <p:nvSpPr>
          <p:cNvPr id="15" name="Espace réservé du texte 13"/>
          <p:cNvSpPr txBox="1">
            <a:spLocks/>
          </p:cNvSpPr>
          <p:nvPr/>
        </p:nvSpPr>
        <p:spPr>
          <a:xfrm>
            <a:off x="605062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pic>
        <p:nvPicPr>
          <p:cNvPr id="21" name="Espace réservé du contenu 3" descr="reseau_elec_impacts.JPG"/>
          <p:cNvPicPr>
            <a:picLocks/>
          </p:cNvPicPr>
          <p:nvPr/>
        </p:nvPicPr>
        <p:blipFill>
          <a:blip r:embed="rId2" cstate="print">
            <a:extLst>
              <a:ext uri="{28A0092B-C50C-407E-A947-70E740481C1C}">
                <a14:useLocalDpi xmlns:a14="http://schemas.microsoft.com/office/drawing/2010/main"/>
              </a:ext>
            </a:extLst>
          </a:blip>
          <a:stretch>
            <a:fillRect/>
          </a:stretch>
        </p:blipFill>
        <p:spPr>
          <a:xfrm>
            <a:off x="4018537" y="1188169"/>
            <a:ext cx="4562949" cy="2736304"/>
          </a:xfrm>
          <a:prstGeom prst="rect">
            <a:avLst/>
          </a:prstGeom>
        </p:spPr>
      </p:pic>
      <p:sp>
        <p:nvSpPr>
          <p:cNvPr id="4" name="Rectangle 3"/>
          <p:cNvSpPr/>
          <p:nvPr/>
        </p:nvSpPr>
        <p:spPr>
          <a:xfrm>
            <a:off x="7625775" y="4018994"/>
            <a:ext cx="955711" cy="215444"/>
          </a:xfrm>
          <a:prstGeom prst="rect">
            <a:avLst/>
          </a:prstGeom>
        </p:spPr>
        <p:txBody>
          <a:bodyPr wrap="none">
            <a:spAutoFit/>
          </a:bodyPr>
          <a:lstStyle/>
          <a:p>
            <a:r>
              <a:rPr lang="fr-FR" sz="800" i="1" dirty="0"/>
              <a:t>Source : PP/SGZDS</a:t>
            </a:r>
          </a:p>
        </p:txBody>
      </p:sp>
      <p:sp>
        <p:nvSpPr>
          <p:cNvPr id="5" name="Espace réservé du pied de page 4"/>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0937064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17</a:t>
            </a:r>
            <a:endParaRPr lang="fr-FR" dirty="0"/>
          </a:p>
        </p:txBody>
      </p:sp>
      <p:sp>
        <p:nvSpPr>
          <p:cNvPr id="3" name="Espace réservé du texte 2"/>
          <p:cNvSpPr>
            <a:spLocks noGrp="1"/>
          </p:cNvSpPr>
          <p:nvPr>
            <p:ph type="body" sz="quarter" idx="10"/>
          </p:nvPr>
        </p:nvSpPr>
        <p:spPr/>
        <p:txBody>
          <a:bodyPr/>
          <a:lstStyle/>
          <a:p>
            <a:r>
              <a:rPr lang="fr-FR" dirty="0"/>
              <a:t>PAR QUELS </a:t>
            </a:r>
            <a:r>
              <a:rPr lang="fr-FR" dirty="0" smtClean="0"/>
              <a:t>MOYENS</a:t>
            </a:r>
            <a:br>
              <a:rPr lang="fr-FR" dirty="0" smtClean="0"/>
            </a:br>
            <a:r>
              <a:rPr lang="fr-FR" dirty="0" smtClean="0"/>
              <a:t>PUIS-JE </a:t>
            </a:r>
            <a:r>
              <a:rPr lang="fr-FR" dirty="0"/>
              <a:t>M’INFORMER </a:t>
            </a:r>
            <a:r>
              <a:rPr lang="fr-FR" dirty="0" smtClean="0"/>
              <a:t>EN CAS </a:t>
            </a:r>
            <a:r>
              <a:rPr lang="fr-FR" dirty="0"/>
              <a:t>DE SURVENUE D’UNE </a:t>
            </a:r>
            <a:r>
              <a:rPr lang="fr-FR" dirty="0" smtClean="0"/>
              <a:t>INONDATION ?</a:t>
            </a:r>
            <a:endParaRPr lang="fr-FR" dirty="0"/>
          </a:p>
        </p:txBody>
      </p:sp>
      <p:sp>
        <p:nvSpPr>
          <p:cNvPr id="4" name="Espace réservé du texte 3"/>
          <p:cNvSpPr>
            <a:spLocks noGrp="1"/>
          </p:cNvSpPr>
          <p:nvPr>
            <p:ph type="body" sz="quarter" idx="11"/>
          </p:nvPr>
        </p:nvSpPr>
        <p:spPr/>
        <p:txBody>
          <a:bodyPr/>
          <a:lstStyle/>
          <a:p>
            <a:r>
              <a:rPr lang="fr-FR" dirty="0"/>
              <a:t>En appelant la police ou la gendarmerie.  </a:t>
            </a:r>
          </a:p>
          <a:p>
            <a:r>
              <a:rPr lang="fr-FR" dirty="0" smtClean="0"/>
              <a:t>Via </a:t>
            </a:r>
            <a:r>
              <a:rPr lang="fr-FR" dirty="0"/>
              <a:t>les médias officiels : radio France, France télévision, les réseaux sociaux des Préfectures.</a:t>
            </a:r>
          </a:p>
          <a:p>
            <a:r>
              <a:rPr lang="fr-FR" dirty="0" smtClean="0"/>
              <a:t>Par </a:t>
            </a:r>
            <a:r>
              <a:rPr lang="fr-FR" dirty="0"/>
              <a:t>la mairie.</a:t>
            </a:r>
          </a:p>
          <a:p>
            <a:r>
              <a:rPr lang="fr-FR" dirty="0" smtClean="0"/>
              <a:t>Par </a:t>
            </a:r>
            <a:r>
              <a:rPr lang="fr-FR" dirty="0"/>
              <a:t>Météo France et </a:t>
            </a:r>
            <a:r>
              <a:rPr lang="fr-FR" dirty="0" err="1"/>
              <a:t>vigicrues</a:t>
            </a:r>
            <a:endParaRPr lang="fr-FR" dirty="0"/>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1692225"/>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2916401"/>
            <a:ext cx="360000" cy="360000"/>
          </a:xfrm>
        </p:spPr>
        <p:txBody>
          <a:bodyPr/>
          <a:lstStyle/>
          <a:p>
            <a:r>
              <a:rPr lang="fr-FR" dirty="0" smtClean="0"/>
              <a:t>C</a:t>
            </a:r>
            <a:endParaRPr lang="fr-FR" dirty="0"/>
          </a:p>
        </p:txBody>
      </p:sp>
      <p:sp>
        <p:nvSpPr>
          <p:cNvPr id="8" name="Espace réservé du texte 7"/>
          <p:cNvSpPr>
            <a:spLocks noGrp="1"/>
          </p:cNvSpPr>
          <p:nvPr>
            <p:ph type="body" sz="quarter" idx="15"/>
          </p:nvPr>
        </p:nvSpPr>
        <p:spPr>
          <a:xfrm>
            <a:off x="4319769" y="3636441"/>
            <a:ext cx="360000" cy="360000"/>
          </a:xfrm>
        </p:spPr>
        <p:txBody>
          <a:bodyPr/>
          <a:lstStyle/>
          <a:p>
            <a:r>
              <a:rPr lang="fr-FR" dirty="0" smtClean="0"/>
              <a:t>D</a:t>
            </a:r>
            <a:endParaRPr lang="fr-FR" dirty="0"/>
          </a:p>
        </p:txBody>
      </p:sp>
      <p:sp>
        <p:nvSpPr>
          <p:cNvPr id="9" name="Espace réservé du pied de page 8"/>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7396751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17</a:t>
            </a:r>
            <a:endParaRPr lang="fr-FR" dirty="0"/>
          </a:p>
        </p:txBody>
      </p:sp>
      <p:sp>
        <p:nvSpPr>
          <p:cNvPr id="3" name="Espace réservé du texte 2"/>
          <p:cNvSpPr>
            <a:spLocks noGrp="1"/>
          </p:cNvSpPr>
          <p:nvPr>
            <p:ph type="body" sz="quarter" idx="10"/>
          </p:nvPr>
        </p:nvSpPr>
        <p:spPr/>
        <p:txBody>
          <a:bodyPr/>
          <a:lstStyle/>
          <a:p>
            <a:r>
              <a:rPr lang="fr-FR" dirty="0"/>
              <a:t>PAR QUELS MOYENS</a:t>
            </a:r>
            <a:br>
              <a:rPr lang="fr-FR" dirty="0"/>
            </a:br>
            <a:r>
              <a:rPr lang="fr-FR" dirty="0"/>
              <a:t>PUIS-JE M’INFORMER EN CAS DE SURVENUE D’UNE INONDATION ?</a:t>
            </a:r>
          </a:p>
        </p:txBody>
      </p:sp>
      <p:sp>
        <p:nvSpPr>
          <p:cNvPr id="19" name="Espace réservé du texte 18"/>
          <p:cNvSpPr>
            <a:spLocks noGrp="1"/>
          </p:cNvSpPr>
          <p:nvPr>
            <p:ph type="body" sz="quarter" idx="11"/>
          </p:nvPr>
        </p:nvSpPr>
        <p:spPr/>
        <p:txBody>
          <a:bodyPr/>
          <a:lstStyle/>
          <a:p>
            <a:r>
              <a:rPr lang="fr-FR" dirty="0"/>
              <a:t>En cas de menace importante, les consignes de sécurité ou les messages d’alerte pourront être transmis par les autorités et notamment par votre mairie. </a:t>
            </a:r>
          </a:p>
          <a:p>
            <a:r>
              <a:rPr lang="fr-FR" dirty="0" smtClean="0"/>
              <a:t>Les </a:t>
            </a:r>
            <a:r>
              <a:rPr lang="fr-FR" dirty="0"/>
              <a:t>autorités communiqueront avec la population à </a:t>
            </a:r>
            <a:endParaRPr lang="fr-FR" dirty="0" smtClean="0"/>
          </a:p>
          <a:p>
            <a:pPr>
              <a:spcBef>
                <a:spcPts val="0"/>
              </a:spcBef>
            </a:pPr>
            <a:r>
              <a:rPr lang="fr-FR" dirty="0" smtClean="0"/>
              <a:t>travers le réseau </a:t>
            </a:r>
            <a:r>
              <a:rPr lang="fr-FR" dirty="0"/>
              <a:t>Radio France et les différents </a:t>
            </a:r>
            <a:r>
              <a:rPr lang="fr-FR" dirty="0" smtClean="0"/>
              <a:t>médias </a:t>
            </a:r>
          </a:p>
          <a:p>
            <a:pPr>
              <a:spcBef>
                <a:spcPts val="0"/>
              </a:spcBef>
            </a:pPr>
            <a:r>
              <a:rPr lang="fr-FR" dirty="0" smtClean="0"/>
              <a:t>qui </a:t>
            </a:r>
            <a:r>
              <a:rPr lang="fr-FR" dirty="0"/>
              <a:t>seront pleinement mobilisés pour l’information des franciliens. </a:t>
            </a:r>
          </a:p>
          <a:p>
            <a:r>
              <a:rPr lang="fr-FR" dirty="0" smtClean="0"/>
              <a:t>Si </a:t>
            </a:r>
            <a:r>
              <a:rPr lang="fr-FR" dirty="0"/>
              <a:t>vous vous informez sur les réseaux sociaux, il est essentiel de vérifier qu’il s’agit bien d’une information émanant des comptes officiels des autorités (Mairie, Préfecture, RATP, SNCF, etc.) : de nombreuses rumeurs peuvent circuler sur Internet !</a:t>
            </a:r>
          </a:p>
        </p:txBody>
      </p:sp>
      <p:sp>
        <p:nvSpPr>
          <p:cNvPr id="20" name="Espace réservé du texte 19"/>
          <p:cNvSpPr>
            <a:spLocks noGrp="1"/>
          </p:cNvSpPr>
          <p:nvPr>
            <p:ph type="body" sz="quarter" idx="12"/>
          </p:nvPr>
        </p:nvSpPr>
        <p:spPr/>
        <p:txBody>
          <a:bodyPr/>
          <a:lstStyle/>
          <a:p>
            <a:pPr>
              <a:tabLst>
                <a:tab pos="1611313" algn="l"/>
                <a:tab pos="2062163" algn="l"/>
              </a:tabLst>
            </a:pPr>
            <a:r>
              <a:rPr lang="fr-FR" dirty="0" smtClean="0"/>
              <a:t>RÉPONSES		ET</a:t>
            </a:r>
            <a:endParaRPr lang="fr-FR" dirty="0"/>
          </a:p>
        </p:txBody>
      </p:sp>
      <p:sp>
        <p:nvSpPr>
          <p:cNvPr id="21" name="Espace réservé du texte 20"/>
          <p:cNvSpPr>
            <a:spLocks noGrp="1"/>
          </p:cNvSpPr>
          <p:nvPr>
            <p:ph type="body" sz="quarter" idx="13"/>
          </p:nvPr>
        </p:nvSpPr>
        <p:spPr/>
        <p:txBody>
          <a:bodyPr/>
          <a:lstStyle/>
          <a:p>
            <a:r>
              <a:rPr lang="fr-FR" dirty="0" smtClean="0"/>
              <a:t>B</a:t>
            </a:r>
            <a:endParaRPr lang="fr-FR" dirty="0"/>
          </a:p>
        </p:txBody>
      </p:sp>
      <p:sp>
        <p:nvSpPr>
          <p:cNvPr id="22" name="Espace réservé du texte 20"/>
          <p:cNvSpPr txBox="1">
            <a:spLocks/>
          </p:cNvSpPr>
          <p:nvPr/>
        </p:nvSpPr>
        <p:spPr>
          <a:xfrm>
            <a:off x="5789875"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c</a:t>
            </a:r>
            <a:endParaRPr lang="fr-FR" dirty="0"/>
          </a:p>
        </p:txBody>
      </p:sp>
      <p:sp>
        <p:nvSpPr>
          <p:cNvPr id="23" name="Espace réservé du texte 20"/>
          <p:cNvSpPr txBox="1">
            <a:spLocks/>
          </p:cNvSpPr>
          <p:nvPr/>
        </p:nvSpPr>
        <p:spPr>
          <a:xfrm>
            <a:off x="6542706"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407554">
            <a:off x="7989148" y="1461240"/>
            <a:ext cx="1014303" cy="836737"/>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0778" y="3312405"/>
            <a:ext cx="2277243" cy="1898477"/>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a:ext>
            </a:extLst>
          </a:blip>
          <a:srcRect r="44353"/>
          <a:stretch/>
        </p:blipFill>
        <p:spPr>
          <a:xfrm>
            <a:off x="6141690" y="3216582"/>
            <a:ext cx="1924347" cy="1959254"/>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7509485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18</a:t>
            </a:r>
            <a:endParaRPr lang="fr-FR" dirty="0"/>
          </a:p>
        </p:txBody>
      </p:sp>
      <p:sp>
        <p:nvSpPr>
          <p:cNvPr id="3" name="Espace réservé du texte 2"/>
          <p:cNvSpPr>
            <a:spLocks noGrp="1"/>
          </p:cNvSpPr>
          <p:nvPr>
            <p:ph type="body" sz="quarter" idx="10"/>
          </p:nvPr>
        </p:nvSpPr>
        <p:spPr/>
        <p:txBody>
          <a:bodyPr/>
          <a:lstStyle/>
          <a:p>
            <a:r>
              <a:rPr lang="fr-FR" dirty="0"/>
              <a:t>EN CAS </a:t>
            </a:r>
            <a:r>
              <a:rPr lang="fr-FR" dirty="0" smtClean="0"/>
              <a:t>D’ÉVACUATION</a:t>
            </a:r>
            <a:r>
              <a:rPr lang="fr-FR" dirty="0"/>
              <a:t>, QUE FAUT-IL EMPORTER AVANT DE QUITTER </a:t>
            </a:r>
            <a:r>
              <a:rPr lang="fr-FR" dirty="0" smtClean="0"/>
              <a:t>SON LOGEMENT ?</a:t>
            </a:r>
            <a:endParaRPr lang="fr-FR" dirty="0"/>
          </a:p>
        </p:txBody>
      </p:sp>
      <p:sp>
        <p:nvSpPr>
          <p:cNvPr id="4" name="Espace réservé du texte 3"/>
          <p:cNvSpPr>
            <a:spLocks noGrp="1"/>
          </p:cNvSpPr>
          <p:nvPr>
            <p:ph type="body" sz="quarter" idx="11"/>
          </p:nvPr>
        </p:nvSpPr>
        <p:spPr/>
        <p:txBody>
          <a:bodyPr/>
          <a:lstStyle/>
          <a:p>
            <a:r>
              <a:rPr lang="fr-FR" dirty="0"/>
              <a:t>Un sac contenant au minimum les papiers d’identité, un peu d’argent, les ordonnances et médicaments importants si nécessaires, </a:t>
            </a:r>
            <a:r>
              <a:rPr lang="fr-FR" dirty="0" smtClean="0"/>
              <a:t>le contrat </a:t>
            </a:r>
            <a:r>
              <a:rPr lang="fr-FR" dirty="0"/>
              <a:t>d’assurances, quelques vêtements de rechange et matériel d’hygiène, un peu d’eau et de nourriture.</a:t>
            </a:r>
          </a:p>
          <a:p>
            <a:r>
              <a:rPr lang="fr-FR" dirty="0" smtClean="0"/>
              <a:t>Tout </a:t>
            </a:r>
            <a:r>
              <a:rPr lang="fr-FR" dirty="0"/>
              <a:t>objet ayant une valeur sentimentale et qui peut être emporté facilement. </a:t>
            </a:r>
          </a:p>
          <a:p>
            <a:r>
              <a:rPr lang="fr-FR" dirty="0" smtClean="0"/>
              <a:t>Rien</a:t>
            </a:r>
            <a:r>
              <a:rPr lang="fr-FR" dirty="0"/>
              <a:t>, il faut partir le plus vite possible.</a:t>
            </a:r>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2844353"/>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3843174"/>
            <a:ext cx="360000" cy="360000"/>
          </a:xfrm>
        </p:spPr>
        <p:txBody>
          <a:bodyPr/>
          <a:lstStyle/>
          <a:p>
            <a:r>
              <a:rPr lang="fr-FR" dirty="0" smtClean="0"/>
              <a:t>C</a:t>
            </a:r>
            <a:endParaRPr lang="fr-FR" dirty="0"/>
          </a:p>
        </p:txBody>
      </p:sp>
      <p:sp>
        <p:nvSpPr>
          <p:cNvPr id="8" name="Espace réservé du pied de page 7"/>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9657555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18</a:t>
            </a:r>
            <a:endParaRPr lang="fr-FR" dirty="0"/>
          </a:p>
        </p:txBody>
      </p:sp>
      <p:sp>
        <p:nvSpPr>
          <p:cNvPr id="3" name="Espace réservé du texte 2"/>
          <p:cNvSpPr>
            <a:spLocks noGrp="1"/>
          </p:cNvSpPr>
          <p:nvPr>
            <p:ph type="body" sz="quarter" idx="10"/>
          </p:nvPr>
        </p:nvSpPr>
        <p:spPr/>
        <p:txBody>
          <a:bodyPr/>
          <a:lstStyle/>
          <a:p>
            <a:r>
              <a:rPr lang="fr-FR" dirty="0"/>
              <a:t>EN CAS D’ÉVACUATION, QUE FAUT-IL EMPORTER AVANT DE QUITTER SON LOGEMENT ?</a:t>
            </a:r>
          </a:p>
        </p:txBody>
      </p:sp>
      <p:sp>
        <p:nvSpPr>
          <p:cNvPr id="12" name="Espace réservé du texte 11"/>
          <p:cNvSpPr>
            <a:spLocks noGrp="1"/>
          </p:cNvSpPr>
          <p:nvPr>
            <p:ph type="body" sz="quarter" idx="11"/>
          </p:nvPr>
        </p:nvSpPr>
        <p:spPr>
          <a:xfrm>
            <a:off x="4103725" y="1044575"/>
            <a:ext cx="4500525" cy="1151706"/>
          </a:xfrm>
        </p:spPr>
        <p:txBody>
          <a:bodyPr/>
          <a:lstStyle/>
          <a:p>
            <a:r>
              <a:rPr lang="fr-FR" dirty="0"/>
              <a:t>Au regard de la possibilité d’anticiper entre 24 et 72h </a:t>
            </a:r>
            <a:r>
              <a:rPr lang="fr-FR" dirty="0" smtClean="0"/>
              <a:t>la survenue </a:t>
            </a:r>
            <a:r>
              <a:rPr lang="fr-FR" dirty="0"/>
              <a:t>d’une inondation, il est fortement conseillé </a:t>
            </a:r>
            <a:r>
              <a:rPr lang="fr-FR" dirty="0" smtClean="0"/>
              <a:t>de préparer </a:t>
            </a:r>
            <a:r>
              <a:rPr lang="fr-FR" dirty="0"/>
              <a:t>une valise contenant quelques éléments essentiels avant d’évacuer son logement pour plusieurs jours, semaines ou mois. </a:t>
            </a:r>
          </a:p>
        </p:txBody>
      </p:sp>
      <p:sp>
        <p:nvSpPr>
          <p:cNvPr id="13" name="Espace réservé du texte 12"/>
          <p:cNvSpPr>
            <a:spLocks noGrp="1"/>
          </p:cNvSpPr>
          <p:nvPr>
            <p:ph type="body" sz="quarter" idx="12"/>
          </p:nvPr>
        </p:nvSpPr>
        <p:spPr/>
        <p:txBody>
          <a:bodyPr/>
          <a:lstStyle/>
          <a:p>
            <a:r>
              <a:rPr lang="fr-FR" dirty="0" smtClean="0"/>
              <a:t>RÉPONSES	ET </a:t>
            </a:r>
            <a:endParaRPr lang="fr-FR" dirty="0"/>
          </a:p>
        </p:txBody>
      </p:sp>
      <p:sp>
        <p:nvSpPr>
          <p:cNvPr id="14" name="Espace réservé du texte 13"/>
          <p:cNvSpPr>
            <a:spLocks noGrp="1"/>
          </p:cNvSpPr>
          <p:nvPr>
            <p:ph type="body" sz="quarter" idx="13"/>
          </p:nvPr>
        </p:nvSpPr>
        <p:spPr/>
        <p:txBody>
          <a:bodyPr/>
          <a:lstStyle/>
          <a:p>
            <a:r>
              <a:rPr lang="fr-FR" dirty="0" smtClean="0"/>
              <a:t>A</a:t>
            </a:r>
            <a:endParaRPr lang="fr-FR" dirty="0"/>
          </a:p>
        </p:txBody>
      </p:sp>
      <p:sp>
        <p:nvSpPr>
          <p:cNvPr id="15" name="Espace réservé du texte 13"/>
          <p:cNvSpPr txBox="1">
            <a:spLocks/>
          </p:cNvSpPr>
          <p:nvPr/>
        </p:nvSpPr>
        <p:spPr>
          <a:xfrm>
            <a:off x="605062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84071" y="2345547"/>
            <a:ext cx="576064" cy="576064"/>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0643" y="2291802"/>
            <a:ext cx="432048" cy="54006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20075" y="3131975"/>
            <a:ext cx="540060" cy="504056"/>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a:ext>
            </a:extLst>
          </a:blip>
          <a:srcRect l="29860" t="20925" r="31231" b="19068"/>
          <a:stretch/>
        </p:blipFill>
        <p:spPr>
          <a:xfrm>
            <a:off x="4914485" y="2291802"/>
            <a:ext cx="504056" cy="648073"/>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83423" y="4150997"/>
            <a:ext cx="540060" cy="540060"/>
          </a:xfrm>
          <a:prstGeom prst="rect">
            <a:avLst/>
          </a:prstGeom>
        </p:spPr>
      </p:pic>
      <p:pic>
        <p:nvPicPr>
          <p:cNvPr id="9" name="Imag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40188" y="2809830"/>
            <a:ext cx="360040" cy="648072"/>
          </a:xfrm>
          <a:prstGeom prst="rect">
            <a:avLst/>
          </a:prstGeom>
        </p:spPr>
      </p:pic>
      <p:pic>
        <p:nvPicPr>
          <p:cNvPr id="10" name="Image 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85958" y="2246641"/>
            <a:ext cx="792088" cy="612068"/>
          </a:xfrm>
          <a:prstGeom prst="rect">
            <a:avLst/>
          </a:prstGeom>
        </p:spPr>
      </p:pic>
      <p:pic>
        <p:nvPicPr>
          <p:cNvPr id="11" name="Image 10"/>
          <p:cNvPicPr>
            <a:picLocks noChangeAspect="1"/>
          </p:cNvPicPr>
          <p:nvPr/>
        </p:nvPicPr>
        <p:blipFill rotWithShape="1">
          <a:blip r:embed="rId9" cstate="print">
            <a:extLst>
              <a:ext uri="{28A0092B-C50C-407E-A947-70E740481C1C}">
                <a14:useLocalDpi xmlns:a14="http://schemas.microsoft.com/office/drawing/2010/main"/>
              </a:ext>
            </a:extLst>
          </a:blip>
          <a:srcRect l="17560" t="14695" r="18518" b="18631"/>
          <a:stretch/>
        </p:blipFill>
        <p:spPr>
          <a:xfrm>
            <a:off x="4048679" y="3736951"/>
            <a:ext cx="828092" cy="720080"/>
          </a:xfrm>
          <a:prstGeom prst="rect">
            <a:avLst/>
          </a:prstGeom>
        </p:spPr>
      </p:pic>
      <p:pic>
        <p:nvPicPr>
          <p:cNvPr id="16" name="Image 15"/>
          <p:cNvPicPr>
            <a:picLocks noChangeAspect="1"/>
          </p:cNvPicPr>
          <p:nvPr/>
        </p:nvPicPr>
        <p:blipFill rotWithShape="1">
          <a:blip r:embed="rId10" cstate="print">
            <a:extLst>
              <a:ext uri="{28A0092B-C50C-407E-A947-70E740481C1C}">
                <a14:useLocalDpi xmlns:a14="http://schemas.microsoft.com/office/drawing/2010/main"/>
              </a:ext>
            </a:extLst>
          </a:blip>
          <a:srcRect l="26201" t="10872" r="18214" b="22455"/>
          <a:stretch/>
        </p:blipFill>
        <p:spPr>
          <a:xfrm>
            <a:off x="5486052" y="3083367"/>
            <a:ext cx="720080" cy="720080"/>
          </a:xfrm>
          <a:prstGeom prst="rect">
            <a:avLst/>
          </a:prstGeom>
        </p:spPr>
      </p:pic>
      <p:pic>
        <p:nvPicPr>
          <p:cNvPr id="17" name="Image 1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061081" y="4223005"/>
            <a:ext cx="648072" cy="468052"/>
          </a:xfrm>
          <a:prstGeom prst="rect">
            <a:avLst/>
          </a:prstGeom>
        </p:spPr>
      </p:pic>
      <p:pic>
        <p:nvPicPr>
          <p:cNvPr id="18" name="Image 1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851348" y="3120923"/>
            <a:ext cx="432048" cy="540060"/>
          </a:xfrm>
          <a:prstGeom prst="rect">
            <a:avLst/>
          </a:prstGeom>
        </p:spPr>
      </p:pic>
      <p:pic>
        <p:nvPicPr>
          <p:cNvPr id="19" name="Image 18"/>
          <p:cNvPicPr>
            <a:picLocks noChangeAspect="1"/>
          </p:cNvPicPr>
          <p:nvPr/>
        </p:nvPicPr>
        <p:blipFill rotWithShape="1">
          <a:blip r:embed="rId13" cstate="print">
            <a:extLst>
              <a:ext uri="{28A0092B-C50C-407E-A947-70E740481C1C}">
                <a14:useLocalDpi xmlns:a14="http://schemas.microsoft.com/office/drawing/2010/main"/>
              </a:ext>
            </a:extLst>
          </a:blip>
          <a:srcRect l="28980" t="25678" r="32110" b="27650"/>
          <a:stretch/>
        </p:blipFill>
        <p:spPr>
          <a:xfrm>
            <a:off x="5951041" y="3952974"/>
            <a:ext cx="504056" cy="504057"/>
          </a:xfrm>
          <a:prstGeom prst="rect">
            <a:avLst/>
          </a:prstGeom>
        </p:spPr>
      </p:pic>
      <p:pic>
        <p:nvPicPr>
          <p:cNvPr id="20" name="Image 19"/>
          <p:cNvPicPr>
            <a:picLocks noChangeAspect="1"/>
          </p:cNvPicPr>
          <p:nvPr/>
        </p:nvPicPr>
        <p:blipFill rotWithShape="1">
          <a:blip r:embed="rId14" cstate="print">
            <a:extLst>
              <a:ext uri="{28A0092B-C50C-407E-A947-70E740481C1C}">
                <a14:useLocalDpi xmlns:a14="http://schemas.microsoft.com/office/drawing/2010/main"/>
              </a:ext>
            </a:extLst>
          </a:blip>
          <a:srcRect l="26257" t="24818" r="20937" b="18510"/>
          <a:stretch/>
        </p:blipFill>
        <p:spPr>
          <a:xfrm>
            <a:off x="7716152" y="2080937"/>
            <a:ext cx="684076" cy="612068"/>
          </a:xfrm>
          <a:prstGeom prst="rect">
            <a:avLst/>
          </a:prstGeom>
        </p:spPr>
      </p:pic>
      <p:pic>
        <p:nvPicPr>
          <p:cNvPr id="21" name="Image 20"/>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687814" y="3844961"/>
            <a:ext cx="468052" cy="720081"/>
          </a:xfrm>
          <a:prstGeom prst="rect">
            <a:avLst/>
          </a:prstGeom>
        </p:spPr>
      </p:pic>
      <p:pic>
        <p:nvPicPr>
          <p:cNvPr id="22" name="Image 21"/>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541536" y="3231395"/>
            <a:ext cx="540060" cy="648073"/>
          </a:xfrm>
          <a:prstGeom prst="rect">
            <a:avLst/>
          </a:prstGeom>
        </p:spPr>
      </p:pic>
      <p:pic>
        <p:nvPicPr>
          <p:cNvPr id="23" name="Image 22"/>
          <p:cNvPicPr>
            <a:picLocks noChangeAspect="1"/>
          </p:cNvPicPr>
          <p:nvPr/>
        </p:nvPicPr>
        <p:blipFill rotWithShape="1">
          <a:blip r:embed="rId17" cstate="print">
            <a:extLst>
              <a:ext uri="{28A0092B-C50C-407E-A947-70E740481C1C}">
                <a14:useLocalDpi xmlns:a14="http://schemas.microsoft.com/office/drawing/2010/main"/>
              </a:ext>
            </a:extLst>
          </a:blip>
          <a:srcRect l="25879" t="23485" r="26874" b="23175"/>
          <a:stretch/>
        </p:blipFill>
        <p:spPr>
          <a:xfrm>
            <a:off x="7236907" y="2998469"/>
            <a:ext cx="612068" cy="576065"/>
          </a:xfrm>
          <a:prstGeom prst="rect">
            <a:avLst/>
          </a:prstGeom>
        </p:spPr>
      </p:pic>
      <p:sp>
        <p:nvSpPr>
          <p:cNvPr id="24" name="Espace réservé du pied de page 2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959078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19</a:t>
            </a:r>
            <a:endParaRPr lang="fr-FR" dirty="0"/>
          </a:p>
        </p:txBody>
      </p:sp>
      <p:sp>
        <p:nvSpPr>
          <p:cNvPr id="3" name="Espace réservé du texte 2"/>
          <p:cNvSpPr>
            <a:spLocks noGrp="1"/>
          </p:cNvSpPr>
          <p:nvPr>
            <p:ph type="body" sz="quarter" idx="10"/>
          </p:nvPr>
        </p:nvSpPr>
        <p:spPr/>
        <p:txBody>
          <a:bodyPr/>
          <a:lstStyle/>
          <a:p>
            <a:r>
              <a:rPr lang="fr-FR" dirty="0"/>
              <a:t>EN CAS </a:t>
            </a:r>
            <a:r>
              <a:rPr lang="fr-FR" dirty="0" smtClean="0"/>
              <a:t>D’ÉVACUATION</a:t>
            </a:r>
            <a:r>
              <a:rPr lang="fr-FR" dirty="0"/>
              <a:t>, QUELS PEUVENT </a:t>
            </a:r>
            <a:r>
              <a:rPr lang="fr-FR" dirty="0" smtClean="0"/>
              <a:t>ÊTRE LES LIEUX </a:t>
            </a:r>
            <a:r>
              <a:rPr lang="fr-FR" dirty="0"/>
              <a:t>DE </a:t>
            </a:r>
            <a:r>
              <a:rPr lang="fr-FR" dirty="0" smtClean="0"/>
              <a:t>REPLI ?</a:t>
            </a:r>
            <a:endParaRPr lang="fr-FR" dirty="0"/>
          </a:p>
        </p:txBody>
      </p:sp>
      <p:sp>
        <p:nvSpPr>
          <p:cNvPr id="4" name="Espace réservé du texte 3"/>
          <p:cNvSpPr>
            <a:spLocks noGrp="1"/>
          </p:cNvSpPr>
          <p:nvPr>
            <p:ph type="body" sz="quarter" idx="11"/>
          </p:nvPr>
        </p:nvSpPr>
        <p:spPr/>
        <p:txBody>
          <a:bodyPr/>
          <a:lstStyle/>
          <a:p>
            <a:r>
              <a:rPr lang="fr-FR" dirty="0"/>
              <a:t>Dans ma résidence secondaire, chez de </a:t>
            </a:r>
            <a:r>
              <a:rPr lang="fr-FR" dirty="0" smtClean="0"/>
              <a:t>la famille </a:t>
            </a:r>
            <a:r>
              <a:rPr lang="fr-FR" dirty="0"/>
              <a:t>ou des proches habitant hors des zones impactées.  </a:t>
            </a:r>
          </a:p>
          <a:p>
            <a:r>
              <a:rPr lang="fr-FR" dirty="0" smtClean="0"/>
              <a:t>Si </a:t>
            </a:r>
            <a:r>
              <a:rPr lang="fr-FR" dirty="0"/>
              <a:t>mon logement possède un étage, je peux ne pas évacuer, mais </a:t>
            </a:r>
            <a:r>
              <a:rPr lang="fr-FR" dirty="0" smtClean="0"/>
              <a:t>trouver </a:t>
            </a:r>
            <a:r>
              <a:rPr lang="fr-FR" dirty="0"/>
              <a:t>refuge à l’étage.</a:t>
            </a:r>
          </a:p>
          <a:p>
            <a:r>
              <a:rPr lang="fr-FR" dirty="0" smtClean="0"/>
              <a:t>Dans </a:t>
            </a:r>
            <a:r>
              <a:rPr lang="fr-FR" dirty="0"/>
              <a:t>les centres d’accueil temporaires ouverts par les autorités.</a:t>
            </a:r>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2169608"/>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3132385"/>
            <a:ext cx="360000" cy="360000"/>
          </a:xfrm>
        </p:spPr>
        <p:txBody>
          <a:bodyPr/>
          <a:lstStyle/>
          <a:p>
            <a:r>
              <a:rPr lang="fr-FR" dirty="0" smtClean="0"/>
              <a:t>C</a:t>
            </a:r>
            <a:endParaRPr lang="fr-FR" dirty="0"/>
          </a:p>
        </p:txBody>
      </p:sp>
      <p:sp>
        <p:nvSpPr>
          <p:cNvPr id="8" name="Espace réservé du pied de page 7"/>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403700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19</a:t>
            </a:r>
            <a:endParaRPr lang="fr-FR" dirty="0"/>
          </a:p>
        </p:txBody>
      </p:sp>
      <p:sp>
        <p:nvSpPr>
          <p:cNvPr id="3" name="Espace réservé du texte 2"/>
          <p:cNvSpPr>
            <a:spLocks noGrp="1"/>
          </p:cNvSpPr>
          <p:nvPr>
            <p:ph type="body" sz="quarter" idx="10"/>
          </p:nvPr>
        </p:nvSpPr>
        <p:spPr/>
        <p:txBody>
          <a:bodyPr/>
          <a:lstStyle/>
          <a:p>
            <a:r>
              <a:rPr lang="fr-FR" dirty="0"/>
              <a:t>EN CAS D’ÉVACUATION, QUELS PEUVENT ÊTRE LES LIEUX DE REPLI ?</a:t>
            </a:r>
          </a:p>
        </p:txBody>
      </p:sp>
      <p:sp>
        <p:nvSpPr>
          <p:cNvPr id="12" name="Espace réservé du texte 11"/>
          <p:cNvSpPr>
            <a:spLocks noGrp="1"/>
          </p:cNvSpPr>
          <p:nvPr>
            <p:ph type="body" sz="quarter" idx="11"/>
          </p:nvPr>
        </p:nvSpPr>
        <p:spPr/>
        <p:txBody>
          <a:bodyPr/>
          <a:lstStyle/>
          <a:p>
            <a:r>
              <a:rPr lang="fr-FR" dirty="0"/>
              <a:t>En cas d’ordre d’évacuation donné par les autorités :</a:t>
            </a:r>
          </a:p>
          <a:p>
            <a:pPr lvl="2"/>
            <a:r>
              <a:rPr lang="fr-FR" dirty="0"/>
              <a:t>il est essentiel de s’y conformer : dans le cas contraire, </a:t>
            </a:r>
            <a:r>
              <a:rPr lang="fr-FR" dirty="0" smtClean="0"/>
              <a:t>cela signifie </a:t>
            </a:r>
            <a:r>
              <a:rPr lang="fr-FR" dirty="0"/>
              <a:t>rester vivre dans son logement sans eau, sans électricité, sans assainissement pendant plusieurs jours voire semaines </a:t>
            </a:r>
          </a:p>
          <a:p>
            <a:pPr lvl="2"/>
            <a:r>
              <a:rPr lang="fr-FR" dirty="0"/>
              <a:t>plusieurs centres d’accueil et de regroupement pourront être ouverts dans différents lieux appropriés (gymnases, salles de spectacles, etc.). Pour autant, leur capacité restera limitée au regard du nombre de personnes impactées par l’inondation et seront donc en priorité destinés aux personnes les plus vulnérables.</a:t>
            </a:r>
          </a:p>
          <a:p>
            <a:r>
              <a:rPr lang="fr-FR" b="1" dirty="0" smtClean="0">
                <a:solidFill>
                  <a:schemeClr val="tx2"/>
                </a:solidFill>
                <a:sym typeface="Symbol" panose="05050102010706020507" pitchFamily="18" charset="2"/>
              </a:rPr>
              <a:t></a:t>
            </a:r>
            <a:r>
              <a:rPr lang="fr-FR" dirty="0" smtClean="0"/>
              <a:t> </a:t>
            </a:r>
            <a:r>
              <a:rPr lang="fr-FR" dirty="0"/>
              <a:t>Il est donc essentiel de penser dès maintenant à des solutions alternatives d’hébergement : chez des proches, </a:t>
            </a:r>
            <a:r>
              <a:rPr lang="fr-FR" dirty="0" smtClean="0"/>
              <a:t>de la </a:t>
            </a:r>
            <a:r>
              <a:rPr lang="fr-FR" dirty="0"/>
              <a:t>famille, dans une résidence secondaire, temporaire (camping), etc</a:t>
            </a:r>
            <a:r>
              <a:rPr lang="fr-FR" dirty="0" smtClean="0"/>
              <a:t>.</a:t>
            </a:r>
            <a:endParaRPr lang="fr-FR" dirty="0"/>
          </a:p>
        </p:txBody>
      </p:sp>
      <p:sp>
        <p:nvSpPr>
          <p:cNvPr id="13" name="Espace réservé du texte 12"/>
          <p:cNvSpPr>
            <a:spLocks noGrp="1"/>
          </p:cNvSpPr>
          <p:nvPr>
            <p:ph type="body" sz="quarter" idx="12"/>
          </p:nvPr>
        </p:nvSpPr>
        <p:spPr/>
        <p:txBody>
          <a:bodyPr/>
          <a:lstStyle/>
          <a:p>
            <a:r>
              <a:rPr lang="fr-FR" dirty="0" smtClean="0"/>
              <a:t>RÉPONSES	ET </a:t>
            </a:r>
            <a:endParaRPr lang="fr-FR" dirty="0"/>
          </a:p>
        </p:txBody>
      </p:sp>
      <p:sp>
        <p:nvSpPr>
          <p:cNvPr id="14" name="Espace réservé du texte 13"/>
          <p:cNvSpPr>
            <a:spLocks noGrp="1"/>
          </p:cNvSpPr>
          <p:nvPr>
            <p:ph type="body" sz="quarter" idx="13"/>
          </p:nvPr>
        </p:nvSpPr>
        <p:spPr/>
        <p:txBody>
          <a:bodyPr/>
          <a:lstStyle/>
          <a:p>
            <a:r>
              <a:rPr lang="fr-FR" dirty="0" smtClean="0"/>
              <a:t>A</a:t>
            </a:r>
            <a:endParaRPr lang="fr-FR" dirty="0"/>
          </a:p>
        </p:txBody>
      </p:sp>
      <p:sp>
        <p:nvSpPr>
          <p:cNvPr id="15" name="Espace réservé du texte 13"/>
          <p:cNvSpPr txBox="1">
            <a:spLocks/>
          </p:cNvSpPr>
          <p:nvPr/>
        </p:nvSpPr>
        <p:spPr>
          <a:xfrm>
            <a:off x="605062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609543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20</a:t>
            </a:r>
            <a:endParaRPr lang="fr-FR" dirty="0"/>
          </a:p>
        </p:txBody>
      </p:sp>
      <p:sp>
        <p:nvSpPr>
          <p:cNvPr id="3" name="Espace réservé du texte 2"/>
          <p:cNvSpPr>
            <a:spLocks noGrp="1"/>
          </p:cNvSpPr>
          <p:nvPr>
            <p:ph type="body" sz="quarter" idx="10"/>
          </p:nvPr>
        </p:nvSpPr>
        <p:spPr/>
        <p:txBody>
          <a:bodyPr/>
          <a:lstStyle/>
          <a:p>
            <a:r>
              <a:rPr lang="fr-FR" dirty="0"/>
              <a:t>AVANT DE QUITTER </a:t>
            </a:r>
            <a:r>
              <a:rPr lang="fr-FR" dirty="0" smtClean="0"/>
              <a:t>MON LOGEMENT</a:t>
            </a:r>
            <a:r>
              <a:rPr lang="fr-FR" dirty="0"/>
              <a:t>, </a:t>
            </a:r>
            <a:r>
              <a:rPr lang="fr-FR" dirty="0" smtClean="0"/>
              <a:t>QUE DOIS-JE FAIRE ?</a:t>
            </a:r>
            <a:endParaRPr lang="fr-FR" dirty="0"/>
          </a:p>
        </p:txBody>
      </p:sp>
      <p:sp>
        <p:nvSpPr>
          <p:cNvPr id="4" name="Espace réservé du texte 3"/>
          <p:cNvSpPr>
            <a:spLocks noGrp="1"/>
          </p:cNvSpPr>
          <p:nvPr>
            <p:ph type="body" sz="quarter" idx="11"/>
          </p:nvPr>
        </p:nvSpPr>
        <p:spPr/>
        <p:txBody>
          <a:bodyPr/>
          <a:lstStyle/>
          <a:p>
            <a:pPr>
              <a:spcBef>
                <a:spcPts val="1600"/>
              </a:spcBef>
            </a:pPr>
            <a:r>
              <a:rPr lang="fr-FR" dirty="0"/>
              <a:t>Je me préoccupe de mes voisins les plus vulnérables (personnes âgées, isolées, handicapées…).</a:t>
            </a:r>
          </a:p>
          <a:p>
            <a:pPr>
              <a:spcBef>
                <a:spcPts val="1600"/>
              </a:spcBef>
            </a:pPr>
            <a:r>
              <a:rPr lang="fr-FR" dirty="0" smtClean="0"/>
              <a:t>Je surélève </a:t>
            </a:r>
            <a:r>
              <a:rPr lang="fr-FR" dirty="0"/>
              <a:t>ou déplace dans les étages les objets/matériels sensibles, précieux (souvenirs, documents officiels), utiles ou polluants (pots de peinture, engrais, solvants, poubelles…).</a:t>
            </a:r>
          </a:p>
          <a:p>
            <a:pPr>
              <a:spcBef>
                <a:spcPts val="1600"/>
              </a:spcBef>
            </a:pPr>
            <a:r>
              <a:rPr lang="fr-FR" dirty="0" smtClean="0"/>
              <a:t>Je </a:t>
            </a:r>
            <a:r>
              <a:rPr lang="fr-FR" dirty="0"/>
              <a:t>repère les lieux potentiels d’hébergement : je sais où et comment y aller.</a:t>
            </a:r>
          </a:p>
          <a:p>
            <a:pPr>
              <a:spcBef>
                <a:spcPts val="1600"/>
              </a:spcBef>
            </a:pPr>
            <a:r>
              <a:rPr lang="fr-FR" dirty="0" smtClean="0"/>
              <a:t>Je </a:t>
            </a:r>
            <a:r>
              <a:rPr lang="fr-FR" dirty="0"/>
              <a:t>prépare mon kit d’urgence. </a:t>
            </a:r>
          </a:p>
          <a:p>
            <a:pPr>
              <a:spcBef>
                <a:spcPts val="1600"/>
              </a:spcBef>
            </a:pPr>
            <a:r>
              <a:rPr lang="fr-FR" dirty="0" smtClean="0"/>
              <a:t>Je </a:t>
            </a:r>
            <a:r>
              <a:rPr lang="fr-FR" dirty="0"/>
              <a:t>coupe le gaz, l’eau et l’électricité.</a:t>
            </a:r>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1889587"/>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3204393"/>
            <a:ext cx="360000" cy="360000"/>
          </a:xfrm>
        </p:spPr>
        <p:txBody>
          <a:bodyPr/>
          <a:lstStyle/>
          <a:p>
            <a:r>
              <a:rPr lang="fr-FR" dirty="0" smtClean="0"/>
              <a:t>C</a:t>
            </a:r>
            <a:endParaRPr lang="fr-FR" dirty="0"/>
          </a:p>
        </p:txBody>
      </p:sp>
      <p:sp>
        <p:nvSpPr>
          <p:cNvPr id="8" name="Espace réservé du texte 6"/>
          <p:cNvSpPr>
            <a:spLocks noGrp="1"/>
          </p:cNvSpPr>
          <p:nvPr>
            <p:ph type="body" sz="quarter" idx="14"/>
          </p:nvPr>
        </p:nvSpPr>
        <p:spPr>
          <a:xfrm>
            <a:off x="4318975" y="3869807"/>
            <a:ext cx="360000" cy="360000"/>
          </a:xfrm>
        </p:spPr>
        <p:txBody>
          <a:bodyPr/>
          <a:lstStyle/>
          <a:p>
            <a:r>
              <a:rPr lang="fr-FR" dirty="0" smtClean="0"/>
              <a:t>D</a:t>
            </a:r>
            <a:endParaRPr lang="fr-FR" dirty="0"/>
          </a:p>
        </p:txBody>
      </p:sp>
      <p:sp>
        <p:nvSpPr>
          <p:cNvPr id="9" name="Espace réservé du texte 6"/>
          <p:cNvSpPr>
            <a:spLocks noGrp="1"/>
          </p:cNvSpPr>
          <p:nvPr>
            <p:ph type="body" sz="quarter" idx="14"/>
          </p:nvPr>
        </p:nvSpPr>
        <p:spPr>
          <a:xfrm>
            <a:off x="4322284" y="4320557"/>
            <a:ext cx="360000" cy="360000"/>
          </a:xfrm>
        </p:spPr>
        <p:txBody>
          <a:bodyPr/>
          <a:lstStyle/>
          <a:p>
            <a:r>
              <a:rPr lang="fr-FR" dirty="0" smtClean="0"/>
              <a:t>E</a:t>
            </a:r>
            <a:endParaRPr lang="fr-FR" dirty="0"/>
          </a:p>
        </p:txBody>
      </p:sp>
      <p:sp>
        <p:nvSpPr>
          <p:cNvPr id="10" name="Espace réservé du pied de page 9"/>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499577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20</a:t>
            </a:r>
            <a:endParaRPr lang="fr-FR" dirty="0"/>
          </a:p>
        </p:txBody>
      </p:sp>
      <p:sp>
        <p:nvSpPr>
          <p:cNvPr id="3" name="Espace réservé du texte 2"/>
          <p:cNvSpPr>
            <a:spLocks noGrp="1"/>
          </p:cNvSpPr>
          <p:nvPr>
            <p:ph type="body" sz="quarter" idx="10"/>
          </p:nvPr>
        </p:nvSpPr>
        <p:spPr/>
        <p:txBody>
          <a:bodyPr/>
          <a:lstStyle/>
          <a:p>
            <a:r>
              <a:rPr lang="fr-FR" dirty="0"/>
              <a:t>AVANT DE QUITTER MON LOGEMENT, QUE DOIS-JE FAIRE ?</a:t>
            </a:r>
          </a:p>
        </p:txBody>
      </p:sp>
      <p:sp>
        <p:nvSpPr>
          <p:cNvPr id="12" name="Espace réservé du texte 11"/>
          <p:cNvSpPr>
            <a:spLocks noGrp="1"/>
          </p:cNvSpPr>
          <p:nvPr>
            <p:ph type="body" sz="quarter" idx="11"/>
          </p:nvPr>
        </p:nvSpPr>
        <p:spPr/>
        <p:txBody>
          <a:bodyPr/>
          <a:lstStyle/>
          <a:p>
            <a:r>
              <a:rPr lang="fr-FR" dirty="0"/>
              <a:t>Quelques bons réflexes :</a:t>
            </a:r>
          </a:p>
          <a:p>
            <a:pPr lvl="2"/>
            <a:r>
              <a:rPr lang="fr-FR" dirty="0"/>
              <a:t>Contacter dès à présent la mairie pour connaître le niveau de risque auquel on est exposé ou consulter le site de l’Institut d’Aménagement et d’Urbanisme :</a:t>
            </a:r>
          </a:p>
          <a:p>
            <a:pPr marL="354013"/>
            <a:r>
              <a:rPr lang="fr-FR" sz="1000" dirty="0" smtClean="0">
                <a:hlinkClick r:id="rId2"/>
              </a:rPr>
              <a:t>https</a:t>
            </a:r>
            <a:r>
              <a:rPr lang="fr-FR" sz="1000" dirty="0">
                <a:hlinkClick r:id="rId2"/>
              </a:rPr>
              <a:t>://cartoviz.iau-idf.fr</a:t>
            </a:r>
            <a:r>
              <a:rPr lang="fr-FR" sz="1000" dirty="0" smtClean="0">
                <a:hlinkClick r:id="rId2"/>
              </a:rPr>
              <a:t>/</a:t>
            </a:r>
            <a:r>
              <a:rPr lang="fr-FR" sz="1000" dirty="0" smtClean="0"/>
              <a:t> </a:t>
            </a:r>
            <a:endParaRPr lang="fr-FR" dirty="0" smtClean="0"/>
          </a:p>
          <a:p>
            <a:pPr lvl="2"/>
            <a:r>
              <a:rPr lang="fr-FR" dirty="0" smtClean="0"/>
              <a:t>Penser </a:t>
            </a:r>
            <a:r>
              <a:rPr lang="fr-FR" dirty="0"/>
              <a:t>à des solutions de relogement temporaire chez </a:t>
            </a:r>
            <a:r>
              <a:rPr lang="fr-FR" dirty="0" smtClean="0"/>
              <a:t>des proches </a:t>
            </a:r>
            <a:r>
              <a:rPr lang="fr-FR" dirty="0"/>
              <a:t>habitant hors des zones touchées. </a:t>
            </a:r>
          </a:p>
          <a:p>
            <a:pPr lvl="2"/>
            <a:r>
              <a:rPr lang="fr-FR" dirty="0"/>
              <a:t>Commencer à en parler autour de moi (en famille, avec mes voisins notamment vulnérables âgés, etc.)</a:t>
            </a:r>
          </a:p>
          <a:p>
            <a:pPr lvl="2"/>
            <a:r>
              <a:rPr lang="fr-FR" dirty="0"/>
              <a:t>Savoir quoi mettre dans mon kit d'urgence. Cela pourra également me servir pour d’autres risques </a:t>
            </a:r>
            <a:r>
              <a:rPr lang="fr-FR" dirty="0" smtClean="0"/>
              <a:t>majeurs.</a:t>
            </a:r>
            <a:endParaRPr lang="fr-FR" dirty="0"/>
          </a:p>
        </p:txBody>
      </p:sp>
      <p:sp>
        <p:nvSpPr>
          <p:cNvPr id="13" name="Espace réservé du texte 12"/>
          <p:cNvSpPr>
            <a:spLocks noGrp="1"/>
          </p:cNvSpPr>
          <p:nvPr>
            <p:ph type="body" sz="quarter" idx="12"/>
          </p:nvPr>
        </p:nvSpPr>
        <p:spPr/>
        <p:txBody>
          <a:bodyPr/>
          <a:lstStyle/>
          <a:p>
            <a:pPr>
              <a:tabLst>
                <a:tab pos="2873375" algn="l"/>
              </a:tabLst>
            </a:pPr>
            <a:r>
              <a:rPr lang="fr-FR" dirty="0" smtClean="0"/>
              <a:t>RÉPONSES	ET </a:t>
            </a:r>
            <a:endParaRPr lang="fr-FR" dirty="0"/>
          </a:p>
        </p:txBody>
      </p:sp>
      <p:sp>
        <p:nvSpPr>
          <p:cNvPr id="14" name="Espace réservé du texte 13"/>
          <p:cNvSpPr>
            <a:spLocks noGrp="1"/>
          </p:cNvSpPr>
          <p:nvPr>
            <p:ph type="body" sz="quarter" idx="13"/>
          </p:nvPr>
        </p:nvSpPr>
        <p:spPr/>
        <p:txBody>
          <a:bodyPr/>
          <a:lstStyle/>
          <a:p>
            <a:r>
              <a:rPr lang="fr-FR" dirty="0" smtClean="0"/>
              <a:t>A</a:t>
            </a:r>
            <a:endParaRPr lang="fr-FR" dirty="0"/>
          </a:p>
        </p:txBody>
      </p:sp>
      <p:sp>
        <p:nvSpPr>
          <p:cNvPr id="15" name="Espace réservé du texte 13"/>
          <p:cNvSpPr txBox="1">
            <a:spLocks/>
          </p:cNvSpPr>
          <p:nvPr/>
        </p:nvSpPr>
        <p:spPr>
          <a:xfrm>
            <a:off x="617465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sp>
        <p:nvSpPr>
          <p:cNvPr id="8" name="Espace réservé du texte 13"/>
          <p:cNvSpPr txBox="1">
            <a:spLocks/>
          </p:cNvSpPr>
          <p:nvPr/>
        </p:nvSpPr>
        <p:spPr>
          <a:xfrm>
            <a:off x="5740624" y="507132"/>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sp>
        <p:nvSpPr>
          <p:cNvPr id="9" name="Espace réservé du texte 13"/>
          <p:cNvSpPr txBox="1">
            <a:spLocks/>
          </p:cNvSpPr>
          <p:nvPr/>
        </p:nvSpPr>
        <p:spPr>
          <a:xfrm>
            <a:off x="6604720"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sp>
        <p:nvSpPr>
          <p:cNvPr id="10" name="Espace réservé du texte 13"/>
          <p:cNvSpPr txBox="1">
            <a:spLocks/>
          </p:cNvSpPr>
          <p:nvPr/>
        </p:nvSpPr>
        <p:spPr>
          <a:xfrm>
            <a:off x="7325208"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E</a:t>
            </a:r>
            <a:endParaRPr lang="fr-FR"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065433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1</a:t>
            </a:r>
            <a:endParaRPr lang="fr-FR" dirty="0"/>
          </a:p>
        </p:txBody>
      </p:sp>
      <p:sp>
        <p:nvSpPr>
          <p:cNvPr id="3" name="Espace réservé du contenu 2"/>
          <p:cNvSpPr>
            <a:spLocks noGrp="1"/>
          </p:cNvSpPr>
          <p:nvPr>
            <p:ph type="body" sz="quarter" idx="10"/>
          </p:nvPr>
        </p:nvSpPr>
        <p:spPr/>
        <p:txBody>
          <a:bodyPr/>
          <a:lstStyle/>
          <a:p>
            <a:r>
              <a:rPr lang="fr-FR" dirty="0" smtClean="0"/>
              <a:t>AU COURS DES SIÈCLES, POUR QUELLE RAISONS LES ACTIVITÉS</a:t>
            </a:r>
            <a:br>
              <a:rPr lang="fr-FR" dirty="0" smtClean="0"/>
            </a:br>
            <a:r>
              <a:rPr lang="fr-FR" dirty="0" smtClean="0"/>
              <a:t>HUMAINES SE SONT DEVELOPPÉES</a:t>
            </a:r>
            <a:br>
              <a:rPr lang="fr-FR" dirty="0" smtClean="0"/>
            </a:br>
            <a:r>
              <a:rPr lang="fr-FR" dirty="0" smtClean="0"/>
              <a:t>À CÔTÉ DES COURS D’EAU ?</a:t>
            </a:r>
            <a:endParaRPr lang="fr-FR" dirty="0"/>
          </a:p>
        </p:txBody>
      </p:sp>
      <p:sp>
        <p:nvSpPr>
          <p:cNvPr id="13" name="Espace réservé du texte 12"/>
          <p:cNvSpPr>
            <a:spLocks noGrp="1"/>
          </p:cNvSpPr>
          <p:nvPr>
            <p:ph type="body" sz="quarter" idx="12"/>
          </p:nvPr>
        </p:nvSpPr>
        <p:spPr/>
        <p:txBody>
          <a:bodyPr/>
          <a:lstStyle/>
          <a:p>
            <a:r>
              <a:rPr lang="fr-FR" smtClean="0"/>
              <a:t>RÉPONSES	ET </a:t>
            </a:r>
            <a:endParaRPr lang="fr-FR" dirty="0"/>
          </a:p>
        </p:txBody>
      </p:sp>
      <p:sp>
        <p:nvSpPr>
          <p:cNvPr id="14" name="Espace réservé du texte 13"/>
          <p:cNvSpPr>
            <a:spLocks noGrp="1"/>
          </p:cNvSpPr>
          <p:nvPr>
            <p:ph type="body" sz="quarter" idx="13"/>
          </p:nvPr>
        </p:nvSpPr>
        <p:spPr/>
        <p:txBody>
          <a:bodyPr/>
          <a:lstStyle/>
          <a:p>
            <a:r>
              <a:rPr lang="fr-FR" smtClean="0"/>
              <a:t>A</a:t>
            </a:r>
            <a:endParaRPr lang="fr-FR" dirty="0"/>
          </a:p>
        </p:txBody>
      </p:sp>
      <p:sp>
        <p:nvSpPr>
          <p:cNvPr id="20" name="Espace réservé du texte 13"/>
          <p:cNvSpPr txBox="1">
            <a:spLocks/>
          </p:cNvSpPr>
          <p:nvPr/>
        </p:nvSpPr>
        <p:spPr>
          <a:xfrm>
            <a:off x="6083945"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B</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91897" y="2961137"/>
            <a:ext cx="2104654" cy="1578490"/>
          </a:xfrm>
          <a:prstGeom prst="rect">
            <a:avLst/>
          </a:prstGeom>
        </p:spPr>
      </p:pic>
      <p:sp>
        <p:nvSpPr>
          <p:cNvPr id="11" name="ZoneTexte 10"/>
          <p:cNvSpPr txBox="1"/>
          <p:nvPr/>
        </p:nvSpPr>
        <p:spPr>
          <a:xfrm>
            <a:off x="6059162" y="4602384"/>
            <a:ext cx="1340679" cy="123111"/>
          </a:xfrm>
          <a:prstGeom prst="rect">
            <a:avLst/>
          </a:prstGeom>
          <a:noFill/>
        </p:spPr>
        <p:txBody>
          <a:bodyPr wrap="none" lIns="36000" tIns="0" rIns="36000" bIns="0" rtlCol="0">
            <a:spAutoFit/>
          </a:bodyPr>
          <a:lstStyle/>
          <a:p>
            <a:r>
              <a:rPr lang="fr-FR" sz="800" i="1" dirty="0"/>
              <a:t>Pratique sportive sur la Marne</a:t>
            </a:r>
          </a:p>
        </p:txBody>
      </p:sp>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2917" y="1092583"/>
            <a:ext cx="2237042" cy="1492239"/>
          </a:xfrm>
          <a:prstGeom prst="rect">
            <a:avLst/>
          </a:prstGeom>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29501" y="1092583"/>
            <a:ext cx="1844740" cy="1492239"/>
          </a:xfrm>
          <a:prstGeom prst="rect">
            <a:avLst/>
          </a:prstGeom>
        </p:spPr>
      </p:pic>
      <p:sp>
        <p:nvSpPr>
          <p:cNvPr id="15" name="ZoneTexte 14"/>
          <p:cNvSpPr txBox="1"/>
          <p:nvPr/>
        </p:nvSpPr>
        <p:spPr>
          <a:xfrm>
            <a:off x="7639122" y="2649868"/>
            <a:ext cx="935119" cy="123111"/>
          </a:xfrm>
          <a:prstGeom prst="rect">
            <a:avLst/>
          </a:prstGeom>
          <a:noFill/>
        </p:spPr>
        <p:txBody>
          <a:bodyPr wrap="none" lIns="36000" tIns="0" rIns="36000" bIns="0" rtlCol="0">
            <a:spAutoFit/>
          </a:bodyPr>
          <a:lstStyle/>
          <a:p>
            <a:pPr algn="r"/>
            <a:r>
              <a:rPr lang="fr-FR" sz="800" i="1" dirty="0" smtClean="0"/>
              <a:t>Les </a:t>
            </a:r>
            <a:r>
              <a:rPr lang="fr-FR" sz="800" i="1" dirty="0"/>
              <a:t>berges </a:t>
            </a:r>
            <a:r>
              <a:rPr lang="fr-FR" sz="800" i="1"/>
              <a:t>de </a:t>
            </a:r>
            <a:r>
              <a:rPr lang="fr-FR" sz="800" i="1" smtClean="0"/>
              <a:t>Marne</a:t>
            </a:r>
            <a:endParaRPr lang="fr-FR" sz="800" i="1" dirty="0"/>
          </a:p>
        </p:txBody>
      </p:sp>
      <p:sp>
        <p:nvSpPr>
          <p:cNvPr id="16" name="ZoneTexte 15"/>
          <p:cNvSpPr txBox="1"/>
          <p:nvPr/>
        </p:nvSpPr>
        <p:spPr>
          <a:xfrm>
            <a:off x="4410822" y="2622341"/>
            <a:ext cx="1799137" cy="123111"/>
          </a:xfrm>
          <a:prstGeom prst="rect">
            <a:avLst/>
          </a:prstGeom>
          <a:noFill/>
        </p:spPr>
        <p:txBody>
          <a:bodyPr wrap="none" lIns="36000" tIns="0" rIns="36000" bIns="0" rtlCol="0">
            <a:spAutoFit/>
          </a:bodyPr>
          <a:lstStyle/>
          <a:p>
            <a:pPr algn="r"/>
            <a:r>
              <a:rPr lang="fr-FR" sz="800" i="1" dirty="0" smtClean="0"/>
              <a:t>Le port </a:t>
            </a:r>
            <a:r>
              <a:rPr lang="fr-FR" sz="800" i="1" dirty="0"/>
              <a:t>autonome </a:t>
            </a:r>
            <a:r>
              <a:rPr lang="fr-FR" sz="800" i="1"/>
              <a:t>de </a:t>
            </a:r>
            <a:r>
              <a:rPr lang="fr-FR" sz="800" i="1" smtClean="0"/>
              <a:t>Bonneuil-sur-Marne</a:t>
            </a:r>
            <a:endParaRPr lang="fr-FR" sz="800" i="1" dirty="0"/>
          </a:p>
        </p:txBody>
      </p:sp>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776581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21</a:t>
            </a:r>
            <a:endParaRPr lang="fr-FR" dirty="0"/>
          </a:p>
        </p:txBody>
      </p:sp>
      <p:sp>
        <p:nvSpPr>
          <p:cNvPr id="3" name="Espace réservé du texte 2"/>
          <p:cNvSpPr>
            <a:spLocks noGrp="1"/>
          </p:cNvSpPr>
          <p:nvPr>
            <p:ph type="body" sz="quarter" idx="10"/>
          </p:nvPr>
        </p:nvSpPr>
        <p:spPr/>
        <p:txBody>
          <a:bodyPr/>
          <a:lstStyle/>
          <a:p>
            <a:r>
              <a:rPr lang="fr-FR" dirty="0"/>
              <a:t>UNE FOIS LA DECRUE </a:t>
            </a:r>
            <a:r>
              <a:rPr lang="fr-FR" dirty="0" smtClean="0"/>
              <a:t>TERMINÉE,</a:t>
            </a:r>
            <a:br>
              <a:rPr lang="fr-FR" dirty="0" smtClean="0"/>
            </a:br>
            <a:r>
              <a:rPr lang="fr-FR" dirty="0" smtClean="0"/>
              <a:t>QUE </a:t>
            </a:r>
            <a:r>
              <a:rPr lang="fr-FR" dirty="0"/>
              <a:t>DOIS-JE </a:t>
            </a:r>
            <a:r>
              <a:rPr lang="fr-FR" dirty="0" smtClean="0"/>
              <a:t>FAIRE ?</a:t>
            </a:r>
            <a:endParaRPr lang="fr-FR" dirty="0"/>
          </a:p>
        </p:txBody>
      </p:sp>
      <p:sp>
        <p:nvSpPr>
          <p:cNvPr id="4" name="Espace réservé du texte 3"/>
          <p:cNvSpPr>
            <a:spLocks noGrp="1"/>
          </p:cNvSpPr>
          <p:nvPr>
            <p:ph type="body" sz="quarter" idx="11"/>
          </p:nvPr>
        </p:nvSpPr>
        <p:spPr/>
        <p:txBody>
          <a:bodyPr/>
          <a:lstStyle/>
          <a:p>
            <a:pPr>
              <a:spcBef>
                <a:spcPts val="1600"/>
              </a:spcBef>
            </a:pPr>
            <a:r>
              <a:rPr lang="fr-FR" dirty="0"/>
              <a:t>Je réintègre mon logement et rebranche les réseaux sans </a:t>
            </a:r>
            <a:r>
              <a:rPr lang="fr-FR" dirty="0" smtClean="0"/>
              <a:t>attendre.</a:t>
            </a:r>
            <a:endParaRPr lang="fr-FR" dirty="0"/>
          </a:p>
          <a:p>
            <a:pPr>
              <a:spcBef>
                <a:spcPts val="1600"/>
              </a:spcBef>
            </a:pPr>
            <a:r>
              <a:rPr lang="fr-FR" dirty="0" smtClean="0"/>
              <a:t>J’attends </a:t>
            </a:r>
            <a:r>
              <a:rPr lang="fr-FR" dirty="0"/>
              <a:t>l’autorisation des autorités avant de réintégrer mon </a:t>
            </a:r>
            <a:r>
              <a:rPr lang="fr-FR" dirty="0" smtClean="0"/>
              <a:t>logement.</a:t>
            </a:r>
            <a:endParaRPr lang="fr-FR" dirty="0"/>
          </a:p>
          <a:p>
            <a:pPr>
              <a:spcBef>
                <a:spcPts val="1600"/>
              </a:spcBef>
            </a:pPr>
            <a:r>
              <a:rPr lang="fr-FR" dirty="0" smtClean="0"/>
              <a:t>Je </a:t>
            </a:r>
            <a:r>
              <a:rPr lang="fr-FR" dirty="0"/>
              <a:t>me protège avant de manipuler les objets endommagés, j’aère, je désinfecte et j’essaye de sécher les pièces qui ont été </a:t>
            </a:r>
            <a:r>
              <a:rPr lang="fr-FR" dirty="0" smtClean="0"/>
              <a:t>inondées.</a:t>
            </a:r>
            <a:endParaRPr lang="fr-FR" dirty="0"/>
          </a:p>
          <a:p>
            <a:pPr>
              <a:spcBef>
                <a:spcPts val="1600"/>
              </a:spcBef>
            </a:pPr>
            <a:r>
              <a:rPr lang="fr-FR" dirty="0" smtClean="0"/>
              <a:t>Je </a:t>
            </a:r>
            <a:r>
              <a:rPr lang="fr-FR" dirty="0"/>
              <a:t>rends visite à mes voisins et fais le tour de mon quartier pour voir si je peux apporter mon </a:t>
            </a:r>
            <a:r>
              <a:rPr lang="fr-FR" dirty="0" smtClean="0"/>
              <a:t>aide.</a:t>
            </a:r>
            <a:endParaRPr lang="fr-FR" dirty="0"/>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1656261"/>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2322995"/>
            <a:ext cx="360000" cy="360000"/>
          </a:xfrm>
        </p:spPr>
        <p:txBody>
          <a:bodyPr/>
          <a:lstStyle/>
          <a:p>
            <a:r>
              <a:rPr lang="fr-FR" dirty="0" smtClean="0"/>
              <a:t>C</a:t>
            </a:r>
            <a:endParaRPr lang="fr-FR" dirty="0"/>
          </a:p>
        </p:txBody>
      </p:sp>
      <p:sp>
        <p:nvSpPr>
          <p:cNvPr id="8" name="Espace réservé du texte 6"/>
          <p:cNvSpPr>
            <a:spLocks noGrp="1"/>
          </p:cNvSpPr>
          <p:nvPr>
            <p:ph type="body" sz="quarter" idx="14"/>
          </p:nvPr>
        </p:nvSpPr>
        <p:spPr>
          <a:xfrm>
            <a:off x="4318975" y="3204393"/>
            <a:ext cx="360000" cy="360000"/>
          </a:xfrm>
        </p:spPr>
        <p:txBody>
          <a:bodyPr/>
          <a:lstStyle/>
          <a:p>
            <a:r>
              <a:rPr lang="fr-FR" dirty="0" smtClean="0"/>
              <a:t>D</a:t>
            </a:r>
            <a:endParaRPr lang="fr-FR" dirty="0"/>
          </a:p>
        </p:txBody>
      </p:sp>
      <p:sp>
        <p:nvSpPr>
          <p:cNvPr id="9" name="Espace réservé du pied de page 8"/>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964815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21</a:t>
            </a:r>
            <a:endParaRPr lang="fr-FR" dirty="0"/>
          </a:p>
        </p:txBody>
      </p:sp>
      <p:sp>
        <p:nvSpPr>
          <p:cNvPr id="3" name="Espace réservé du texte 2"/>
          <p:cNvSpPr>
            <a:spLocks noGrp="1"/>
          </p:cNvSpPr>
          <p:nvPr>
            <p:ph type="body" sz="quarter" idx="10"/>
          </p:nvPr>
        </p:nvSpPr>
        <p:spPr/>
        <p:txBody>
          <a:bodyPr/>
          <a:lstStyle/>
          <a:p>
            <a:r>
              <a:rPr lang="fr-FR" dirty="0"/>
              <a:t>UNE FOIS LA DECRUE TERMINÉE,</a:t>
            </a:r>
            <a:br>
              <a:rPr lang="fr-FR" dirty="0"/>
            </a:br>
            <a:r>
              <a:rPr lang="fr-FR" dirty="0"/>
              <a:t>QUE DOIS-JE FAIRE ?</a:t>
            </a:r>
          </a:p>
        </p:txBody>
      </p:sp>
      <p:sp>
        <p:nvSpPr>
          <p:cNvPr id="19" name="Espace réservé du texte 18"/>
          <p:cNvSpPr>
            <a:spLocks noGrp="1"/>
          </p:cNvSpPr>
          <p:nvPr>
            <p:ph type="body" sz="quarter" idx="11"/>
          </p:nvPr>
        </p:nvSpPr>
        <p:spPr>
          <a:xfrm>
            <a:off x="4103725" y="1044575"/>
            <a:ext cx="4500525" cy="3662541"/>
          </a:xfrm>
        </p:spPr>
        <p:txBody>
          <a:bodyPr>
            <a:spAutoFit/>
          </a:bodyPr>
          <a:lstStyle/>
          <a:p>
            <a:pPr>
              <a:spcBef>
                <a:spcPts val="0"/>
              </a:spcBef>
            </a:pPr>
            <a:r>
              <a:rPr lang="fr-FR" dirty="0"/>
              <a:t>Une fois l’eau partie, les lieux ayant été inondés peuvent être très dangereux (pollution, fragilité des </a:t>
            </a:r>
            <a:r>
              <a:rPr lang="fr-FR" dirty="0" smtClean="0"/>
              <a:t>fondations…). </a:t>
            </a:r>
          </a:p>
          <a:p>
            <a:pPr>
              <a:spcBef>
                <a:spcPts val="0"/>
              </a:spcBef>
            </a:pPr>
            <a:r>
              <a:rPr lang="fr-FR" dirty="0" smtClean="0"/>
              <a:t>Il </a:t>
            </a:r>
            <a:r>
              <a:rPr lang="fr-FR" dirty="0"/>
              <a:t>est </a:t>
            </a:r>
            <a:r>
              <a:rPr lang="fr-FR" dirty="0" smtClean="0"/>
              <a:t>essentiel </a:t>
            </a:r>
            <a:r>
              <a:rPr lang="fr-FR" dirty="0"/>
              <a:t>d’attendre l’autorisation des autorités pour réintégrer son </a:t>
            </a:r>
            <a:r>
              <a:rPr lang="fr-FR" dirty="0" smtClean="0"/>
              <a:t>habitation. </a:t>
            </a:r>
            <a:r>
              <a:rPr lang="fr-FR" dirty="0"/>
              <a:t>En cas de doute, je </a:t>
            </a:r>
            <a:r>
              <a:rPr lang="fr-FR" dirty="0" smtClean="0"/>
              <a:t>fais </a:t>
            </a:r>
            <a:r>
              <a:rPr lang="fr-FR" dirty="0"/>
              <a:t>appel à un professionnel</a:t>
            </a:r>
            <a:r>
              <a:rPr lang="fr-FR" dirty="0" smtClean="0"/>
              <a:t>.</a:t>
            </a:r>
          </a:p>
          <a:p>
            <a:pPr>
              <a:spcBef>
                <a:spcPts val="0"/>
              </a:spcBef>
            </a:pPr>
            <a:r>
              <a:rPr lang="fr-FR" dirty="0" smtClean="0"/>
              <a:t> </a:t>
            </a:r>
          </a:p>
          <a:p>
            <a:pPr>
              <a:spcBef>
                <a:spcPts val="0"/>
              </a:spcBef>
            </a:pPr>
            <a:endParaRPr lang="fr-FR" dirty="0"/>
          </a:p>
          <a:p>
            <a:pPr>
              <a:spcBef>
                <a:spcPts val="0"/>
              </a:spcBef>
            </a:pPr>
            <a:endParaRPr lang="fr-FR" dirty="0" smtClean="0"/>
          </a:p>
          <a:p>
            <a:pPr>
              <a:spcBef>
                <a:spcPts val="0"/>
              </a:spcBef>
            </a:pPr>
            <a:endParaRPr lang="fr-FR" dirty="0"/>
          </a:p>
          <a:p>
            <a:pPr>
              <a:spcBef>
                <a:spcPts val="0"/>
              </a:spcBef>
            </a:pPr>
            <a:endParaRPr lang="fr-FR" dirty="0" smtClean="0"/>
          </a:p>
          <a:p>
            <a:pPr>
              <a:spcBef>
                <a:spcPts val="0"/>
              </a:spcBef>
            </a:pPr>
            <a:r>
              <a:rPr lang="fr-FR" dirty="0" smtClean="0"/>
              <a:t>La </a:t>
            </a:r>
            <a:r>
              <a:rPr lang="fr-FR" dirty="0"/>
              <a:t>phase de nettoyage peut prendre du temps </a:t>
            </a:r>
            <a:r>
              <a:rPr lang="fr-FR" dirty="0" smtClean="0"/>
              <a:t>et </a:t>
            </a:r>
            <a:r>
              <a:rPr lang="fr-FR" dirty="0"/>
              <a:t>demander </a:t>
            </a:r>
            <a:r>
              <a:rPr lang="fr-FR" dirty="0" smtClean="0"/>
              <a:t>beaucoup </a:t>
            </a:r>
            <a:r>
              <a:rPr lang="fr-FR" dirty="0"/>
              <a:t>d’énergie</a:t>
            </a:r>
            <a:r>
              <a:rPr lang="fr-FR" dirty="0" smtClean="0"/>
              <a:t>.</a:t>
            </a:r>
          </a:p>
          <a:p>
            <a:pPr>
              <a:spcBef>
                <a:spcPts val="0"/>
              </a:spcBef>
            </a:pPr>
            <a:r>
              <a:rPr lang="fr-FR" dirty="0" smtClean="0"/>
              <a:t>La </a:t>
            </a:r>
            <a:r>
              <a:rPr lang="fr-FR" dirty="0"/>
              <a:t>solidarité et l’entraide de proximité </a:t>
            </a:r>
            <a:r>
              <a:rPr lang="fr-FR" dirty="0" smtClean="0"/>
              <a:t>sont </a:t>
            </a:r>
            <a:r>
              <a:rPr lang="fr-FR" dirty="0"/>
              <a:t>essentielles. </a:t>
            </a:r>
            <a:endParaRPr lang="fr-FR" dirty="0" smtClean="0"/>
          </a:p>
          <a:p>
            <a:pPr>
              <a:spcBef>
                <a:spcPts val="0"/>
              </a:spcBef>
            </a:pPr>
            <a:r>
              <a:rPr lang="fr-FR" dirty="0" smtClean="0"/>
              <a:t>Il </a:t>
            </a:r>
            <a:r>
              <a:rPr lang="fr-FR" dirty="0"/>
              <a:t>ne faut pas hésiter à  </a:t>
            </a:r>
            <a:r>
              <a:rPr lang="fr-FR" dirty="0" smtClean="0"/>
              <a:t>s’informer auprès </a:t>
            </a:r>
            <a:r>
              <a:rPr lang="fr-FR" dirty="0"/>
              <a:t>de la mairie, des associations </a:t>
            </a:r>
            <a:r>
              <a:rPr lang="fr-FR" dirty="0" smtClean="0"/>
              <a:t>locales </a:t>
            </a:r>
            <a:r>
              <a:rPr lang="fr-FR" dirty="0"/>
              <a:t>ou </a:t>
            </a:r>
            <a:r>
              <a:rPr lang="fr-FR" dirty="0" smtClean="0"/>
              <a:t>des </a:t>
            </a:r>
            <a:r>
              <a:rPr lang="fr-FR" dirty="0"/>
              <a:t>réseaux sociaux pour savoir si des </a:t>
            </a:r>
            <a:r>
              <a:rPr lang="fr-FR" dirty="0" smtClean="0"/>
              <a:t>opérations d'entraide sont </a:t>
            </a:r>
            <a:r>
              <a:rPr lang="fr-FR" dirty="0"/>
              <a:t>organisées pour  </a:t>
            </a:r>
            <a:r>
              <a:rPr lang="fr-FR" dirty="0" smtClean="0"/>
              <a:t>accélérer </a:t>
            </a:r>
            <a:r>
              <a:rPr lang="fr-FR" dirty="0"/>
              <a:t>le retour </a:t>
            </a:r>
            <a:r>
              <a:rPr lang="fr-FR" dirty="0" smtClean="0"/>
              <a:t>à </a:t>
            </a:r>
            <a:r>
              <a:rPr lang="fr-FR" dirty="0"/>
              <a:t>la </a:t>
            </a:r>
            <a:r>
              <a:rPr lang="fr-FR" dirty="0" smtClean="0"/>
              <a:t>normale</a:t>
            </a:r>
            <a:r>
              <a:rPr lang="fr-FR" dirty="0"/>
              <a:t>.</a:t>
            </a:r>
          </a:p>
        </p:txBody>
      </p:sp>
      <p:sp>
        <p:nvSpPr>
          <p:cNvPr id="20" name="Espace réservé du texte 19"/>
          <p:cNvSpPr>
            <a:spLocks noGrp="1"/>
          </p:cNvSpPr>
          <p:nvPr>
            <p:ph type="body" sz="quarter" idx="12"/>
          </p:nvPr>
        </p:nvSpPr>
        <p:spPr/>
        <p:txBody>
          <a:bodyPr/>
          <a:lstStyle/>
          <a:p>
            <a:pPr>
              <a:tabLst>
                <a:tab pos="1611313" algn="l"/>
                <a:tab pos="2062163" algn="l"/>
              </a:tabLst>
            </a:pPr>
            <a:r>
              <a:rPr lang="fr-FR" dirty="0" smtClean="0"/>
              <a:t>RÉPONSES		ET</a:t>
            </a:r>
            <a:endParaRPr lang="fr-FR" dirty="0"/>
          </a:p>
        </p:txBody>
      </p:sp>
      <p:sp>
        <p:nvSpPr>
          <p:cNvPr id="21" name="Espace réservé du texte 20"/>
          <p:cNvSpPr>
            <a:spLocks noGrp="1"/>
          </p:cNvSpPr>
          <p:nvPr>
            <p:ph type="body" sz="quarter" idx="13"/>
          </p:nvPr>
        </p:nvSpPr>
        <p:spPr/>
        <p:txBody>
          <a:bodyPr/>
          <a:lstStyle/>
          <a:p>
            <a:r>
              <a:rPr lang="fr-FR" dirty="0" smtClean="0"/>
              <a:t>B</a:t>
            </a:r>
            <a:endParaRPr lang="fr-FR" dirty="0"/>
          </a:p>
        </p:txBody>
      </p:sp>
      <p:sp>
        <p:nvSpPr>
          <p:cNvPr id="22" name="Espace réservé du texte 20"/>
          <p:cNvSpPr txBox="1">
            <a:spLocks/>
          </p:cNvSpPr>
          <p:nvPr/>
        </p:nvSpPr>
        <p:spPr>
          <a:xfrm>
            <a:off x="5789875"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c</a:t>
            </a:r>
            <a:endParaRPr lang="fr-FR" dirty="0"/>
          </a:p>
        </p:txBody>
      </p:sp>
      <p:sp>
        <p:nvSpPr>
          <p:cNvPr id="23" name="Espace réservé du texte 20"/>
          <p:cNvSpPr txBox="1">
            <a:spLocks/>
          </p:cNvSpPr>
          <p:nvPr/>
        </p:nvSpPr>
        <p:spPr>
          <a:xfrm>
            <a:off x="6542706" y="516463"/>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smtClean="0"/>
              <a:t>D</a:t>
            </a:r>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29727" y="2016261"/>
            <a:ext cx="1080317" cy="1046534"/>
          </a:xfrm>
          <a:prstGeom prst="rect">
            <a:avLst/>
          </a:prstGeom>
        </p:spPr>
      </p:pic>
      <p:pic>
        <p:nvPicPr>
          <p:cNvPr id="7" name="Image 6"/>
          <p:cNvPicPr>
            <a:picLocks noChangeAspect="1"/>
          </p:cNvPicPr>
          <p:nvPr/>
        </p:nvPicPr>
        <p:blipFill>
          <a:blip r:embed="rId3"/>
          <a:stretch>
            <a:fillRect/>
          </a:stretch>
        </p:blipFill>
        <p:spPr>
          <a:xfrm>
            <a:off x="7092057" y="1932166"/>
            <a:ext cx="1214724" cy="1214724"/>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42542257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22</a:t>
            </a:r>
            <a:endParaRPr lang="fr-FR" dirty="0"/>
          </a:p>
        </p:txBody>
      </p:sp>
      <p:sp>
        <p:nvSpPr>
          <p:cNvPr id="3" name="Espace réservé du texte 2"/>
          <p:cNvSpPr>
            <a:spLocks noGrp="1"/>
          </p:cNvSpPr>
          <p:nvPr>
            <p:ph type="body" sz="quarter" idx="10"/>
          </p:nvPr>
        </p:nvSpPr>
        <p:spPr/>
        <p:txBody>
          <a:bodyPr/>
          <a:lstStyle/>
          <a:p>
            <a:r>
              <a:rPr lang="fr-FR" dirty="0"/>
              <a:t>SI MON </a:t>
            </a:r>
            <a:r>
              <a:rPr lang="fr-FR" dirty="0" smtClean="0"/>
              <a:t>LOGEMENT</a:t>
            </a:r>
            <a:br>
              <a:rPr lang="fr-FR" dirty="0" smtClean="0"/>
            </a:br>
            <a:r>
              <a:rPr lang="fr-FR" dirty="0" smtClean="0"/>
              <a:t>A </a:t>
            </a:r>
            <a:r>
              <a:rPr lang="fr-FR" dirty="0"/>
              <a:t>ÉTÉ INONDÉ, COMMENT </a:t>
            </a:r>
            <a:r>
              <a:rPr lang="fr-FR" dirty="0" smtClean="0"/>
              <a:t>FAIRE</a:t>
            </a:r>
            <a:br>
              <a:rPr lang="fr-FR" dirty="0" smtClean="0"/>
            </a:br>
            <a:r>
              <a:rPr lang="fr-FR" dirty="0" smtClean="0"/>
              <a:t>POUR ÊTRE</a:t>
            </a:r>
            <a:br>
              <a:rPr lang="fr-FR" dirty="0" smtClean="0"/>
            </a:br>
            <a:r>
              <a:rPr lang="fr-FR" dirty="0" smtClean="0"/>
              <a:t>INDEMNISÉ ?</a:t>
            </a:r>
            <a:endParaRPr lang="fr-FR" dirty="0"/>
          </a:p>
        </p:txBody>
      </p:sp>
      <p:sp>
        <p:nvSpPr>
          <p:cNvPr id="4" name="Espace réservé du texte 3"/>
          <p:cNvSpPr>
            <a:spLocks noGrp="1"/>
          </p:cNvSpPr>
          <p:nvPr>
            <p:ph type="body" sz="quarter" idx="11"/>
          </p:nvPr>
        </p:nvSpPr>
        <p:spPr/>
        <p:txBody>
          <a:bodyPr/>
          <a:lstStyle/>
          <a:p>
            <a:pPr>
              <a:spcBef>
                <a:spcPts val="1600"/>
              </a:spcBef>
            </a:pPr>
            <a:r>
              <a:rPr lang="fr-FR" dirty="0"/>
              <a:t>J’attends le passage d’un </a:t>
            </a:r>
            <a:r>
              <a:rPr lang="fr-FR" dirty="0" smtClean="0"/>
              <a:t>expert.</a:t>
            </a:r>
            <a:endParaRPr lang="fr-FR" dirty="0"/>
          </a:p>
          <a:p>
            <a:pPr>
              <a:spcBef>
                <a:spcPts val="1600"/>
              </a:spcBef>
            </a:pPr>
            <a:r>
              <a:rPr lang="fr-FR" dirty="0" smtClean="0"/>
              <a:t>J’envoie </a:t>
            </a:r>
            <a:r>
              <a:rPr lang="fr-FR" dirty="0"/>
              <a:t>à mon assureur le dossier photographique de constat que j’ai réalisé avant le nettoyage de mon </a:t>
            </a:r>
            <a:r>
              <a:rPr lang="fr-FR" dirty="0" smtClean="0"/>
              <a:t>logement.</a:t>
            </a:r>
            <a:endParaRPr lang="fr-FR" dirty="0"/>
          </a:p>
          <a:p>
            <a:pPr>
              <a:spcBef>
                <a:spcPts val="1600"/>
              </a:spcBef>
            </a:pPr>
            <a:r>
              <a:rPr lang="fr-FR" dirty="0" smtClean="0"/>
              <a:t>J’attends </a:t>
            </a:r>
            <a:r>
              <a:rPr lang="fr-FR" dirty="0"/>
              <a:t>la publication de l’arrêté de catastrophe naturelle sur ma </a:t>
            </a:r>
            <a:r>
              <a:rPr lang="fr-FR" dirty="0" smtClean="0"/>
              <a:t>commune.</a:t>
            </a:r>
            <a:endParaRPr lang="fr-FR" dirty="0"/>
          </a:p>
          <a:p>
            <a:pPr>
              <a:spcBef>
                <a:spcPts val="1600"/>
              </a:spcBef>
            </a:pPr>
            <a:r>
              <a:rPr lang="fr-FR" dirty="0" smtClean="0"/>
              <a:t>Je </a:t>
            </a:r>
            <a:r>
              <a:rPr lang="fr-FR" dirty="0"/>
              <a:t>n’ai rien à faire, c’est </a:t>
            </a:r>
            <a:r>
              <a:rPr lang="fr-FR" dirty="0" smtClean="0"/>
              <a:t>automatique.</a:t>
            </a:r>
            <a:endParaRPr lang="fr-FR" dirty="0"/>
          </a:p>
        </p:txBody>
      </p:sp>
      <p:sp>
        <p:nvSpPr>
          <p:cNvPr id="5" name="Espace réservé du texte 4"/>
          <p:cNvSpPr>
            <a:spLocks noGrp="1"/>
          </p:cNvSpPr>
          <p:nvPr>
            <p:ph type="body" sz="quarter" idx="12"/>
          </p:nvPr>
        </p:nvSpPr>
        <p:spPr/>
        <p:txBody>
          <a:bodyPr/>
          <a:lstStyle/>
          <a:p>
            <a:r>
              <a:rPr lang="fr-FR" dirty="0" smtClean="0"/>
              <a:t>a</a:t>
            </a:r>
            <a:endParaRPr lang="fr-FR" dirty="0"/>
          </a:p>
        </p:txBody>
      </p:sp>
      <p:sp>
        <p:nvSpPr>
          <p:cNvPr id="6" name="Espace réservé du texte 5"/>
          <p:cNvSpPr>
            <a:spLocks noGrp="1"/>
          </p:cNvSpPr>
          <p:nvPr>
            <p:ph type="body" sz="quarter" idx="13"/>
          </p:nvPr>
        </p:nvSpPr>
        <p:spPr>
          <a:xfrm>
            <a:off x="4318975" y="1413524"/>
            <a:ext cx="360000" cy="360000"/>
          </a:xfrm>
        </p:spPr>
        <p:txBody>
          <a:bodyPr/>
          <a:lstStyle/>
          <a:p>
            <a:r>
              <a:rPr lang="fr-FR" dirty="0" smtClean="0"/>
              <a:t>B</a:t>
            </a:r>
            <a:endParaRPr lang="fr-FR" dirty="0"/>
          </a:p>
        </p:txBody>
      </p:sp>
      <p:sp>
        <p:nvSpPr>
          <p:cNvPr id="7" name="Espace réservé du texte 6"/>
          <p:cNvSpPr>
            <a:spLocks noGrp="1"/>
          </p:cNvSpPr>
          <p:nvPr>
            <p:ph type="body" sz="quarter" idx="14"/>
          </p:nvPr>
        </p:nvSpPr>
        <p:spPr>
          <a:xfrm>
            <a:off x="4318975" y="2268329"/>
            <a:ext cx="360000" cy="360000"/>
          </a:xfrm>
        </p:spPr>
        <p:txBody>
          <a:bodyPr/>
          <a:lstStyle/>
          <a:p>
            <a:r>
              <a:rPr lang="fr-FR" dirty="0" smtClean="0"/>
              <a:t>C</a:t>
            </a:r>
            <a:endParaRPr lang="fr-FR" dirty="0"/>
          </a:p>
        </p:txBody>
      </p:sp>
      <p:sp>
        <p:nvSpPr>
          <p:cNvPr id="8" name="Espace réservé du texte 6"/>
          <p:cNvSpPr>
            <a:spLocks noGrp="1"/>
          </p:cNvSpPr>
          <p:nvPr>
            <p:ph type="body" sz="quarter" idx="14"/>
          </p:nvPr>
        </p:nvSpPr>
        <p:spPr>
          <a:xfrm>
            <a:off x="4318975" y="2952325"/>
            <a:ext cx="360000" cy="360000"/>
          </a:xfrm>
        </p:spPr>
        <p:txBody>
          <a:bodyPr/>
          <a:lstStyle/>
          <a:p>
            <a:r>
              <a:rPr lang="fr-FR" dirty="0" smtClean="0"/>
              <a:t>D</a:t>
            </a:r>
            <a:endParaRPr lang="fr-FR" dirty="0"/>
          </a:p>
        </p:txBody>
      </p:sp>
      <p:sp>
        <p:nvSpPr>
          <p:cNvPr id="9" name="Espace réservé du pied de page 8"/>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25817104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 N° </a:t>
            </a:r>
            <a:r>
              <a:rPr lang="fr-FR" dirty="0" smtClean="0"/>
              <a:t>22</a:t>
            </a:r>
            <a:endParaRPr lang="fr-FR" dirty="0"/>
          </a:p>
        </p:txBody>
      </p:sp>
      <p:sp>
        <p:nvSpPr>
          <p:cNvPr id="3" name="Espace réservé du texte 2"/>
          <p:cNvSpPr>
            <a:spLocks noGrp="1"/>
          </p:cNvSpPr>
          <p:nvPr>
            <p:ph type="body" sz="quarter" idx="10"/>
          </p:nvPr>
        </p:nvSpPr>
        <p:spPr/>
        <p:txBody>
          <a:bodyPr/>
          <a:lstStyle/>
          <a:p>
            <a:r>
              <a:rPr lang="fr-FR" dirty="0"/>
              <a:t>SI MON LOGEMENT</a:t>
            </a:r>
            <a:br>
              <a:rPr lang="fr-FR" dirty="0"/>
            </a:br>
            <a:r>
              <a:rPr lang="fr-FR" dirty="0"/>
              <a:t>A ÉTÉ INONDÉ, COMMENT FAIRE</a:t>
            </a:r>
            <a:br>
              <a:rPr lang="fr-FR" dirty="0"/>
            </a:br>
            <a:r>
              <a:rPr lang="fr-FR" dirty="0"/>
              <a:t>POUR ÊTRE</a:t>
            </a:r>
            <a:br>
              <a:rPr lang="fr-FR" dirty="0"/>
            </a:br>
            <a:r>
              <a:rPr lang="fr-FR" dirty="0"/>
              <a:t>INDEMNISÉ ?</a:t>
            </a:r>
          </a:p>
        </p:txBody>
      </p:sp>
      <p:sp>
        <p:nvSpPr>
          <p:cNvPr id="12" name="Espace réservé du texte 11"/>
          <p:cNvSpPr>
            <a:spLocks noGrp="1"/>
          </p:cNvSpPr>
          <p:nvPr>
            <p:ph type="body" sz="quarter" idx="11"/>
          </p:nvPr>
        </p:nvSpPr>
        <p:spPr/>
        <p:txBody>
          <a:bodyPr/>
          <a:lstStyle/>
          <a:p>
            <a:pPr>
              <a:spcBef>
                <a:spcPts val="0"/>
              </a:spcBef>
            </a:pPr>
            <a:r>
              <a:rPr lang="fr-FR" sz="1300" dirty="0"/>
              <a:t>Pour bénéficier d’une indemnisation au titre d’une </a:t>
            </a:r>
          </a:p>
          <a:p>
            <a:pPr>
              <a:spcBef>
                <a:spcPts val="0"/>
              </a:spcBef>
            </a:pPr>
            <a:r>
              <a:rPr lang="fr-FR" sz="1300" dirty="0" smtClean="0"/>
              <a:t>catastrophe </a:t>
            </a:r>
            <a:r>
              <a:rPr lang="fr-FR" sz="1300" dirty="0"/>
              <a:t>naturelle, la publication d’un arrêté d’état de catastrophe naturelle au Journal Officiel est indispensable. </a:t>
            </a:r>
            <a:endParaRPr lang="fr-FR" sz="1300" dirty="0" smtClean="0"/>
          </a:p>
          <a:p>
            <a:pPr>
              <a:spcBef>
                <a:spcPts val="0"/>
              </a:spcBef>
            </a:pPr>
            <a:r>
              <a:rPr lang="fr-FR" sz="1300" dirty="0" smtClean="0"/>
              <a:t>À </a:t>
            </a:r>
            <a:r>
              <a:rPr lang="fr-FR" sz="1300" dirty="0"/>
              <a:t>partir de la date de publication, j’ai 10 jours pour </a:t>
            </a:r>
            <a:r>
              <a:rPr lang="fr-FR" sz="1300" dirty="0" smtClean="0"/>
              <a:t>déclarer </a:t>
            </a:r>
          </a:p>
          <a:p>
            <a:pPr>
              <a:spcBef>
                <a:spcPts val="0"/>
              </a:spcBef>
            </a:pPr>
            <a:r>
              <a:rPr lang="fr-FR" sz="1300" dirty="0" smtClean="0"/>
              <a:t>le sinistre aux assureurs (avec copie à mon maire) en me basant notamment sur le dossier photographique que j’ai constitué.  </a:t>
            </a:r>
          </a:p>
          <a:p>
            <a:pPr>
              <a:spcAft>
                <a:spcPts val="600"/>
              </a:spcAft>
            </a:pPr>
            <a:r>
              <a:rPr lang="fr-FR" sz="1300" b="1" i="1" dirty="0" smtClean="0"/>
              <a:t>À </a:t>
            </a:r>
            <a:r>
              <a:rPr lang="fr-FR" sz="1300" b="1" i="1" dirty="0"/>
              <a:t>noter :</a:t>
            </a:r>
            <a:r>
              <a:rPr lang="fr-FR" sz="1300" i="1" dirty="0"/>
              <a:t> la franchise reste toujours à la charge de </a:t>
            </a:r>
            <a:r>
              <a:rPr lang="fr-FR" sz="1300" i="1" dirty="0" smtClean="0"/>
              <a:t>l'assuré. Elle s'élève </a:t>
            </a:r>
            <a:r>
              <a:rPr lang="fr-FR" sz="1300" i="1" dirty="0"/>
              <a:t>à 380 euros pour les habitations, les véhicules </a:t>
            </a:r>
            <a:r>
              <a:rPr lang="fr-FR" sz="1300" i="1" dirty="0" smtClean="0"/>
              <a:t>à moteur </a:t>
            </a:r>
            <a:r>
              <a:rPr lang="fr-FR" sz="1300" i="1" dirty="0"/>
              <a:t>et autres biens à usage privé</a:t>
            </a:r>
            <a:r>
              <a:rPr lang="fr-FR" sz="1300" i="1" dirty="0" smtClean="0"/>
              <a:t>.</a:t>
            </a:r>
            <a:endParaRPr lang="fr-FR" sz="1300" i="1" dirty="0"/>
          </a:p>
          <a:p>
            <a:pPr>
              <a:spcBef>
                <a:spcPts val="0"/>
              </a:spcBef>
            </a:pPr>
            <a:r>
              <a:rPr lang="fr-FR" sz="1300" dirty="0" smtClean="0"/>
              <a:t>Si </a:t>
            </a:r>
            <a:r>
              <a:rPr lang="fr-FR" sz="1300" dirty="0"/>
              <a:t>les dommages sont importants, voire très importants (atteinte à la structure de la maison, perte de mobilier de grande valeur), l’assureur désignera, à ses frais, un expert professionnel qui </a:t>
            </a:r>
            <a:endParaRPr lang="fr-FR" sz="1300" dirty="0" smtClean="0"/>
          </a:p>
          <a:p>
            <a:pPr>
              <a:spcBef>
                <a:spcPts val="0"/>
              </a:spcBef>
            </a:pPr>
            <a:r>
              <a:rPr lang="fr-FR" sz="1300" dirty="0" smtClean="0"/>
              <a:t>fixera </a:t>
            </a:r>
            <a:r>
              <a:rPr lang="fr-FR" sz="1300" dirty="0"/>
              <a:t>le montant des dommages en accord avec le sinistré. </a:t>
            </a:r>
          </a:p>
          <a:p>
            <a:pPr>
              <a:spcBef>
                <a:spcPts val="0"/>
              </a:spcBef>
            </a:pPr>
            <a:r>
              <a:rPr lang="fr-FR" sz="1300" dirty="0" smtClean="0"/>
              <a:t>Dans </a:t>
            </a:r>
            <a:r>
              <a:rPr lang="fr-FR" sz="1300" dirty="0"/>
              <a:t>tous les cas, en amont de la crue, il est important d’actualiser régulièrement son contrat d’assurance </a:t>
            </a:r>
            <a:endParaRPr lang="fr-FR" sz="1300" dirty="0" smtClean="0"/>
          </a:p>
          <a:p>
            <a:pPr>
              <a:spcBef>
                <a:spcPts val="0"/>
              </a:spcBef>
            </a:pPr>
            <a:r>
              <a:rPr lang="fr-FR" sz="1300" dirty="0" smtClean="0"/>
              <a:t>habitation </a:t>
            </a:r>
            <a:r>
              <a:rPr lang="fr-FR" sz="1300" dirty="0"/>
              <a:t>(valeurs réellement assurées). Le contrat socle </a:t>
            </a:r>
            <a:endParaRPr lang="fr-FR" sz="1300" dirty="0" smtClean="0"/>
          </a:p>
          <a:p>
            <a:pPr>
              <a:spcBef>
                <a:spcPts val="0"/>
              </a:spcBef>
            </a:pPr>
            <a:r>
              <a:rPr lang="fr-FR" sz="1300" dirty="0" smtClean="0"/>
              <a:t>servira </a:t>
            </a:r>
            <a:r>
              <a:rPr lang="fr-FR" sz="1300" dirty="0"/>
              <a:t>de base </a:t>
            </a:r>
            <a:r>
              <a:rPr lang="fr-FR" sz="1300" dirty="0" smtClean="0"/>
              <a:t>de remboursement </a:t>
            </a:r>
            <a:r>
              <a:rPr lang="fr-FR" sz="1300" dirty="0"/>
              <a:t>en cas d’indemnisation.</a:t>
            </a:r>
          </a:p>
        </p:txBody>
      </p:sp>
      <p:sp>
        <p:nvSpPr>
          <p:cNvPr id="13" name="Espace réservé du texte 12"/>
          <p:cNvSpPr>
            <a:spLocks noGrp="1"/>
          </p:cNvSpPr>
          <p:nvPr>
            <p:ph type="body" sz="quarter" idx="12"/>
          </p:nvPr>
        </p:nvSpPr>
        <p:spPr/>
        <p:txBody>
          <a:bodyPr/>
          <a:lstStyle/>
          <a:p>
            <a:r>
              <a:rPr lang="fr-FR" dirty="0" smtClean="0"/>
              <a:t>RÉPONSES	ET </a:t>
            </a:r>
            <a:endParaRPr lang="fr-FR" dirty="0"/>
          </a:p>
        </p:txBody>
      </p:sp>
      <p:sp>
        <p:nvSpPr>
          <p:cNvPr id="14" name="Espace réservé du texte 13"/>
          <p:cNvSpPr>
            <a:spLocks noGrp="1"/>
          </p:cNvSpPr>
          <p:nvPr>
            <p:ph type="body" sz="quarter" idx="13"/>
          </p:nvPr>
        </p:nvSpPr>
        <p:spPr/>
        <p:txBody>
          <a:bodyPr/>
          <a:lstStyle/>
          <a:p>
            <a:r>
              <a:rPr lang="fr-FR" dirty="0" smtClean="0"/>
              <a:t>B</a:t>
            </a:r>
            <a:endParaRPr lang="fr-FR" dirty="0"/>
          </a:p>
        </p:txBody>
      </p:sp>
      <p:sp>
        <p:nvSpPr>
          <p:cNvPr id="15" name="Espace réservé du texte 13"/>
          <p:cNvSpPr txBox="1">
            <a:spLocks/>
          </p:cNvSpPr>
          <p:nvPr/>
        </p:nvSpPr>
        <p:spPr>
          <a:xfrm>
            <a:off x="6050627" y="513268"/>
            <a:ext cx="360000" cy="360000"/>
          </a:xfrm>
          <a:prstGeom prst="ellipse">
            <a:avLst/>
          </a:prstGeom>
          <a:solidFill>
            <a:schemeClr val="accent6"/>
          </a:solidFill>
        </p:spPr>
        <p:txBody>
          <a:bodyPr vert="horz" lIns="36000" tIns="0" rIns="36000" bIns="0" rtlCol="0" anchor="ctr">
            <a:noAutofit/>
          </a:bodyPr>
          <a:lstStyle>
            <a:lvl1pPr marL="0" indent="0" algn="ctr" defTabSz="540068" rtl="0" eaLnBrk="1" latinLnBrk="0" hangingPunct="1">
              <a:lnSpc>
                <a:spcPct val="100000"/>
              </a:lnSpc>
              <a:spcBef>
                <a:spcPts val="0"/>
              </a:spcBef>
              <a:buFontTx/>
              <a:buNone/>
              <a:defRPr sz="1700" kern="1200" cap="all" baseline="0">
                <a:solidFill>
                  <a:schemeClr val="tx1"/>
                </a:solidFill>
                <a:latin typeface="+mn-lt"/>
                <a:ea typeface="+mn-ea"/>
                <a:cs typeface="+mn-cs"/>
              </a:defRPr>
            </a:lvl1pPr>
            <a:lvl2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2pPr>
            <a:lvl3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3pPr>
            <a:lvl4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4pPr>
            <a:lvl5pPr marL="0" indent="0" algn="l" defTabSz="540068" rtl="0" eaLnBrk="1" latinLnBrk="0" hangingPunct="1">
              <a:lnSpc>
                <a:spcPct val="100000"/>
              </a:lnSpc>
              <a:spcBef>
                <a:spcPts val="0"/>
              </a:spcBef>
              <a:buFontTx/>
              <a:buNone/>
              <a:defRPr sz="1700" kern="1200">
                <a:solidFill>
                  <a:schemeClr val="tx1"/>
                </a:solidFill>
                <a:latin typeface="+mn-lt"/>
                <a:ea typeface="+mn-ea"/>
                <a:cs typeface="+mn-cs"/>
              </a:defRPr>
            </a:lvl5pPr>
            <a:lvl6pPr marL="1485186"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6pPr>
            <a:lvl7pPr marL="1755219"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7pPr>
            <a:lvl8pPr marL="2025253"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8pPr>
            <a:lvl9pPr marL="2295287" indent="-135017" algn="l" defTabSz="540068" rtl="0" eaLnBrk="1" latinLnBrk="0" hangingPunct="1">
              <a:lnSpc>
                <a:spcPct val="90000"/>
              </a:lnSpc>
              <a:spcBef>
                <a:spcPts val="295"/>
              </a:spcBef>
              <a:buFont typeface="Arial" panose="020B0604020202020204" pitchFamily="34" charset="0"/>
              <a:buChar char="•"/>
              <a:defRPr sz="1063" kern="1200">
                <a:solidFill>
                  <a:schemeClr val="tx1"/>
                </a:solidFill>
                <a:latin typeface="+mn-lt"/>
                <a:ea typeface="+mn-ea"/>
                <a:cs typeface="+mn-cs"/>
              </a:defRPr>
            </a:lvl9pPr>
          </a:lstStyle>
          <a:p>
            <a:r>
              <a:rPr lang="fr-FR" dirty="0"/>
              <a:t>C</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71687">
            <a:off x="7924668" y="3287592"/>
            <a:ext cx="1204565" cy="1338406"/>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368272">
            <a:off x="3020381" y="1446419"/>
            <a:ext cx="1085713" cy="1027026"/>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0744285">
            <a:off x="7946145" y="713330"/>
            <a:ext cx="1038772" cy="1136157"/>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092827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26"/>
          <p:cNvSpPr>
            <a:spLocks noGrp="1"/>
          </p:cNvSpPr>
          <p:nvPr>
            <p:ph type="title"/>
          </p:nvPr>
        </p:nvSpPr>
        <p:spPr>
          <a:xfrm>
            <a:off x="732145" y="360077"/>
            <a:ext cx="7993063" cy="666423"/>
          </a:xfrm>
        </p:spPr>
        <p:txBody>
          <a:bodyPr/>
          <a:lstStyle/>
          <a:p>
            <a:r>
              <a:rPr lang="fr-FR" dirty="0"/>
              <a:t>Merci pour votre participation !</a:t>
            </a:r>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5406" y="4392525"/>
            <a:ext cx="1108819" cy="612068"/>
          </a:xfrm>
          <a:prstGeom prst="rect">
            <a:avLst/>
          </a:prstGeom>
        </p:spPr>
      </p:pic>
      <p:sp>
        <p:nvSpPr>
          <p:cNvPr id="29" name="object 11"/>
          <p:cNvSpPr txBox="1"/>
          <p:nvPr/>
        </p:nvSpPr>
        <p:spPr>
          <a:xfrm>
            <a:off x="1900689" y="4183965"/>
            <a:ext cx="366395" cy="83100"/>
          </a:xfrm>
          <a:prstGeom prst="rect">
            <a:avLst/>
          </a:prstGeom>
        </p:spPr>
        <p:txBody>
          <a:bodyPr vert="horz" wrap="square" lIns="0" tIns="0" rIns="0" bIns="0" rtlCol="0">
            <a:spAutoFit/>
          </a:bodyPr>
          <a:lstStyle/>
          <a:p>
            <a:pPr marL="0">
              <a:lnSpc>
                <a:spcPct val="90000"/>
              </a:lnSpc>
            </a:pPr>
            <a:r>
              <a:rPr sz="600" spc="0" baseline="0" dirty="0">
                <a:solidFill>
                  <a:srgbClr val="231F20"/>
                </a:solidFill>
                <a:latin typeface="+mn-lt"/>
                <a:cs typeface="Arial" panose="020B0604020202020204" pitchFamily="34" charset="0"/>
              </a:rPr>
              <a:t>ANIMÉ PAR</a:t>
            </a:r>
            <a:endParaRPr sz="600" spc="0" baseline="0" dirty="0">
              <a:latin typeface="+mn-lt"/>
              <a:cs typeface="Arial" panose="020B0604020202020204" pitchFamily="34" charset="0"/>
            </a:endParaRPr>
          </a:p>
        </p:txBody>
      </p:sp>
      <p:sp>
        <p:nvSpPr>
          <p:cNvPr id="30" name="object 12"/>
          <p:cNvSpPr txBox="1"/>
          <p:nvPr/>
        </p:nvSpPr>
        <p:spPr>
          <a:xfrm>
            <a:off x="4237505" y="4183965"/>
            <a:ext cx="982344" cy="83100"/>
          </a:xfrm>
          <a:prstGeom prst="rect">
            <a:avLst/>
          </a:prstGeom>
        </p:spPr>
        <p:txBody>
          <a:bodyPr vert="horz" wrap="square" lIns="0" tIns="0" rIns="0" bIns="0" rtlCol="0">
            <a:spAutoFit/>
          </a:bodyPr>
          <a:lstStyle/>
          <a:p>
            <a:pPr marL="0">
              <a:lnSpc>
                <a:spcPct val="90000"/>
              </a:lnSpc>
            </a:pPr>
            <a:r>
              <a:rPr sz="600" spc="0" baseline="0" dirty="0">
                <a:solidFill>
                  <a:srgbClr val="231F20"/>
                </a:solidFill>
                <a:latin typeface="+mn-lt"/>
                <a:cs typeface="Arial" panose="020B0604020202020204" pitchFamily="34" charset="0"/>
              </a:rPr>
              <a:t>LES PARTENAIRES D'EPISEINE</a:t>
            </a:r>
            <a:endParaRPr sz="600" spc="0" baseline="0" dirty="0">
              <a:latin typeface="+mn-lt"/>
              <a:cs typeface="Arial" panose="020B0604020202020204" pitchFamily="34" charset="0"/>
            </a:endParaRPr>
          </a:p>
        </p:txBody>
      </p:sp>
      <p:sp>
        <p:nvSpPr>
          <p:cNvPr id="31" name="object 13"/>
          <p:cNvSpPr txBox="1"/>
          <p:nvPr/>
        </p:nvSpPr>
        <p:spPr>
          <a:xfrm>
            <a:off x="3030343" y="4183965"/>
            <a:ext cx="965370" cy="166199"/>
          </a:xfrm>
          <a:prstGeom prst="rect">
            <a:avLst/>
          </a:prstGeom>
        </p:spPr>
        <p:txBody>
          <a:bodyPr vert="horz" wrap="square" lIns="0" tIns="0" rIns="0" bIns="0" rtlCol="0">
            <a:spAutoFit/>
          </a:bodyPr>
          <a:lstStyle/>
          <a:p>
            <a:pPr marL="0" marR="5080" indent="-635">
              <a:lnSpc>
                <a:spcPct val="90000"/>
              </a:lnSpc>
            </a:pPr>
            <a:r>
              <a:rPr sz="600" spc="0" baseline="0" dirty="0">
                <a:solidFill>
                  <a:srgbClr val="231F20"/>
                </a:solidFill>
                <a:latin typeface="+mn-lt"/>
                <a:cs typeface="Arial" panose="020B0604020202020204" pitchFamily="34" charset="0"/>
              </a:rPr>
              <a:t>PARTENAIRE DES ACTIONS</a:t>
            </a:r>
            <a:endParaRPr lang="fr-FR" sz="600" spc="0" baseline="0" dirty="0">
              <a:solidFill>
                <a:srgbClr val="231F20"/>
              </a:solidFill>
              <a:latin typeface="+mn-lt"/>
              <a:cs typeface="Arial" panose="020B0604020202020204" pitchFamily="34" charset="0"/>
            </a:endParaRPr>
          </a:p>
          <a:p>
            <a:pPr marL="0" marR="5080" indent="-635">
              <a:lnSpc>
                <a:spcPct val="90000"/>
              </a:lnSpc>
            </a:pPr>
            <a:r>
              <a:rPr sz="600" spc="0" baseline="0" dirty="0">
                <a:solidFill>
                  <a:srgbClr val="231F20"/>
                </a:solidFill>
                <a:latin typeface="+mn-lt"/>
                <a:cs typeface="Arial" panose="020B0604020202020204" pitchFamily="34" charset="0"/>
              </a:rPr>
              <a:t>DE FORMATIONS D’EPISEINE</a:t>
            </a:r>
            <a:endParaRPr sz="600" spc="0" baseline="0" dirty="0">
              <a:latin typeface="+mn-lt"/>
              <a:cs typeface="Arial" panose="020B0604020202020204" pitchFamily="34" charset="0"/>
            </a:endParaRPr>
          </a:p>
        </p:txBody>
      </p:sp>
      <p:cxnSp>
        <p:nvCxnSpPr>
          <p:cNvPr id="32" name="Connecteur droit 31"/>
          <p:cNvCxnSpPr/>
          <p:nvPr/>
        </p:nvCxnSpPr>
        <p:spPr>
          <a:xfrm>
            <a:off x="2834876" y="4152451"/>
            <a:ext cx="0" cy="792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4067721" y="4152451"/>
            <a:ext cx="0" cy="792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7408082" y="4404451"/>
            <a:ext cx="0" cy="5400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6" name="Image 35"/>
          <p:cNvPicPr>
            <a:picLocks noChangeAspect="1"/>
          </p:cNvPicPr>
          <p:nvPr/>
        </p:nvPicPr>
        <p:blipFill rotWithShape="1">
          <a:blip r:embed="rId3" cstate="print">
            <a:extLst>
              <a:ext uri="{28A0092B-C50C-407E-A947-70E740481C1C}">
                <a14:useLocalDpi xmlns:a14="http://schemas.microsoft.com/office/drawing/2010/main" val="0"/>
              </a:ext>
            </a:extLst>
          </a:blip>
          <a:srcRect l="6936" t="14680" r="7068" b="14011"/>
          <a:stretch/>
        </p:blipFill>
        <p:spPr>
          <a:xfrm>
            <a:off x="1819277" y="4428525"/>
            <a:ext cx="798354" cy="468000"/>
          </a:xfrm>
          <a:prstGeom prst="rect">
            <a:avLst/>
          </a:prstGeom>
        </p:spPr>
      </p:pic>
      <p:pic>
        <p:nvPicPr>
          <p:cNvPr id="37" name="Imag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2231" y="4500537"/>
            <a:ext cx="508016" cy="396000"/>
          </a:xfrm>
          <a:prstGeom prst="rect">
            <a:avLst/>
          </a:prstGeom>
        </p:spPr>
      </p:pic>
      <p:pic>
        <p:nvPicPr>
          <p:cNvPr id="38" name="Imag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208" y="4482559"/>
            <a:ext cx="1133550" cy="317782"/>
          </a:xfrm>
          <a:prstGeom prst="rect">
            <a:avLst/>
          </a:prstGeom>
        </p:spPr>
      </p:pic>
      <p:pic>
        <p:nvPicPr>
          <p:cNvPr id="39" name="Image 38"/>
          <p:cNvPicPr>
            <a:picLocks noChangeAspect="1"/>
          </p:cNvPicPr>
          <p:nvPr/>
        </p:nvPicPr>
        <p:blipFill rotWithShape="1">
          <a:blip r:embed="rId6">
            <a:extLst>
              <a:ext uri="{28A0092B-C50C-407E-A947-70E740481C1C}">
                <a14:useLocalDpi xmlns:a14="http://schemas.microsoft.com/office/drawing/2010/main" val="0"/>
              </a:ext>
            </a:extLst>
          </a:blip>
          <a:srcRect l="31964" t="18319" r="42816" b="37637"/>
          <a:stretch/>
        </p:blipFill>
        <p:spPr>
          <a:xfrm>
            <a:off x="4967821" y="4392525"/>
            <a:ext cx="408000" cy="504000"/>
          </a:xfrm>
          <a:prstGeom prst="rect">
            <a:avLst/>
          </a:prstGeom>
        </p:spPr>
      </p:pic>
      <p:sp>
        <p:nvSpPr>
          <p:cNvPr id="40" name="object 6"/>
          <p:cNvSpPr/>
          <p:nvPr/>
        </p:nvSpPr>
        <p:spPr>
          <a:xfrm>
            <a:off x="4247741" y="4487227"/>
            <a:ext cx="483641" cy="409298"/>
          </a:xfrm>
          <a:prstGeom prst="rect">
            <a:avLst/>
          </a:prstGeom>
          <a:blipFill>
            <a:blip r:embed="rId7" cstate="print"/>
            <a:stretch>
              <a:fillRect/>
            </a:stretch>
          </a:blipFill>
        </p:spPr>
        <p:txBody>
          <a:bodyPr wrap="square" lIns="0" tIns="0" rIns="0" bIns="0" rtlCol="0"/>
          <a:lstStyle/>
          <a:p>
            <a:endParaRPr/>
          </a:p>
        </p:txBody>
      </p:sp>
      <p:sp>
        <p:nvSpPr>
          <p:cNvPr id="16" name="ZoneTexte 15">
            <a:extLst>
              <a:ext uri="{FF2B5EF4-FFF2-40B4-BE49-F238E27FC236}">
                <a16:creationId xmlns:a16="http://schemas.microsoft.com/office/drawing/2014/main" id="{40F81D72-A0EA-C24D-8689-E8BBD505D6B3}"/>
              </a:ext>
            </a:extLst>
          </p:cNvPr>
          <p:cNvSpPr txBox="1"/>
          <p:nvPr/>
        </p:nvSpPr>
        <p:spPr>
          <a:xfrm>
            <a:off x="1819277" y="5147835"/>
            <a:ext cx="4556303" cy="123111"/>
          </a:xfrm>
          <a:prstGeom prst="rect">
            <a:avLst/>
          </a:prstGeom>
          <a:noFill/>
        </p:spPr>
        <p:txBody>
          <a:bodyPr wrap="none" lIns="36000" tIns="0" rIns="36000" bIns="0" rtlCol="0">
            <a:spAutoFit/>
          </a:bodyPr>
          <a:lstStyle/>
          <a:p>
            <a:pPr algn="r"/>
            <a:r>
              <a:rPr lang="fr-FR" sz="800" i="1" dirty="0"/>
              <a:t>Crédits photos : Delphine </a:t>
            </a:r>
            <a:r>
              <a:rPr lang="fr-FR" sz="800" i="1" dirty="0" err="1"/>
              <a:t>Bizouard</a:t>
            </a:r>
            <a:r>
              <a:rPr lang="fr-FR" sz="800" i="1" dirty="0"/>
              <a:t> - EPTB SGL - juin 2016, Le Parisien, PP/SGZDS. Illustrations : Matthias </a:t>
            </a:r>
            <a:r>
              <a:rPr lang="fr-FR" sz="800" i="1" dirty="0" err="1"/>
              <a:t>Orsi</a:t>
            </a:r>
            <a:endParaRPr lang="fr-FR" sz="800" i="1" dirty="0"/>
          </a:p>
        </p:txBody>
      </p:sp>
    </p:spTree>
    <p:extLst>
      <p:ext uri="{BB962C8B-B14F-4D97-AF65-F5344CB8AC3E}">
        <p14:creationId xmlns:p14="http://schemas.microsoft.com/office/powerpoint/2010/main" val="242589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a:t>
            </a:r>
            <a:r>
              <a:rPr lang="fr-FR" dirty="0" smtClean="0"/>
              <a:t>2</a:t>
            </a:r>
            <a:endParaRPr lang="fr-FR" dirty="0"/>
          </a:p>
        </p:txBody>
      </p:sp>
      <p:sp>
        <p:nvSpPr>
          <p:cNvPr id="3" name="Espace réservé du contenu 2"/>
          <p:cNvSpPr>
            <a:spLocks noGrp="1"/>
          </p:cNvSpPr>
          <p:nvPr>
            <p:ph idx="10"/>
          </p:nvPr>
        </p:nvSpPr>
        <p:spPr/>
        <p:txBody>
          <a:bodyPr/>
          <a:lstStyle/>
          <a:p>
            <a:r>
              <a:rPr lang="fr-FR" dirty="0"/>
              <a:t>QUELLE EST </a:t>
            </a:r>
            <a:r>
              <a:rPr lang="fr-FR" dirty="0" smtClean="0"/>
              <a:t>LA DIFFÉRENCE</a:t>
            </a:r>
            <a:br>
              <a:rPr lang="fr-FR" dirty="0" smtClean="0"/>
            </a:br>
            <a:r>
              <a:rPr lang="fr-FR" dirty="0" smtClean="0"/>
              <a:t>ENTRE </a:t>
            </a:r>
            <a:r>
              <a:rPr lang="fr-FR" dirty="0"/>
              <a:t>UNE </a:t>
            </a:r>
            <a:r>
              <a:rPr lang="fr-FR" dirty="0" smtClean="0"/>
              <a:t>CRUE</a:t>
            </a:r>
            <a:br>
              <a:rPr lang="fr-FR" dirty="0" smtClean="0"/>
            </a:br>
            <a:r>
              <a:rPr lang="fr-FR" dirty="0" smtClean="0"/>
              <a:t>ET </a:t>
            </a:r>
            <a:r>
              <a:rPr lang="fr-FR" dirty="0"/>
              <a:t>UNE </a:t>
            </a:r>
            <a:r>
              <a:rPr lang="fr-FR" dirty="0" smtClean="0"/>
              <a:t>INONDATION ?</a:t>
            </a:r>
            <a:endParaRPr lang="fr-FR" dirty="0"/>
          </a:p>
        </p:txBody>
      </p:sp>
      <p:sp>
        <p:nvSpPr>
          <p:cNvPr id="6" name="Espace réservé du texte 5"/>
          <p:cNvSpPr>
            <a:spLocks noGrp="1"/>
          </p:cNvSpPr>
          <p:nvPr>
            <p:ph type="body" sz="quarter" idx="11"/>
          </p:nvPr>
        </p:nvSpPr>
        <p:spPr/>
        <p:txBody>
          <a:bodyPr/>
          <a:lstStyle/>
          <a:p>
            <a:r>
              <a:rPr lang="fr-FR" dirty="0"/>
              <a:t>La crue est l’augmentation de l’eau à l’intérieur du lit normal de la rivière alors que l’inondation correspond à son débordement dans le lit majeur.</a:t>
            </a:r>
          </a:p>
          <a:p>
            <a:r>
              <a:rPr lang="fr-FR" dirty="0" smtClean="0"/>
              <a:t>On </a:t>
            </a:r>
            <a:r>
              <a:rPr lang="fr-FR" dirty="0"/>
              <a:t>parle de crue lorsque les débordements ont lieu en zone rurale et d’inondation lorsqu’ils se produisent en zone urbaine.</a:t>
            </a:r>
          </a:p>
          <a:p>
            <a:r>
              <a:rPr lang="fr-FR" dirty="0" smtClean="0"/>
              <a:t>Il </a:t>
            </a:r>
            <a:r>
              <a:rPr lang="fr-FR" dirty="0"/>
              <a:t>n’y a pas de différence entre crue et inondation.</a:t>
            </a:r>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2448349"/>
            <a:ext cx="360000" cy="360000"/>
          </a:xfrm>
        </p:spPr>
        <p:txBody>
          <a:bodyPr/>
          <a:lstStyle/>
          <a:p>
            <a:r>
              <a:rPr lang="fr-FR" dirty="0" smtClean="0"/>
              <a:t>B</a:t>
            </a:r>
            <a:endParaRPr lang="fr-FR" dirty="0"/>
          </a:p>
        </p:txBody>
      </p:sp>
      <p:sp>
        <p:nvSpPr>
          <p:cNvPr id="9" name="Espace réservé du texte 8"/>
          <p:cNvSpPr>
            <a:spLocks noGrp="1"/>
          </p:cNvSpPr>
          <p:nvPr>
            <p:ph type="body" sz="quarter" idx="14"/>
          </p:nvPr>
        </p:nvSpPr>
        <p:spPr>
          <a:xfrm>
            <a:off x="4318975" y="3636441"/>
            <a:ext cx="360000" cy="360000"/>
          </a:xfrm>
        </p:spPr>
        <p:txBody>
          <a:bodyPr/>
          <a:lstStyle/>
          <a:p>
            <a:r>
              <a:rPr lang="fr-FR" dirty="0" smtClean="0"/>
              <a:t>C</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720203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a:t>
            </a:r>
            <a:r>
              <a:rPr lang="fr-FR" dirty="0" smtClean="0"/>
              <a:t>2</a:t>
            </a:r>
            <a:endParaRPr lang="fr-FR" dirty="0"/>
          </a:p>
        </p:txBody>
      </p:sp>
      <p:sp>
        <p:nvSpPr>
          <p:cNvPr id="3" name="Espace réservé du contenu 2"/>
          <p:cNvSpPr>
            <a:spLocks noGrp="1"/>
          </p:cNvSpPr>
          <p:nvPr>
            <p:ph type="body" sz="quarter" idx="10"/>
          </p:nvPr>
        </p:nvSpPr>
        <p:spPr/>
        <p:txBody>
          <a:bodyPr/>
          <a:lstStyle/>
          <a:p>
            <a:r>
              <a:rPr lang="fr-FR" dirty="0"/>
              <a:t>QUELLE EST </a:t>
            </a:r>
            <a:r>
              <a:rPr lang="fr-FR" dirty="0" smtClean="0"/>
              <a:t>LA DIFFÉRENCE</a:t>
            </a:r>
            <a:br>
              <a:rPr lang="fr-FR" dirty="0" smtClean="0"/>
            </a:br>
            <a:r>
              <a:rPr lang="fr-FR" dirty="0" smtClean="0"/>
              <a:t>ENTRE </a:t>
            </a:r>
            <a:r>
              <a:rPr lang="fr-FR" dirty="0"/>
              <a:t>UNE </a:t>
            </a:r>
            <a:r>
              <a:rPr lang="fr-FR" dirty="0" smtClean="0"/>
              <a:t>CRUE</a:t>
            </a:r>
            <a:br>
              <a:rPr lang="fr-FR" dirty="0" smtClean="0"/>
            </a:br>
            <a:r>
              <a:rPr lang="fr-FR" dirty="0" smtClean="0"/>
              <a:t>ET </a:t>
            </a:r>
            <a:r>
              <a:rPr lang="fr-FR" dirty="0"/>
              <a:t>UNE </a:t>
            </a:r>
            <a:r>
              <a:rPr lang="fr-FR" dirty="0" smtClean="0"/>
              <a:t>INONDATION ?</a:t>
            </a:r>
            <a:endParaRPr lang="fr-FR" dirty="0"/>
          </a:p>
        </p:txBody>
      </p:sp>
      <p:sp>
        <p:nvSpPr>
          <p:cNvPr id="12" name="Espace réservé du texte 11"/>
          <p:cNvSpPr>
            <a:spLocks noGrp="1"/>
          </p:cNvSpPr>
          <p:nvPr>
            <p:ph type="body" sz="quarter" idx="11"/>
          </p:nvPr>
        </p:nvSpPr>
        <p:spPr>
          <a:xfrm>
            <a:off x="4103725" y="1044575"/>
            <a:ext cx="4500525" cy="1367730"/>
          </a:xfrm>
        </p:spPr>
        <p:txBody>
          <a:bodyPr/>
          <a:lstStyle/>
          <a:p>
            <a:r>
              <a:rPr lang="fr-FR" dirty="0"/>
              <a:t>La crue est l’augmentation du débit et de la hauteur du cours d’eau alors que l’inondation correspond au débordement de l’eau avec des conséquences pour les populations, les </a:t>
            </a:r>
            <a:r>
              <a:rPr lang="fr-FR" dirty="0" err="1" smtClean="0"/>
              <a:t>infra-structures</a:t>
            </a:r>
            <a:r>
              <a:rPr lang="fr-FR" dirty="0"/>
              <a:t>, les activités (logements, entreprises, réseaux de communication, agriculture…), le patrimoine et l’environnement.</a:t>
            </a:r>
          </a:p>
        </p:txBody>
      </p:sp>
      <p:sp>
        <p:nvSpPr>
          <p:cNvPr id="13" name="Espace réservé du texte 12"/>
          <p:cNvSpPr>
            <a:spLocks noGrp="1"/>
          </p:cNvSpPr>
          <p:nvPr>
            <p:ph type="body" sz="quarter" idx="12"/>
          </p:nvPr>
        </p:nvSpPr>
        <p:spPr/>
        <p:txBody>
          <a:bodyPr/>
          <a:lstStyle/>
          <a:p>
            <a:r>
              <a:rPr lang="fr-FR" dirty="0" smtClean="0"/>
              <a:t>RÉPONSE</a:t>
            </a:r>
            <a:endParaRPr lang="fr-FR" dirty="0"/>
          </a:p>
        </p:txBody>
      </p:sp>
      <p:sp>
        <p:nvSpPr>
          <p:cNvPr id="14" name="Espace réservé du texte 13"/>
          <p:cNvSpPr>
            <a:spLocks noGrp="1"/>
          </p:cNvSpPr>
          <p:nvPr>
            <p:ph type="body" sz="quarter" idx="13"/>
          </p:nvPr>
        </p:nvSpPr>
        <p:spPr/>
        <p:txBody>
          <a:bodyPr/>
          <a:lstStyle/>
          <a:p>
            <a:r>
              <a:rPr lang="fr-FR" dirty="0"/>
              <a:t>A</a:t>
            </a:r>
          </a:p>
        </p:txBody>
      </p:sp>
      <p:sp>
        <p:nvSpPr>
          <p:cNvPr id="18" name="ZoneTexte 17"/>
          <p:cNvSpPr txBox="1"/>
          <p:nvPr/>
        </p:nvSpPr>
        <p:spPr>
          <a:xfrm>
            <a:off x="768131" y="3988699"/>
            <a:ext cx="2057400" cy="547842"/>
          </a:xfrm>
          <a:prstGeom prst="rect">
            <a:avLst/>
          </a:prstGeom>
          <a:noFill/>
        </p:spPr>
        <p:txBody>
          <a:bodyPr wrap="square" lIns="36000" tIns="0" rIns="36000" bIns="0" rtlCol="0">
            <a:spAutoFit/>
          </a:bodyPr>
          <a:lstStyle/>
          <a:p>
            <a:pPr algn="ctr"/>
            <a:r>
              <a:rPr lang="fr-FR" sz="1400" b="1" dirty="0" smtClean="0">
                <a:solidFill>
                  <a:schemeClr val="tx2"/>
                </a:solidFill>
              </a:rPr>
              <a:t>ETIAGE</a:t>
            </a:r>
            <a:endParaRPr lang="fr-FR" sz="1400" dirty="0" smtClean="0">
              <a:solidFill>
                <a:schemeClr val="tx2"/>
              </a:solidFill>
            </a:endParaRPr>
          </a:p>
          <a:p>
            <a:pPr algn="ctr">
              <a:lnSpc>
                <a:spcPct val="90000"/>
              </a:lnSpc>
            </a:pPr>
            <a:r>
              <a:rPr lang="fr-FR" sz="1200" dirty="0"/>
              <a:t>N</a:t>
            </a:r>
            <a:r>
              <a:rPr lang="fr-FR" sz="1200" dirty="0" smtClean="0"/>
              <a:t>iveau </a:t>
            </a:r>
            <a:r>
              <a:rPr lang="fr-FR" sz="1200" dirty="0"/>
              <a:t>le plus bas des cours d’eau en période sèche</a:t>
            </a:r>
          </a:p>
        </p:txBody>
      </p:sp>
      <p:sp>
        <p:nvSpPr>
          <p:cNvPr id="19" name="ZoneTexte 18"/>
          <p:cNvSpPr txBox="1"/>
          <p:nvPr/>
        </p:nvSpPr>
        <p:spPr>
          <a:xfrm>
            <a:off x="3713245" y="3988699"/>
            <a:ext cx="2057400" cy="547842"/>
          </a:xfrm>
          <a:prstGeom prst="rect">
            <a:avLst/>
          </a:prstGeom>
          <a:noFill/>
        </p:spPr>
        <p:txBody>
          <a:bodyPr wrap="square" lIns="36000" tIns="0" rIns="36000" bIns="0" rtlCol="0">
            <a:spAutoFit/>
          </a:bodyPr>
          <a:lstStyle/>
          <a:p>
            <a:pPr algn="ctr"/>
            <a:r>
              <a:rPr lang="fr-FR" sz="1400" b="1" dirty="0" smtClean="0">
                <a:solidFill>
                  <a:schemeClr val="tx2"/>
                </a:solidFill>
              </a:rPr>
              <a:t>CRUE</a:t>
            </a:r>
            <a:endParaRPr lang="fr-FR" sz="1400" dirty="0">
              <a:solidFill>
                <a:schemeClr val="tx2"/>
              </a:solidFill>
            </a:endParaRPr>
          </a:p>
          <a:p>
            <a:pPr algn="ctr">
              <a:lnSpc>
                <a:spcPct val="90000"/>
              </a:lnSpc>
            </a:pPr>
            <a:r>
              <a:rPr lang="fr-FR" sz="1200" dirty="0" smtClean="0"/>
              <a:t>Augmentation </a:t>
            </a:r>
            <a:r>
              <a:rPr lang="fr-FR" sz="1200" dirty="0"/>
              <a:t>du niveau des cours d’eau dans le lit mineur</a:t>
            </a:r>
          </a:p>
        </p:txBody>
      </p:sp>
      <p:sp>
        <p:nvSpPr>
          <p:cNvPr id="20" name="ZoneTexte 19"/>
          <p:cNvSpPr txBox="1"/>
          <p:nvPr/>
        </p:nvSpPr>
        <p:spPr>
          <a:xfrm>
            <a:off x="6407981" y="3988699"/>
            <a:ext cx="2057400" cy="547842"/>
          </a:xfrm>
          <a:prstGeom prst="rect">
            <a:avLst/>
          </a:prstGeom>
          <a:noFill/>
        </p:spPr>
        <p:txBody>
          <a:bodyPr wrap="square" lIns="36000" tIns="0" rIns="36000" bIns="0" rtlCol="0">
            <a:spAutoFit/>
          </a:bodyPr>
          <a:lstStyle/>
          <a:p>
            <a:pPr algn="ctr"/>
            <a:r>
              <a:rPr lang="fr-FR" sz="1400" b="1" dirty="0" smtClean="0">
                <a:solidFill>
                  <a:schemeClr val="tx2"/>
                </a:solidFill>
              </a:rPr>
              <a:t>INONDATION</a:t>
            </a:r>
          </a:p>
          <a:p>
            <a:pPr algn="ctr">
              <a:lnSpc>
                <a:spcPct val="90000"/>
              </a:lnSpc>
            </a:pPr>
            <a:r>
              <a:rPr lang="fr-FR" sz="1200" dirty="0" smtClean="0"/>
              <a:t>Débordement </a:t>
            </a:r>
            <a:r>
              <a:rPr lang="fr-FR" sz="1200" dirty="0"/>
              <a:t>des cours d’eau du lit mineur vers le lit majeur</a:t>
            </a:r>
          </a:p>
        </p:txBody>
      </p:sp>
      <p:pic>
        <p:nvPicPr>
          <p:cNvPr id="10" name="Imag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870" y="2142646"/>
            <a:ext cx="3325721" cy="198230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1154" y="2041505"/>
            <a:ext cx="3495407" cy="2083446"/>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1937" y="1890517"/>
            <a:ext cx="3615095" cy="2154787"/>
          </a:xfrm>
          <a:prstGeom prst="rect">
            <a:avLst/>
          </a:prstGeom>
        </p:spPr>
      </p:pic>
      <p:sp>
        <p:nvSpPr>
          <p:cNvPr id="4" name="Espace réservé du pied de page 3"/>
          <p:cNvSpPr>
            <a:spLocks noGrp="1"/>
          </p:cNvSpPr>
          <p:nvPr>
            <p:ph type="ftr" sz="quarter" idx="14"/>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1687173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QUESTION N° </a:t>
            </a:r>
            <a:r>
              <a:rPr lang="fr-FR" dirty="0" smtClean="0"/>
              <a:t>3</a:t>
            </a:r>
            <a:endParaRPr lang="fr-FR" dirty="0"/>
          </a:p>
        </p:txBody>
      </p:sp>
      <p:sp>
        <p:nvSpPr>
          <p:cNvPr id="3" name="Espace réservé du contenu 2"/>
          <p:cNvSpPr>
            <a:spLocks noGrp="1"/>
          </p:cNvSpPr>
          <p:nvPr>
            <p:ph idx="10"/>
          </p:nvPr>
        </p:nvSpPr>
        <p:spPr/>
        <p:txBody>
          <a:bodyPr/>
          <a:lstStyle/>
          <a:p>
            <a:r>
              <a:rPr lang="fr-FR" dirty="0"/>
              <a:t>IL Y A PLUS DE CRUES </a:t>
            </a:r>
            <a:r>
              <a:rPr lang="fr-FR" dirty="0" smtClean="0"/>
              <a:t>DE NOS JOURS QUE</a:t>
            </a:r>
            <a:br>
              <a:rPr lang="fr-FR" dirty="0" smtClean="0"/>
            </a:br>
            <a:r>
              <a:rPr lang="fr-FR" dirty="0" smtClean="0"/>
              <a:t>PAR </a:t>
            </a:r>
            <a:r>
              <a:rPr lang="fr-FR" dirty="0"/>
              <a:t>LE </a:t>
            </a:r>
            <a:r>
              <a:rPr lang="fr-FR" dirty="0" smtClean="0"/>
              <a:t>PASSÉ.</a:t>
            </a:r>
            <a:endParaRPr lang="fr-FR" dirty="0"/>
          </a:p>
        </p:txBody>
      </p:sp>
      <p:sp>
        <p:nvSpPr>
          <p:cNvPr id="6" name="Espace réservé du texte 5"/>
          <p:cNvSpPr>
            <a:spLocks noGrp="1"/>
          </p:cNvSpPr>
          <p:nvPr>
            <p:ph type="body" sz="quarter" idx="11"/>
          </p:nvPr>
        </p:nvSpPr>
        <p:spPr/>
        <p:txBody>
          <a:bodyPr/>
          <a:lstStyle/>
          <a:p>
            <a:r>
              <a:rPr lang="fr-FR" dirty="0"/>
              <a:t>C’est vrai, les crues sont de plus en plus fréquentes, il y a une accélération des épisodes surtout depuis ces dernières années à cause du réchauffement climatique notamment.</a:t>
            </a:r>
          </a:p>
          <a:p>
            <a:r>
              <a:rPr lang="fr-FR" dirty="0" smtClean="0"/>
              <a:t>C’est </a:t>
            </a:r>
            <a:r>
              <a:rPr lang="fr-FR" dirty="0"/>
              <a:t>faux, les épisodes de crue ont toujours existé.</a:t>
            </a:r>
          </a:p>
        </p:txBody>
      </p:sp>
      <p:sp>
        <p:nvSpPr>
          <p:cNvPr id="7" name="Espace réservé du texte 6"/>
          <p:cNvSpPr>
            <a:spLocks noGrp="1"/>
          </p:cNvSpPr>
          <p:nvPr>
            <p:ph type="body" sz="quarter" idx="12"/>
          </p:nvPr>
        </p:nvSpPr>
        <p:spPr/>
        <p:txBody>
          <a:bodyPr/>
          <a:lstStyle/>
          <a:p>
            <a:r>
              <a:rPr lang="fr-FR" dirty="0" smtClean="0"/>
              <a:t>A</a:t>
            </a:r>
            <a:endParaRPr lang="fr-FR" dirty="0"/>
          </a:p>
        </p:txBody>
      </p:sp>
      <p:sp>
        <p:nvSpPr>
          <p:cNvPr id="8" name="Espace réservé du texte 7"/>
          <p:cNvSpPr>
            <a:spLocks noGrp="1"/>
          </p:cNvSpPr>
          <p:nvPr>
            <p:ph type="body" sz="quarter" idx="13"/>
          </p:nvPr>
        </p:nvSpPr>
        <p:spPr>
          <a:xfrm>
            <a:off x="4318975" y="2646991"/>
            <a:ext cx="360000" cy="360000"/>
          </a:xfrm>
        </p:spPr>
        <p:txBody>
          <a:bodyPr/>
          <a:lstStyle/>
          <a:p>
            <a:r>
              <a:rPr lang="fr-FR" dirty="0" smtClean="0"/>
              <a:t>B</a:t>
            </a:r>
            <a:endParaRPr lang="fr-FR" dirty="0"/>
          </a:p>
        </p:txBody>
      </p:sp>
      <p:sp>
        <p:nvSpPr>
          <p:cNvPr id="4" name="Espace réservé du pied de page 3"/>
          <p:cNvSpPr>
            <a:spLocks noGrp="1"/>
          </p:cNvSpPr>
          <p:nvPr>
            <p:ph type="ftr" sz="quarter" idx="16"/>
          </p:nvPr>
        </p:nvSpPr>
        <p:spPr/>
        <p:txBody>
          <a:bodyPr/>
          <a:lstStyle/>
          <a:p>
            <a:r>
              <a:rPr lang="fr-FR" smtClean="0"/>
              <a:t>CULTURE GÉNÉRALE SUR LE BASSIN VERSANT DE LA SEINE</a:t>
            </a:r>
            <a:endParaRPr lang="fr-FR" dirty="0"/>
          </a:p>
        </p:txBody>
      </p:sp>
    </p:spTree>
    <p:extLst>
      <p:ext uri="{BB962C8B-B14F-4D97-AF65-F5344CB8AC3E}">
        <p14:creationId xmlns:p14="http://schemas.microsoft.com/office/powerpoint/2010/main" val="687745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EPI Seine Quiz">
  <a:themeElements>
    <a:clrScheme name="EPISeine Quiz 1_Couleurs">
      <a:dk1>
        <a:sysClr val="windowText" lastClr="000000"/>
      </a:dk1>
      <a:lt1>
        <a:sysClr val="window" lastClr="FFFFFF"/>
      </a:lt1>
      <a:dk2>
        <a:srgbClr val="0FA9AE"/>
      </a:dk2>
      <a:lt2>
        <a:srgbClr val="E7E6E6"/>
      </a:lt2>
      <a:accent1>
        <a:srgbClr val="0FA9AE"/>
      </a:accent1>
      <a:accent2>
        <a:srgbClr val="E1523D"/>
      </a:accent2>
      <a:accent3>
        <a:srgbClr val="FFA552"/>
      </a:accent3>
      <a:accent4>
        <a:srgbClr val="84C88B"/>
      </a:accent4>
      <a:accent5>
        <a:srgbClr val="DFBB94"/>
      </a:accent5>
      <a:accent6>
        <a:srgbClr val="FFE52C"/>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PI Seine Quiz 2">
  <a:themeElements>
    <a:clrScheme name="EPISeine Quiz 2_Couleurs">
      <a:dk1>
        <a:sysClr val="windowText" lastClr="000000"/>
      </a:dk1>
      <a:lt1>
        <a:sysClr val="window" lastClr="FFFFFF"/>
      </a:lt1>
      <a:dk2>
        <a:srgbClr val="E1523D"/>
      </a:dk2>
      <a:lt2>
        <a:srgbClr val="E7E6E6"/>
      </a:lt2>
      <a:accent1>
        <a:srgbClr val="E1523D"/>
      </a:accent1>
      <a:accent2>
        <a:srgbClr val="0FA9AE"/>
      </a:accent2>
      <a:accent3>
        <a:srgbClr val="FFA552"/>
      </a:accent3>
      <a:accent4>
        <a:srgbClr val="84C88B"/>
      </a:accent4>
      <a:accent5>
        <a:srgbClr val="DFBB94"/>
      </a:accent5>
      <a:accent6>
        <a:srgbClr val="FFE52C"/>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PI Seine Quiz 3">
  <a:themeElements>
    <a:clrScheme name="EPISeine Quiz 3_Couleurs">
      <a:dk1>
        <a:sysClr val="windowText" lastClr="000000"/>
      </a:dk1>
      <a:lt1>
        <a:sysClr val="window" lastClr="FFFFFF"/>
      </a:lt1>
      <a:dk2>
        <a:srgbClr val="FFA552"/>
      </a:dk2>
      <a:lt2>
        <a:srgbClr val="E7E6E6"/>
      </a:lt2>
      <a:accent1>
        <a:srgbClr val="FFA552"/>
      </a:accent1>
      <a:accent2>
        <a:srgbClr val="0FA9AE"/>
      </a:accent2>
      <a:accent3>
        <a:srgbClr val="E1523D"/>
      </a:accent3>
      <a:accent4>
        <a:srgbClr val="84C88B"/>
      </a:accent4>
      <a:accent5>
        <a:srgbClr val="DFBB94"/>
      </a:accent5>
      <a:accent6>
        <a:srgbClr val="FFE52C"/>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36000" tIns="0" rIns="36000" bIns="0" rtlCol="0">
        <a:spAutoFit/>
      </a:bodyPr>
      <a:lstStyle>
        <a:defPPr>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TotalTime>
  <Words>3433</Words>
  <Application>Microsoft Office PowerPoint</Application>
  <PresentationFormat>Personnalisé</PresentationFormat>
  <Paragraphs>584</Paragraphs>
  <Slides>64</Slides>
  <Notes>4</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64</vt:i4>
      </vt:variant>
    </vt:vector>
  </HeadingPairs>
  <TitlesOfParts>
    <vt:vector size="71" baseType="lpstr">
      <vt:lpstr>Arial</vt:lpstr>
      <vt:lpstr>Calibri</vt:lpstr>
      <vt:lpstr>Symbol</vt:lpstr>
      <vt:lpstr>Wingdings</vt:lpstr>
      <vt:lpstr>EPI Seine Quiz</vt:lpstr>
      <vt:lpstr>EPI Seine Quiz 2</vt:lpstr>
      <vt:lpstr>EPI Seine Quiz 3</vt:lpstr>
      <vt:lpstr>TOUT CE QU'IL FAUT SAVOIR EN CAS D'INONDATION</vt:lpstr>
      <vt:lpstr>TOUT CE QU'IL FAUT SAVOIR EN CAS D'INONDATION</vt:lpstr>
      <vt:lpstr>CULTURE GÉNÉRALE SUR LE BASSIN VERSANT DE LA SEINE</vt:lpstr>
      <vt:lpstr>QUESTION N° 1</vt:lpstr>
      <vt:lpstr>QUESTION N° 1</vt:lpstr>
      <vt:lpstr>QUESTION N° 1</vt:lpstr>
      <vt:lpstr>QUESTION N° 2</vt:lpstr>
      <vt:lpstr>QUESTION N° 2</vt:lpstr>
      <vt:lpstr>QUESTION N° 3</vt:lpstr>
      <vt:lpstr>QUESTION N° 3</vt:lpstr>
      <vt:lpstr>QUESTION N° 3</vt:lpstr>
      <vt:lpstr>QUESTION N° 4</vt:lpstr>
      <vt:lpstr>QUESTION N° 4</vt:lpstr>
      <vt:lpstr>QUESTION N° 4</vt:lpstr>
      <vt:lpstr>QUESTION N° 5</vt:lpstr>
      <vt:lpstr>QUESTION N° 5</vt:lpstr>
      <vt:lpstr>QUESTION N° 5</vt:lpstr>
      <vt:lpstr>QUESTION N° 5</vt:lpstr>
      <vt:lpstr>QUESTION N° 6</vt:lpstr>
      <vt:lpstr>QUESTION N° 6</vt:lpstr>
      <vt:lpstr>QUESTION N° 6</vt:lpstr>
      <vt:lpstr>QUESTION N° 7</vt:lpstr>
      <vt:lpstr>QUESTION N° 7</vt:lpstr>
      <vt:lpstr>QUESTION N° 8</vt:lpstr>
      <vt:lpstr>QUESTION N° 8</vt:lpstr>
      <vt:lpstr>QUESTION N° 8</vt:lpstr>
      <vt:lpstr>QUESTION N° 8</vt:lpstr>
      <vt:lpstr>QUESTION N° 9</vt:lpstr>
      <vt:lpstr>QUESTION N° 9</vt:lpstr>
      <vt:lpstr>QUESTION N° 9</vt:lpstr>
      <vt:lpstr>L’ ÎLE-DE-FRANCE : UN TERRITOIRE VULNÉRABLE AUX INONDATIONS</vt:lpstr>
      <vt:lpstr>QUESTION N° 10</vt:lpstr>
      <vt:lpstr>QUESTION N° 10</vt:lpstr>
      <vt:lpstr>QUESTION N° 10</vt:lpstr>
      <vt:lpstr>QUESTION N° 11</vt:lpstr>
      <vt:lpstr>QUESTION N° 11</vt:lpstr>
      <vt:lpstr>QUESTION N° 11</vt:lpstr>
      <vt:lpstr>QUESTION N° 12</vt:lpstr>
      <vt:lpstr>QUESTION N° 12</vt:lpstr>
      <vt:lpstr>QUESTION N° 13</vt:lpstr>
      <vt:lpstr>QUESTION N° 13</vt:lpstr>
      <vt:lpstr>QUESTION N° 13</vt:lpstr>
      <vt:lpstr>QUESTION N° 14</vt:lpstr>
      <vt:lpstr>QUESTION N° 14</vt:lpstr>
      <vt:lpstr>FACE À LA CRUE : PRÉVENTION ET PRÉPARATION À TOUTES LES ÉCHELLES</vt:lpstr>
      <vt:lpstr>QUESTION N° 15</vt:lpstr>
      <vt:lpstr>QUESTION N° 15</vt:lpstr>
      <vt:lpstr>QUESTION N° 15</vt:lpstr>
      <vt:lpstr>QUESTION N° 16</vt:lpstr>
      <vt:lpstr>QUESTION N° 16</vt:lpstr>
      <vt:lpstr>QUESTION N° 16</vt:lpstr>
      <vt:lpstr>QUESTION N° 17</vt:lpstr>
      <vt:lpstr>QUESTION N° 17</vt:lpstr>
      <vt:lpstr>QUESTION N° 18</vt:lpstr>
      <vt:lpstr>QUESTION N° 18</vt:lpstr>
      <vt:lpstr>QUESTION N° 19</vt:lpstr>
      <vt:lpstr>QUESTION N° 19</vt:lpstr>
      <vt:lpstr>QUESTION N° 20</vt:lpstr>
      <vt:lpstr>QUESTION N° 20</vt:lpstr>
      <vt:lpstr>QUESTION N° 21</vt:lpstr>
      <vt:lpstr>QUESTION N° 21</vt:lpstr>
      <vt:lpstr>QUESTION N° 22</vt:lpstr>
      <vt:lpstr>QUESTION N° 22</vt:lpstr>
      <vt:lpstr>Merci pour votre participation !</vt:lpstr>
    </vt:vector>
  </TitlesOfParts>
  <Company>Seine Grands Lacs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 EPI Seine</dc:title>
  <dc:creator>Agence Bastille</dc:creator>
  <cp:lastModifiedBy>Marion Cauvin</cp:lastModifiedBy>
  <cp:revision>115</cp:revision>
  <dcterms:created xsi:type="dcterms:W3CDTF">2018-04-12T06:10:55Z</dcterms:created>
  <dcterms:modified xsi:type="dcterms:W3CDTF">2019-08-09T13:05:52Z</dcterms:modified>
</cp:coreProperties>
</file>